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72" r:id="rId3"/>
    <p:sldId id="473" r:id="rId4"/>
    <p:sldId id="474" r:id="rId5"/>
    <p:sldId id="350" r:id="rId6"/>
    <p:sldId id="400" r:id="rId7"/>
    <p:sldId id="373" r:id="rId8"/>
    <p:sldId id="354" r:id="rId9"/>
    <p:sldId id="386" r:id="rId10"/>
    <p:sldId id="388" r:id="rId11"/>
    <p:sldId id="387" r:id="rId12"/>
    <p:sldId id="479" r:id="rId13"/>
    <p:sldId id="372" r:id="rId14"/>
    <p:sldId id="420" r:id="rId15"/>
    <p:sldId id="458" r:id="rId16"/>
    <p:sldId id="442" r:id="rId17"/>
    <p:sldId id="463" r:id="rId18"/>
    <p:sldId id="451" r:id="rId19"/>
    <p:sldId id="441" r:id="rId20"/>
    <p:sldId id="460" r:id="rId21"/>
    <p:sldId id="475" r:id="rId22"/>
    <p:sldId id="443" r:id="rId23"/>
    <p:sldId id="444" r:id="rId24"/>
    <p:sldId id="445" r:id="rId25"/>
    <p:sldId id="446" r:id="rId26"/>
    <p:sldId id="447" r:id="rId27"/>
    <p:sldId id="448" r:id="rId28"/>
    <p:sldId id="389" r:id="rId29"/>
    <p:sldId id="308" r:id="rId30"/>
    <p:sldId id="483" r:id="rId31"/>
    <p:sldId id="419" r:id="rId32"/>
    <p:sldId id="480" r:id="rId33"/>
    <p:sldId id="477" r:id="rId34"/>
    <p:sldId id="469" r:id="rId35"/>
    <p:sldId id="450" r:id="rId36"/>
    <p:sldId id="461" r:id="rId37"/>
    <p:sldId id="418" r:id="rId38"/>
    <p:sldId id="453" r:id="rId39"/>
    <p:sldId id="481" r:id="rId40"/>
    <p:sldId id="482" r:id="rId41"/>
    <p:sldId id="465" r:id="rId42"/>
    <p:sldId id="462" r:id="rId43"/>
    <p:sldId id="436" r:id="rId44"/>
    <p:sldId id="452" r:id="rId45"/>
    <p:sldId id="470" r:id="rId46"/>
    <p:sldId id="471" r:id="rId47"/>
    <p:sldId id="476" r:id="rId48"/>
    <p:sldId id="414" r:id="rId49"/>
    <p:sldId id="456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88B"/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196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5325"/>
            <a:ext cx="4567237" cy="3425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900" dirty="0" smtClean="0">
                <a:ea typeface="ＭＳ Ｐゴシック" charset="0"/>
                <a:cs typeface="ＭＳ Ｐゴシック" charset="0"/>
              </a:rPr>
              <a:t>Divine: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historical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data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from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ship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logbook</a:t>
            </a:r>
            <a:r>
              <a:rPr lang="fr-FR" sz="900" baseline="0" dirty="0" smtClean="0">
                <a:ea typeface="ＭＳ Ｐゴシック" charset="0"/>
                <a:cs typeface="ＭＳ Ｐゴシック" charset="0"/>
              </a:rPr>
              <a:t> and </a:t>
            </a:r>
            <a:r>
              <a:rPr lang="fr-FR" sz="900" baseline="0" dirty="0" err="1" smtClean="0">
                <a:ea typeface="ＭＳ Ｐゴシック" charset="0"/>
                <a:cs typeface="ＭＳ Ｐゴシック" charset="0"/>
              </a:rPr>
              <a:t>diaries</a:t>
            </a:r>
            <a:endParaRPr lang="fr-FR" sz="9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Std ratio : NAO only</a:t>
            </a:r>
            <a:r>
              <a:rPr lang="en-GB" baseline="0" dirty="0" smtClean="0"/>
              <a:t> = 74% ; NAO without volcanic </a:t>
            </a:r>
            <a:r>
              <a:rPr lang="en-GB" baseline="0" dirty="0" err="1" smtClean="0"/>
              <a:t>yrs</a:t>
            </a:r>
            <a:r>
              <a:rPr lang="en-GB" baseline="0" dirty="0" smtClean="0"/>
              <a:t> = 46% ; Volcanoes = 45% ; volcanoes + NAO volcanic = 53%  </a:t>
            </a:r>
          </a:p>
          <a:p>
            <a:endParaRPr lang="en-GB" baseline="0" dirty="0" smtClean="0"/>
          </a:p>
          <a:p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01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4/9/15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package" Target="../embeddings/Document_Microsoft_Word1.docx"/><Relationship Id="rId6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268760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Influence </a:t>
            </a:r>
            <a:r>
              <a:rPr lang="en-GB" sz="3200" b="1" dirty="0"/>
              <a:t>of volcanic eruptions on the bi-decadal variability in the North </a:t>
            </a:r>
            <a:r>
              <a:rPr lang="en-GB" sz="3200" b="1" dirty="0" smtClean="0"/>
              <a:t>Atlantic </a:t>
            </a:r>
            <a:endParaRPr lang="fr-FR" sz="3200" b="1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07504" y="4653136"/>
            <a:ext cx="892899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/>
              <a:t>Pablo Ortega, Juliette </a:t>
            </a:r>
            <a:r>
              <a:rPr lang="fr-FR" sz="2400" dirty="0" smtClean="0"/>
              <a:t>Mignot, Eric Guilyardi, Valérie Masson-Delmotte, Paul Butler,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r>
              <a:rPr lang="fr-FR" sz="2400" dirty="0" smtClean="0"/>
              <a:t>, Roland </a:t>
            </a:r>
            <a:r>
              <a:rPr lang="fr-FR" sz="2400" dirty="0" err="1" smtClean="0"/>
              <a:t>Séférian</a:t>
            </a:r>
            <a:endParaRPr lang="fr-FR" sz="2400" dirty="0" smtClean="0"/>
          </a:p>
        </p:txBody>
      </p:sp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00" y="0"/>
            <a:ext cx="1535860" cy="61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3152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the impact of Pinatubo eruption on bi-decadal variability in IPSL-CM5A-LR model?</a:t>
            </a:r>
          </a:p>
          <a:p>
            <a:r>
              <a:rPr lang="en-GB" dirty="0" smtClean="0"/>
              <a:t>Are there other climate models sensible to recent volcanic eruptions?</a:t>
            </a:r>
          </a:p>
          <a:p>
            <a:r>
              <a:rPr lang="en-GB" dirty="0" smtClean="0"/>
              <a:t>Is there any link with observed variations in the North Atlantic?</a:t>
            </a:r>
          </a:p>
          <a:p>
            <a:r>
              <a:rPr lang="en-GB" dirty="0" smtClean="0"/>
              <a:t>Can we use longer timeframe to better evaluate the impact of “moderate” volcanic eruptions on the North Atlantic region?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12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historical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i="1" dirty="0" smtClean="0">
                <a:solidFill>
                  <a:srgbClr val="FF0000"/>
                </a:solidFill>
              </a:rPr>
              <a:t>in situ </a:t>
            </a:r>
            <a:r>
              <a:rPr lang="en-GB" sz="2200" b="1" dirty="0" smtClean="0">
                <a:solidFill>
                  <a:srgbClr val="FF0000"/>
                </a:solidFill>
              </a:rPr>
              <a:t>salinity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Last millennium perspective</a:t>
            </a: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43330"/>
            <a:ext cx="3873096" cy="4138000"/>
            <a:chOff x="5541855" y="3082628"/>
            <a:chExt cx="3547587" cy="3307992"/>
          </a:xfrm>
        </p:grpSpPr>
        <p:sp>
          <p:nvSpPr>
            <p:cNvPr id="20" name="Rectangle 19"/>
            <p:cNvSpPr/>
            <p:nvPr/>
          </p:nvSpPr>
          <p:spPr>
            <a:xfrm>
              <a:off x="7917196" y="3082628"/>
              <a:ext cx="180023" cy="2559653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082628"/>
              <a:ext cx="180023" cy="2559653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082635"/>
              <a:ext cx="180023" cy="2559646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AMOC response in the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2000’s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2010’s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960" y="1844824"/>
            <a:ext cx="41410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Damped harmonic response to volcanoes (</a:t>
            </a:r>
            <a:r>
              <a:rPr lang="en-GB" sz="2000" dirty="0" err="1" smtClean="0"/>
              <a:t>eigen</a:t>
            </a:r>
            <a:r>
              <a:rPr lang="en-GB" sz="2000" dirty="0" smtClean="0"/>
              <a:t> modes)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3187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05" y="26739"/>
            <a:ext cx="471599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6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7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8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-387424"/>
            <a:ext cx="7884368" cy="1512168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840"/>
            <a:ext cx="9144000" cy="4523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864"/>
            <a:ext cx="395536" cy="648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7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64" y="1196752"/>
            <a:ext cx="5076056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We chose CMIP5 available models who exhibit AMOC index at 48°N with significant  peak (95% compared to AR1 spectrum) in the 10-30 </a:t>
            </a:r>
            <a:r>
              <a:rPr lang="en-GB" sz="1600" dirty="0" err="1" smtClean="0"/>
              <a:t>yrs</a:t>
            </a:r>
            <a:r>
              <a:rPr lang="en-GB" sz="1600" dirty="0" smtClean="0"/>
              <a:t> spectral band in historical or preindustrial runs</a:t>
            </a:r>
          </a:p>
        </p:txBody>
      </p:sp>
      <p:pic>
        <p:nvPicPr>
          <p:cNvPr id="12" name="Imag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12" y="1701385"/>
            <a:ext cx="4025280" cy="518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9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14" y="1701385"/>
            <a:ext cx="406799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64088" y="5373224"/>
            <a:ext cx="3807296" cy="288024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600990"/>
              </p:ext>
            </p:extLst>
          </p:nvPr>
        </p:nvGraphicFramePr>
        <p:xfrm>
          <a:off x="0" y="2349500"/>
          <a:ext cx="5138712" cy="468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Document" r:id="rId5" imgW="5918200" imgH="5334000" progId="Word.Document.12">
                  <p:embed/>
                </p:oleObj>
              </mc:Choice>
              <mc:Fallback>
                <p:oleObj name="Document" r:id="rId5" imgW="5918200" imgH="533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349500"/>
                        <a:ext cx="5138712" cy="468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164" y="284480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3412" y="306896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3412" y="3933056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3412" y="4653136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5496" y="4869160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33412" y="5301208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5496" y="6165304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5496" y="6381328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35496" y="6597352"/>
            <a:ext cx="4970636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24" name="Grouper 23"/>
          <p:cNvGrpSpPr/>
          <p:nvPr/>
        </p:nvGrpSpPr>
        <p:grpSpPr>
          <a:xfrm>
            <a:off x="467544" y="1700808"/>
            <a:ext cx="6768752" cy="5085184"/>
            <a:chOff x="539552" y="1772816"/>
            <a:chExt cx="6768752" cy="5085184"/>
          </a:xfrm>
        </p:grpSpPr>
        <p:grpSp>
          <p:nvGrpSpPr>
            <p:cNvPr id="25" name="Grouper 24"/>
            <p:cNvGrpSpPr/>
            <p:nvPr/>
          </p:nvGrpSpPr>
          <p:grpSpPr>
            <a:xfrm>
              <a:off x="539552" y="1772816"/>
              <a:ext cx="6768752" cy="5085184"/>
              <a:chOff x="539552" y="1772816"/>
              <a:chExt cx="6768752" cy="5085184"/>
            </a:xfrm>
          </p:grpSpPr>
          <p:grpSp>
            <p:nvGrpSpPr>
              <p:cNvPr id="27" name="Grouper 26"/>
              <p:cNvGrpSpPr/>
              <p:nvPr/>
            </p:nvGrpSpPr>
            <p:grpSpPr>
              <a:xfrm>
                <a:off x="539552" y="1772816"/>
                <a:ext cx="4118768" cy="5085184"/>
                <a:chOff x="4139952" y="105054"/>
                <a:chExt cx="5004048" cy="6741368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39952" y="105054"/>
                  <a:ext cx="5004048" cy="6741368"/>
                </a:xfrm>
                <a:prstGeom prst="rect">
                  <a:avLst/>
                </a:prstGeom>
              </p:spPr>
            </p:pic>
            <p:sp>
              <p:nvSpPr>
                <p:cNvPr id="30" name="Ellipse 29"/>
                <p:cNvSpPr/>
                <p:nvPr/>
              </p:nvSpPr>
              <p:spPr>
                <a:xfrm>
                  <a:off x="8460432" y="4797152"/>
                  <a:ext cx="576064" cy="576064"/>
                </a:xfrm>
                <a:prstGeom prst="ellipse">
                  <a:avLst/>
                </a:prstGeom>
                <a:noFill/>
                <a:ln w="63500">
                  <a:solidFill>
                    <a:srgbClr val="244A5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5004048" y="116632"/>
                  <a:ext cx="3600400" cy="28803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 smtClean="0">
                      <a:solidFill>
                        <a:srgbClr val="000000"/>
                      </a:solidFill>
                    </a:rPr>
                    <a:t>DJF SST in the GIN </a:t>
                  </a:r>
                  <a:r>
                    <a:rPr lang="fr-FR" sz="1200" dirty="0" err="1" smtClean="0">
                      <a:solidFill>
                        <a:srgbClr val="000000"/>
                      </a:solidFill>
                    </a:rPr>
                    <a:t>Seas</a:t>
                  </a:r>
                  <a:r>
                    <a:rPr lang="fr-FR" sz="1200" dirty="0" smtClean="0">
                      <a:solidFill>
                        <a:srgbClr val="000000"/>
                      </a:solidFill>
                    </a:rPr>
                    <a:t> (HadISST)</a:t>
                  </a:r>
                  <a:endParaRPr lang="fr-FR" sz="120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28" name="Connecteur droit 27"/>
              <p:cNvCxnSpPr/>
              <p:nvPr/>
            </p:nvCxnSpPr>
            <p:spPr>
              <a:xfrm>
                <a:off x="4214221" y="2060848"/>
                <a:ext cx="3094083" cy="12241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98340" y="4365104"/>
              <a:ext cx="2693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Swingedouw et al.,2013.</a:t>
              </a:r>
              <a:endParaRPr lang="fr-FR" sz="1600" dirty="0"/>
            </a:p>
          </p:txBody>
        </p:sp>
      </p:grp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7449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700809"/>
            <a:ext cx="4860032" cy="41404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132856"/>
            <a:ext cx="4104456" cy="4320480"/>
          </a:xfrm>
        </p:spPr>
        <p:txBody>
          <a:bodyPr>
            <a:noAutofit/>
          </a:bodyPr>
          <a:lstStyle/>
          <a:p>
            <a:r>
              <a:rPr lang="en-GB" sz="2000" dirty="0" smtClean="0"/>
              <a:t>Ensemble mean of 8 screened models from CMIP5 resembles IPSLCM5A ensemble mean of 5 members (r=0.97)</a:t>
            </a:r>
          </a:p>
          <a:p>
            <a:r>
              <a:rPr lang="en-GB" sz="2000" dirty="0" smtClean="0"/>
              <a:t>Not the case for the others who have a larger spread and mainly show a decreasing trend in their ensemble mean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316785" y="1766084"/>
            <a:ext cx="288060" cy="274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3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336956"/>
          </a:xfrm>
        </p:spPr>
        <p:txBody>
          <a:bodyPr/>
          <a:lstStyle/>
          <a:p>
            <a:r>
              <a:rPr lang="fr-FR" sz="3200" dirty="0" err="1"/>
              <a:t>Comparison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i="1" dirty="0"/>
              <a:t>in </a:t>
            </a:r>
            <a:r>
              <a:rPr lang="fr-FR" sz="3200" i="1" dirty="0" smtClean="0"/>
              <a:t>situ </a:t>
            </a:r>
            <a:r>
              <a:rPr lang="fr-FR" sz="3600" dirty="0" err="1"/>
              <a:t>salinity</a:t>
            </a:r>
            <a:r>
              <a:rPr lang="fr-FR" sz="3600" dirty="0"/>
              <a:t> data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24744"/>
            <a:ext cx="7060600" cy="57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7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-2738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00808"/>
            <a:ext cx="4257261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 and EN3 (Met Office)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34" y="-16024"/>
            <a:ext cx="474186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0192" y="2564904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884368" y="2564904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70848" y="4797152"/>
            <a:ext cx="349424" cy="1728192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last </a:t>
            </a:r>
            <a:r>
              <a:rPr lang="fr-FR" dirty="0" err="1" smtClean="0"/>
              <a:t>millennium</a:t>
            </a:r>
            <a:r>
              <a:rPr lang="fr-FR" dirty="0" smtClean="0"/>
              <a:t> 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9" y="1628800"/>
            <a:ext cx="4067997" cy="4032448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 smtClean="0"/>
              <a:t>No volcano in next 40 years to avoid interference</a:t>
            </a:r>
          </a:p>
          <a:p>
            <a:pPr>
              <a:buFont typeface="Symbol" charset="0"/>
              <a:buChar char=""/>
            </a:pPr>
            <a:r>
              <a:rPr lang="en-GB" sz="2000" dirty="0" smtClean="0"/>
              <a:t>5 events = 5-member ensemble</a:t>
            </a:r>
          </a:p>
          <a:p>
            <a:pPr>
              <a:buFont typeface="Symbol" charset="0"/>
              <a:buChar char=""/>
            </a:pPr>
            <a:endParaRPr lang="en-GB" sz="2000" dirty="0" smtClean="0"/>
          </a:p>
        </p:txBody>
      </p:sp>
      <p:pic>
        <p:nvPicPr>
          <p:cNvPr id="5" name="Image 4" descr="ttp://dods.extra.cea.fr/work/p86swing/Volcanic/SupplementaryR3/AMOC_IPSL_1297/AMOC_IPSL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14" y="1916832"/>
            <a:ext cx="5039995" cy="3521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49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85118" cy="4067996"/>
            <a:chOff x="4355967" y="4491783"/>
            <a:chExt cx="2530606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424151" cy="30505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</a:t>
              </a:r>
              <a:r>
                <a:rPr lang="en-GB" sz="1600" dirty="0" smtClean="0"/>
                <a:t>ice cores </a:t>
              </a:r>
              <a:r>
                <a:rPr lang="en-GB" sz="1100" dirty="0" smtClean="0"/>
                <a:t>(25% explained variance)</a:t>
              </a:r>
            </a:p>
            <a:p>
              <a:r>
                <a:rPr lang="en-GB" sz="1000" dirty="0" smtClean="0"/>
                <a:t> </a:t>
              </a:r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2014)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88" y="1623599"/>
            <a:ext cx="3635612" cy="52344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96136" y="5173200"/>
            <a:ext cx="3311999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eur droit 16"/>
          <p:cNvCxnSpPr/>
          <p:nvPr/>
        </p:nvCxnSpPr>
        <p:spPr>
          <a:xfrm>
            <a:off x="5796136" y="5266800"/>
            <a:ext cx="33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5652120" y="104620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20-yr preferential variability  in </a:t>
            </a:r>
            <a:r>
              <a:rPr lang="en-GB" dirty="0" smtClean="0"/>
              <a:t>the PC1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4386381" cy="1800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Greenland as high-resolution proxy of the AMO?</a:t>
            </a:r>
          </a:p>
          <a:p>
            <a:r>
              <a:rPr lang="en-GB" sz="2000" dirty="0" smtClean="0"/>
              <a:t>AMOC leads “northern AMO”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4" y="1656184"/>
            <a:ext cx="4845295" cy="4653136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bivalves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</a:t>
            </a:r>
            <a:r>
              <a:rPr lang="fr-FR" sz="2000" dirty="0" err="1" smtClean="0"/>
              <a:t>only</a:t>
            </a:r>
            <a:r>
              <a:rPr lang="fr-FR" sz="2000" dirty="0" smtClean="0"/>
              <a:t>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. </a:t>
            </a:r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nutrients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0-</a:t>
            </a:r>
            <a:r>
              <a:rPr lang="fr-FR" sz="2000" dirty="0"/>
              <a:t>4</a:t>
            </a:r>
            <a:r>
              <a:rPr lang="fr-FR" sz="2000" dirty="0" smtClean="0"/>
              <a:t> </a:t>
            </a:r>
            <a:r>
              <a:rPr lang="fr-FR" sz="2000" dirty="0" err="1" smtClean="0"/>
              <a:t>years</a:t>
            </a:r>
            <a:endParaRPr lang="fr-FR" sz="2000" dirty="0" smtClean="0"/>
          </a:p>
          <a:p>
            <a:r>
              <a:rPr lang="fr-FR" sz="2000" dirty="0" smtClean="0"/>
              <a:t>This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mainly</a:t>
            </a:r>
            <a:r>
              <a:rPr lang="fr-FR" sz="2000" dirty="0" smtClean="0"/>
              <a:t> due to convection in the </a:t>
            </a:r>
            <a:r>
              <a:rPr lang="fr-FR" sz="2000" dirty="0" err="1" smtClean="0"/>
              <a:t>Nordic</a:t>
            </a:r>
            <a:r>
              <a:rPr lang="fr-FR" sz="2000" dirty="0" smtClean="0"/>
              <a:t> </a:t>
            </a:r>
            <a:r>
              <a:rPr lang="fr-FR" sz="2000" dirty="0" err="1" smtClean="0"/>
              <a:t>Seas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7164288" y="44624"/>
            <a:ext cx="1800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  Butler et al. (2013)</a:t>
            </a:r>
            <a:endParaRPr lang="en-GB" sz="1200" dirty="0"/>
          </a:p>
        </p:txBody>
      </p:sp>
      <p:pic>
        <p:nvPicPr>
          <p:cNvPr id="8" name="Image 7" descr="ttp://dods.extra.cea.fr/work/p86swing/Volcanic/SupplementaryR2/Fig_29033/Fi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441328" cy="4725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r 9"/>
          <p:cNvGrpSpPr/>
          <p:nvPr/>
        </p:nvGrpSpPr>
        <p:grpSpPr>
          <a:xfrm>
            <a:off x="7250856" y="476672"/>
            <a:ext cx="2073672" cy="1440000"/>
            <a:chOff x="7250856" y="665769"/>
            <a:chExt cx="2073672" cy="1440000"/>
          </a:xfrm>
        </p:grpSpPr>
        <p:pic>
          <p:nvPicPr>
            <p:cNvPr id="5" name="Image 4" descr="Paul Kay Live Arctica image - low res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856" y="665769"/>
              <a:ext cx="1920001" cy="144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100392" y="1890325"/>
              <a:ext cx="12241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Credit: Paul Clay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969" y="-54524"/>
            <a:ext cx="2447987" cy="21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ttp://dods.extra.cea.fr/work/p86swing/Volcanic/NatureR1/Fig3_4110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18" y="0"/>
            <a:ext cx="4787994" cy="69126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440811"/>
            <a:ext cx="349424" cy="1295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60848"/>
            <a:ext cx="349424" cy="1295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81358"/>
            <a:ext cx="349424" cy="2915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440808"/>
            <a:ext cx="914872" cy="6156544"/>
            <a:chOff x="7678960" y="368480"/>
            <a:chExt cx="914872" cy="6156544"/>
          </a:xfrm>
        </p:grpSpPr>
        <p:sp>
          <p:nvSpPr>
            <p:cNvPr id="20" name="Rectangle 19"/>
            <p:cNvSpPr/>
            <p:nvPr/>
          </p:nvSpPr>
          <p:spPr>
            <a:xfrm>
              <a:off x="7678960" y="368480"/>
              <a:ext cx="349424" cy="129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1988520"/>
              <a:ext cx="349424" cy="129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09024"/>
              <a:ext cx="349424" cy="2916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7"/>
            <a:ext cx="9144000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Pinatubo-like volcanic eruption precedes an AMOC maximum by around 10-15 years</a:t>
            </a:r>
          </a:p>
          <a:p>
            <a:r>
              <a:rPr lang="en-GB" sz="2000" dirty="0" smtClean="0"/>
              <a:t>Effect of Pinatubo: </a:t>
            </a:r>
            <a:r>
              <a:rPr lang="en-GB" sz="2000" b="1" dirty="0" smtClean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NAO still explains large amount of variance as compared to this mechanism of 20-yr cycle excitation by volcanoes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8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evidences </a:t>
            </a:r>
            <a:r>
              <a:rPr lang="en-GB" sz="2000" dirty="0" smtClean="0"/>
              <a:t>confirming potential reality of these processes in response to volcanic eruptions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380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8E0E9"/>
                </a:solidFill>
              </a:rPr>
              <a:t>Didier.Swingedouw@u-bordeaux1.fr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4462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Swingedouw D., P. </a:t>
            </a:r>
            <a:r>
              <a:rPr lang="en-GB" sz="1200" dirty="0" err="1">
                <a:solidFill>
                  <a:schemeClr val="bg1"/>
                </a:solidFill>
              </a:rPr>
              <a:t>Ortega,J</a:t>
            </a:r>
            <a:r>
              <a:rPr lang="en-GB" sz="1200" dirty="0">
                <a:solidFill>
                  <a:schemeClr val="bg1"/>
                </a:solidFill>
              </a:rPr>
              <a:t>. </a:t>
            </a:r>
            <a:r>
              <a:rPr lang="en-GB" sz="1200" dirty="0" err="1">
                <a:solidFill>
                  <a:schemeClr val="bg1"/>
                </a:solidFill>
              </a:rPr>
              <a:t>Mignot,E</a:t>
            </a:r>
            <a:r>
              <a:rPr lang="en-GB" sz="1200" dirty="0">
                <a:solidFill>
                  <a:schemeClr val="bg1"/>
                </a:solidFill>
              </a:rPr>
              <a:t>. </a:t>
            </a:r>
            <a:r>
              <a:rPr lang="en-GB" sz="1200" dirty="0" err="1">
                <a:solidFill>
                  <a:schemeClr val="bg1"/>
                </a:solidFill>
              </a:rPr>
              <a:t>Guilyardi,V</a:t>
            </a:r>
            <a:r>
              <a:rPr lang="en-GB" sz="1200" dirty="0">
                <a:solidFill>
                  <a:schemeClr val="bg1"/>
                </a:solidFill>
              </a:rPr>
              <a:t>. Masson-</a:t>
            </a:r>
            <a:r>
              <a:rPr lang="en-GB" sz="1200" dirty="0" err="1">
                <a:solidFill>
                  <a:schemeClr val="bg1"/>
                </a:solidFill>
              </a:rPr>
              <a:t>Delmotte</a:t>
            </a:r>
            <a:r>
              <a:rPr lang="en-GB" sz="1200" dirty="0">
                <a:solidFill>
                  <a:schemeClr val="bg1"/>
                </a:solidFill>
              </a:rPr>
              <a:t>, P. G. Butler and M. </a:t>
            </a:r>
            <a:r>
              <a:rPr lang="en-GB" sz="1200" dirty="0" err="1" smtClean="0">
                <a:solidFill>
                  <a:schemeClr val="bg1"/>
                </a:solidFill>
              </a:rPr>
              <a:t>Khodri</a:t>
            </a:r>
            <a:r>
              <a:rPr lang="en-GB" sz="1200" dirty="0" smtClean="0">
                <a:solidFill>
                  <a:schemeClr val="bg1"/>
                </a:solidFill>
              </a:rPr>
              <a:t> (2015) </a:t>
            </a:r>
            <a:r>
              <a:rPr lang="en-GB" sz="1200" dirty="0" err="1" smtClean="0">
                <a:solidFill>
                  <a:schemeClr val="bg1"/>
                </a:solidFill>
              </a:rPr>
              <a:t>Bidecadal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North Atlantic ocean circulation variability controlled by timing of volcanic </a:t>
            </a:r>
            <a:r>
              <a:rPr lang="en-GB" sz="1200" dirty="0" smtClean="0">
                <a:solidFill>
                  <a:schemeClr val="bg1"/>
                </a:solidFill>
              </a:rPr>
              <a:t>eruptions. </a:t>
            </a:r>
            <a:r>
              <a:rPr lang="en-GB" sz="1200" i="1" dirty="0" smtClean="0">
                <a:solidFill>
                  <a:schemeClr val="bg1"/>
                </a:solidFill>
              </a:rPr>
              <a:t>Nature Communications</a:t>
            </a:r>
            <a:r>
              <a:rPr lang="en-GB" sz="1200" dirty="0" smtClean="0"/>
              <a:t> </a:t>
            </a:r>
            <a:r>
              <a:rPr lang="en-GB" sz="1200" dirty="0">
                <a:solidFill>
                  <a:srgbClr val="FFFFFF"/>
                </a:solidFill>
              </a:rPr>
              <a:t>6:</a:t>
            </a:r>
            <a:r>
              <a:rPr lang="en-GB" sz="1200" dirty="0" smtClean="0">
                <a:solidFill>
                  <a:srgbClr val="FFFFFF"/>
                </a:solidFill>
              </a:rPr>
              <a:t>6545, </a:t>
            </a:r>
            <a:r>
              <a:rPr lang="en-GB" sz="1200" dirty="0" smtClean="0">
                <a:solidFill>
                  <a:schemeClr val="bg1"/>
                </a:solidFill>
              </a:rPr>
              <a:t>30</a:t>
            </a:r>
            <a:r>
              <a:rPr lang="en-GB" sz="1200" baseline="30000" dirty="0" smtClean="0">
                <a:solidFill>
                  <a:schemeClr val="bg1"/>
                </a:solidFill>
              </a:rPr>
              <a:t>th</a:t>
            </a:r>
            <a:r>
              <a:rPr lang="en-GB" sz="1200" dirty="0" smtClean="0">
                <a:solidFill>
                  <a:schemeClr val="bg1"/>
                </a:solidFill>
              </a:rPr>
              <a:t> of March.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827584" y="1829078"/>
            <a:ext cx="6309598" cy="4530764"/>
            <a:chOff x="827584" y="1829078"/>
            <a:chExt cx="6309598" cy="453076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00" y="2564904"/>
              <a:ext cx="764982" cy="96724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1829078"/>
              <a:ext cx="3666785" cy="4235392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H="1" flipV="1">
              <a:off x="4283968" y="2060848"/>
              <a:ext cx="2088232" cy="5449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1835696" y="602128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Chylek et al. 2011</a:t>
              </a:r>
              <a:endParaRPr lang="fr-FR" sz="1600" dirty="0"/>
            </a:p>
          </p:txBody>
        </p:sp>
      </p:grp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1260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12" y="-99392"/>
            <a:ext cx="9144000" cy="7019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05675" y="1802973"/>
            <a:ext cx="2171428" cy="857141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Nordic Seas cooling and EGC weakening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7476" y="3174613"/>
            <a:ext cx="2171428" cy="857141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Labrador Sea warming and salinification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115" y="4545233"/>
            <a:ext cx="2171427" cy="971999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Nordic Seas warming, EGC enhancement,  convection increase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5525" y="3172842"/>
            <a:ext cx="1942855" cy="857141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Subpolar convection increase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7469" y="5965884"/>
            <a:ext cx="2057143" cy="857141"/>
          </a:xfrm>
          <a:prstGeom prst="rect">
            <a:avLst/>
          </a:prstGeom>
          <a:solidFill>
            <a:srgbClr val="EEA8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Nutrient loading north of Iceland and bivalve growth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25525" y="4583290"/>
            <a:ext cx="1942854" cy="857138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AMOC increase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13248" y="4575117"/>
            <a:ext cx="1828568" cy="857141"/>
          </a:xfrm>
          <a:prstGeom prst="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North AMO increase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2227425" y="2607093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214956" y="3995078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227425" y="5503686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071674" y="4016265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8182759" y="5385061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403670" y="3590198"/>
            <a:ext cx="914284" cy="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3402470" y="4955376"/>
            <a:ext cx="914284" cy="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6286574" y="4963549"/>
            <a:ext cx="914284" cy="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41367" y="5965885"/>
            <a:ext cx="1828568" cy="857137"/>
          </a:xfrm>
          <a:prstGeom prst="rect">
            <a:avLst/>
          </a:prstGeom>
          <a:solidFill>
            <a:srgbClr val="EEA8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r>
              <a:rPr lang="en-GB" sz="1600" b="1" dirty="0"/>
              <a:t>Greenland ice core </a:t>
            </a:r>
            <a:r>
              <a:rPr lang="en-GB" sz="1600" dirty="0"/>
              <a:t>δ</a:t>
            </a:r>
            <a:r>
              <a:rPr lang="en-GB" sz="1600" baseline="30000" dirty="0"/>
              <a:t>18</a:t>
            </a:r>
            <a:r>
              <a:rPr lang="en-GB" sz="1600" dirty="0"/>
              <a:t>O</a:t>
            </a:r>
            <a:r>
              <a:rPr lang="fr-FR" sz="1600" dirty="0"/>
              <a:t> </a:t>
            </a:r>
            <a:r>
              <a:rPr lang="en-GB" sz="1600" b="1" dirty="0"/>
              <a:t>increase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429904" y="3515198"/>
            <a:ext cx="799999" cy="0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410565" y="4945545"/>
            <a:ext cx="799999" cy="0"/>
          </a:xfrm>
          <a:prstGeom prst="straightConnector1">
            <a:avLst/>
          </a:prstGeom>
          <a:ln w="76200" cmpd="sng">
            <a:solidFill>
              <a:srgbClr val="C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29905" y="3496469"/>
            <a:ext cx="0" cy="1457141"/>
          </a:xfrm>
          <a:prstGeom prst="straightConnector1">
            <a:avLst/>
          </a:prstGeom>
          <a:ln w="76200" cmpd="sng">
            <a:solidFill>
              <a:srgbClr val="C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449394" y="1385196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0-2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2449394" y="2712066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3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2377386" y="4113759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6-8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3453751" y="3212976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1-3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5185698" y="4077072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7-9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3452201" y="4581128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1-4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6337826" y="4581128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6-8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8354050" y="5517232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0 yr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2449394" y="5538234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2-5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cxnSp>
        <p:nvCxnSpPr>
          <p:cNvPr id="48" name="Connecteur droit avec flèche 47"/>
          <p:cNvCxnSpPr>
            <a:endCxn id="9" idx="3"/>
          </p:cNvCxnSpPr>
          <p:nvPr/>
        </p:nvCxnSpPr>
        <p:spPr>
          <a:xfrm flipH="1">
            <a:off x="3284612" y="5432258"/>
            <a:ext cx="1864340" cy="962196"/>
          </a:xfrm>
          <a:prstGeom prst="straightConnector1">
            <a:avLst/>
          </a:prstGeom>
          <a:ln w="76200" cmpd="sng">
            <a:solidFill>
              <a:srgbClr val="604A7B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225054" y="5865165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1-3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grpSp>
        <p:nvGrpSpPr>
          <p:cNvPr id="58" name="Grouper 57"/>
          <p:cNvGrpSpPr/>
          <p:nvPr/>
        </p:nvGrpSpPr>
        <p:grpSpPr>
          <a:xfrm>
            <a:off x="551172" y="4006371"/>
            <a:ext cx="931025" cy="600000"/>
            <a:chOff x="9845998" y="2127134"/>
            <a:chExt cx="1466365" cy="1260000"/>
          </a:xfrm>
        </p:grpSpPr>
        <p:sp>
          <p:nvSpPr>
            <p:cNvPr id="52" name="Ellipse 51"/>
            <p:cNvSpPr>
              <a:spLocks noChangeAspect="1"/>
            </p:cNvSpPr>
            <p:nvPr/>
          </p:nvSpPr>
          <p:spPr>
            <a:xfrm>
              <a:off x="9845998" y="2127134"/>
              <a:ext cx="1247403" cy="1260000"/>
            </a:xfrm>
            <a:prstGeom prst="ellipse">
              <a:avLst/>
            </a:prstGeom>
            <a:noFill/>
            <a:ln w="5715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 flipV="1">
              <a:off x="9958640" y="2258075"/>
              <a:ext cx="117809" cy="158741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10010685" y="2480312"/>
              <a:ext cx="1301678" cy="614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300" b="1" dirty="0"/>
                <a:t>10 </a:t>
              </a:r>
              <a:r>
                <a:rPr lang="en-GB" sz="1300" b="1" dirty="0" err="1"/>
                <a:t>yrs</a:t>
              </a:r>
              <a:endParaRPr lang="en-GB" sz="1300" b="1" dirty="0"/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780013" y="408190"/>
            <a:ext cx="2971428" cy="890381"/>
            <a:chOff x="1907938" y="857198"/>
            <a:chExt cx="3299054" cy="1869800"/>
          </a:xfrm>
        </p:grpSpPr>
        <p:sp>
          <p:nvSpPr>
            <p:cNvPr id="4" name="Rectangle 3"/>
            <p:cNvSpPr/>
            <p:nvPr/>
          </p:nvSpPr>
          <p:spPr>
            <a:xfrm>
              <a:off x="1933262" y="983356"/>
              <a:ext cx="3240000" cy="16199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Agung-like volcanic eruption</a:t>
              </a:r>
            </a:p>
          </p:txBody>
        </p:sp>
        <p:sp>
          <p:nvSpPr>
            <p:cNvPr id="60" name="Triangle rectangle 59"/>
            <p:cNvSpPr/>
            <p:nvPr/>
          </p:nvSpPr>
          <p:spPr>
            <a:xfrm flipV="1">
              <a:off x="1907938" y="857198"/>
              <a:ext cx="539999" cy="1775391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riangle rectangle 60"/>
            <p:cNvSpPr/>
            <p:nvPr/>
          </p:nvSpPr>
          <p:spPr>
            <a:xfrm flipH="1" flipV="1">
              <a:off x="4666993" y="951607"/>
              <a:ext cx="539999" cy="1775391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</p:grpSp>
      <p:sp>
        <p:nvSpPr>
          <p:cNvPr id="62" name="Nuage 61"/>
          <p:cNvSpPr/>
          <p:nvPr/>
        </p:nvSpPr>
        <p:spPr>
          <a:xfrm>
            <a:off x="1187782" y="33618"/>
            <a:ext cx="2057140" cy="358659"/>
          </a:xfrm>
          <a:prstGeom prst="cloud">
            <a:avLst/>
          </a:prstGeom>
          <a:solidFill>
            <a:srgbClr val="F0E42D"/>
          </a:solidFill>
          <a:ln>
            <a:solidFill>
              <a:srgbClr val="B1BB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019659" y="121675"/>
            <a:ext cx="639997" cy="274284"/>
          </a:xfrm>
          <a:prstGeom prst="rect">
            <a:avLst/>
          </a:prstGeom>
          <a:solidFill>
            <a:srgbClr val="EEA88B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endParaRPr lang="en-GB" dirty="0"/>
          </a:p>
        </p:txBody>
      </p:sp>
      <p:sp>
        <p:nvSpPr>
          <p:cNvPr id="64" name="ZoneTexte 63"/>
          <p:cNvSpPr txBox="1"/>
          <p:nvPr/>
        </p:nvSpPr>
        <p:spPr>
          <a:xfrm>
            <a:off x="7697239" y="162539"/>
            <a:ext cx="1568579" cy="220567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100" b="1" dirty="0"/>
              <a:t>Proxy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8840" y="460707"/>
            <a:ext cx="639997" cy="274285"/>
          </a:xfrm>
          <a:prstGeom prst="rect">
            <a:avLst/>
          </a:prstGeom>
          <a:solidFill>
            <a:srgbClr val="4F81B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795" tIns="25397" rIns="50795" bIns="25397" rtlCol="0" anchor="ctr"/>
          <a:lstStyle/>
          <a:p>
            <a:pPr algn="ctr"/>
            <a:endParaRPr lang="en-GB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7668344" y="475823"/>
            <a:ext cx="1568579" cy="220567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100" b="1" dirty="0"/>
              <a:t>Oceanic component</a:t>
            </a:r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7059974" y="980728"/>
            <a:ext cx="571427" cy="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7070871" y="1340768"/>
            <a:ext cx="571427" cy="0"/>
          </a:xfrm>
          <a:prstGeom prst="straightConnector1">
            <a:avLst/>
          </a:prstGeom>
          <a:ln w="76200" cmpd="sng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7070871" y="1700808"/>
            <a:ext cx="571427" cy="0"/>
          </a:xfrm>
          <a:prstGeom prst="straightConnector1">
            <a:avLst/>
          </a:prstGeom>
          <a:ln w="76200" cmpd="sng">
            <a:solidFill>
              <a:srgbClr val="604A7B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7701711" y="832169"/>
            <a:ext cx="1568579" cy="220567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100" b="1" dirty="0"/>
              <a:t>Lead the change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7701711" y="1192209"/>
            <a:ext cx="1568579" cy="220567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100" b="1" dirty="0"/>
              <a:t>Reverse the change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7701711" y="1556792"/>
            <a:ext cx="1568579" cy="220567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100" b="1" dirty="0"/>
              <a:t>Temporal link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-47112" y="4165160"/>
            <a:ext cx="826462" cy="251345"/>
          </a:xfrm>
          <a:prstGeom prst="rect">
            <a:avLst/>
          </a:prstGeom>
          <a:noFill/>
        </p:spPr>
        <p:txBody>
          <a:bodyPr wrap="square" lIns="50795" tIns="25397" rIns="50795" bIns="25397" rtlCol="0">
            <a:spAutoFit/>
          </a:bodyPr>
          <a:lstStyle/>
          <a:p>
            <a:r>
              <a:rPr lang="en-GB" sz="1300" b="1" dirty="0"/>
              <a:t>3 </a:t>
            </a:r>
            <a:r>
              <a:rPr lang="en-GB" sz="1300" b="1" dirty="0" err="1"/>
              <a:t>yrs</a:t>
            </a:r>
            <a:endParaRPr lang="en-GB" sz="1300" b="1" dirty="0"/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2195736" y="1213363"/>
            <a:ext cx="0" cy="589610"/>
          </a:xfrm>
          <a:prstGeom prst="straightConnector1">
            <a:avLst/>
          </a:prstGeom>
          <a:ln w="76200" cmpd="sng">
            <a:solidFill>
              <a:srgbClr val="604A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2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6978"/>
            <a:ext cx="4357914" cy="1635778"/>
          </a:xfrm>
        </p:spPr>
        <p:txBody>
          <a:bodyPr/>
          <a:lstStyle/>
          <a:p>
            <a:r>
              <a:rPr lang="fr-FR" sz="3200" dirty="0" err="1" smtClean="0"/>
              <a:t>Recent</a:t>
            </a:r>
            <a:r>
              <a:rPr lang="fr-FR" sz="3200" dirty="0" smtClean="0"/>
              <a:t>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</a:t>
            </a:r>
            <a:r>
              <a:rPr lang="fr-FR" sz="3200" dirty="0" err="1" smtClean="0"/>
              <a:t>eruptions</a:t>
            </a:r>
            <a:r>
              <a:rPr lang="fr-FR" sz="3200" dirty="0" smtClean="0"/>
              <a:t> impact in the </a:t>
            </a:r>
            <a:r>
              <a:rPr lang="fr-FR" sz="3200" dirty="0" err="1" smtClean="0"/>
              <a:t>Nordic</a:t>
            </a:r>
            <a:r>
              <a:rPr lang="fr-FR" sz="3200" dirty="0" smtClean="0"/>
              <a:t> </a:t>
            </a:r>
            <a:r>
              <a:rPr lang="fr-FR" sz="3200" dirty="0" err="1" smtClean="0"/>
              <a:t>Seas</a:t>
            </a:r>
            <a:endParaRPr lang="fr-FR" sz="3200" dirty="0"/>
          </a:p>
        </p:txBody>
      </p:sp>
      <p:pic>
        <p:nvPicPr>
          <p:cNvPr id="11" name="Image 10" descr="ttp://dods.extra.cea.fr/work/p86swing/Volcanic/SupplementaryRR2/FigR2_32005/Fig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14" y="0"/>
            <a:ext cx="4787905" cy="684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251520" y="2780928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Although</a:t>
            </a:r>
            <a:r>
              <a:rPr lang="fr-FR" sz="2000" dirty="0" smtClean="0"/>
              <a:t> </a:t>
            </a:r>
            <a:r>
              <a:rPr lang="fr-FR" sz="2000" dirty="0" err="1" smtClean="0"/>
              <a:t>Agung</a:t>
            </a:r>
            <a:r>
              <a:rPr lang="fr-FR" sz="2000" dirty="0" smtClean="0"/>
              <a:t> </a:t>
            </a:r>
            <a:r>
              <a:rPr lang="fr-FR" sz="2000" dirty="0" err="1" smtClean="0"/>
              <a:t>eruption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mainly</a:t>
            </a:r>
            <a:r>
              <a:rPr lang="fr-FR" sz="2000" dirty="0" smtClean="0"/>
              <a:t> a SH </a:t>
            </a:r>
            <a:r>
              <a:rPr lang="fr-FR" sz="2000" dirty="0" err="1" smtClean="0"/>
              <a:t>eruption</a:t>
            </a:r>
            <a:r>
              <a:rPr lang="fr-FR" sz="2000" dirty="0" smtClean="0"/>
              <a:t>, observation do show a large </a:t>
            </a:r>
            <a:r>
              <a:rPr lang="fr-FR" sz="2000" dirty="0" err="1" smtClean="0"/>
              <a:t>cooling</a:t>
            </a:r>
            <a:r>
              <a:rPr lang="fr-FR" sz="2000" dirty="0" smtClean="0"/>
              <a:t> in </a:t>
            </a:r>
            <a:r>
              <a:rPr lang="fr-FR" sz="2000" dirty="0" err="1" smtClean="0"/>
              <a:t>Nordic</a:t>
            </a:r>
            <a:r>
              <a:rPr lang="fr-FR" sz="2000" dirty="0" smtClean="0"/>
              <a:t> </a:t>
            </a:r>
            <a:r>
              <a:rPr lang="fr-FR" sz="2000" dirty="0" err="1" smtClean="0"/>
              <a:t>Seas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Agung</a:t>
            </a:r>
            <a:r>
              <a:rPr lang="fr-FR" sz="2000" dirty="0" smtClean="0"/>
              <a:t> </a:t>
            </a:r>
            <a:r>
              <a:rPr lang="fr-FR" sz="2000" dirty="0" err="1" smtClean="0"/>
              <a:t>eruption</a:t>
            </a:r>
            <a:r>
              <a:rPr lang="fr-FR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Just by chance?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067944" cy="1593232"/>
          </a:xfrm>
        </p:spPr>
        <p:txBody>
          <a:bodyPr/>
          <a:lstStyle/>
          <a:p>
            <a:r>
              <a:rPr lang="en-GB" dirty="0" smtClean="0"/>
              <a:t>CMIP5 mechanisms</a:t>
            </a:r>
            <a:endParaRPr lang="en-GB" dirty="0"/>
          </a:p>
        </p:txBody>
      </p:sp>
      <p:pic>
        <p:nvPicPr>
          <p:cNvPr id="8" name="Image 7" descr="ttp://dods.ipsl.jussieu.fr/dssce/ATLAS/CMIP5/Decadal/CMIP5analysisReview2/FigS7_6518/FigS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4967905" cy="6848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51520" y="2996952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mechanism</a:t>
            </a:r>
            <a:r>
              <a:rPr lang="fr-FR" sz="2000" dirty="0" smtClean="0"/>
              <a:t> as IPSL?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likely</a:t>
            </a:r>
            <a:r>
              <a:rPr lang="fr-FR" sz="2000" dirty="0" smtClean="0"/>
              <a:t> not, but indication of GSA as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least in </a:t>
            </a:r>
            <a:r>
              <a:rPr lang="fr-FR" sz="2000" dirty="0" err="1" smtClean="0"/>
              <a:t>some</a:t>
            </a:r>
            <a:r>
              <a:rPr lang="fr-FR" sz="2000" dirty="0" smtClean="0"/>
              <a:t> </a:t>
            </a:r>
            <a:r>
              <a:rPr lang="fr-FR" sz="2000" dirty="0" err="1" smtClean="0"/>
              <a:t>models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0626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09" y="980728"/>
            <a:ext cx="3419871" cy="2889376"/>
          </a:xfrm>
        </p:spPr>
        <p:txBody>
          <a:bodyPr/>
          <a:lstStyle/>
          <a:p>
            <a:pPr algn="just"/>
            <a:r>
              <a:rPr lang="en-GB" sz="2400" dirty="0" smtClean="0"/>
              <a:t>Two different regimes in IPSL-CM5A-LR in response to volcanoes (depending on the size of the volcanoes)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-17999"/>
            <a:ext cx="5526693" cy="69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005" y="476672"/>
            <a:ext cx="4283969" cy="1080120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276872"/>
            <a:ext cx="3768293" cy="383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err="1" smtClean="0"/>
              <a:t>When</a:t>
            </a:r>
            <a:r>
              <a:rPr lang="fr-FR" sz="2000" dirty="0" smtClean="0"/>
              <a:t> </a:t>
            </a:r>
            <a:r>
              <a:rPr lang="fr-FR" sz="2000" dirty="0" err="1" smtClean="0"/>
              <a:t>including</a:t>
            </a:r>
            <a:r>
              <a:rPr lang="fr-FR" sz="2000" dirty="0" smtClean="0"/>
              <a:t> the </a:t>
            </a:r>
            <a:r>
              <a:rPr lang="fr-FR" sz="2000" dirty="0" err="1" smtClean="0"/>
              <a:t>lag</a:t>
            </a:r>
            <a:r>
              <a:rPr lang="fr-FR" sz="2000" dirty="0" smtClean="0"/>
              <a:t> </a:t>
            </a:r>
            <a:r>
              <a:rPr lang="fr-FR" sz="2000" dirty="0" err="1" smtClean="0"/>
              <a:t>found</a:t>
            </a:r>
            <a:r>
              <a:rPr lang="fr-FR" sz="2000" dirty="0" smtClean="0"/>
              <a:t> for the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whole</a:t>
            </a:r>
            <a:r>
              <a:rPr lang="fr-FR" sz="2000" dirty="0" smtClean="0"/>
              <a:t> last </a:t>
            </a:r>
            <a:r>
              <a:rPr lang="fr-FR" sz="2000" dirty="0" err="1" smtClean="0"/>
              <a:t>millennium</a:t>
            </a:r>
            <a:r>
              <a:rPr lang="fr-FR" sz="2000" dirty="0" smtClean="0"/>
              <a:t>, </a:t>
            </a:r>
            <a:r>
              <a:rPr lang="fr-FR" sz="2000" dirty="0" err="1" smtClean="0"/>
              <a:t>phasing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modelled</a:t>
            </a:r>
            <a:r>
              <a:rPr lang="fr-FR" sz="2000" dirty="0" smtClean="0"/>
              <a:t> AMOC and bivalves and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data </a:t>
            </a:r>
            <a:r>
              <a:rPr lang="fr-FR" sz="2000" dirty="0" err="1" smtClean="0"/>
              <a:t>works</a:t>
            </a:r>
            <a:r>
              <a:rPr lang="fr-FR" sz="2000" dirty="0" smtClean="0"/>
              <a:t> </a:t>
            </a:r>
            <a:r>
              <a:rPr lang="fr-FR" sz="2000" dirty="0" err="1" smtClean="0"/>
              <a:t>nicely</a:t>
            </a:r>
            <a:endParaRPr lang="fr-FR" sz="2000" dirty="0"/>
          </a:p>
        </p:txBody>
      </p:sp>
      <p:pic>
        <p:nvPicPr>
          <p:cNvPr id="13" name="Image 12" descr="ttp://dods.extra.cea.fr/work/p86swing/Volcanic/SupplementaryR2/Fig_25659/F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19" y="9385"/>
            <a:ext cx="4872470" cy="6839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6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504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215" y="1700808"/>
            <a:ext cx="4140524" cy="316835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 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5" name="Image 4" descr="ttp://dods.extra.cea.fr/work/p86swing/Volcanic/SupplementaryR1/Fig_5175/Fi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10" y="0"/>
            <a:ext cx="4857750" cy="6909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r 9"/>
          <p:cNvGrpSpPr/>
          <p:nvPr/>
        </p:nvGrpSpPr>
        <p:grpSpPr>
          <a:xfrm>
            <a:off x="467544" y="2564904"/>
            <a:ext cx="3492624" cy="4320480"/>
            <a:chOff x="326356" y="3933056"/>
            <a:chExt cx="3276600" cy="295232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356" y="3933056"/>
              <a:ext cx="3276600" cy="263691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26356" y="6546830"/>
              <a:ext cx="32766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Robson et al. 2014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3152"/>
          </a:xfrm>
        </p:spPr>
        <p:txBody>
          <a:bodyPr/>
          <a:lstStyle/>
          <a:p>
            <a:r>
              <a:rPr lang="en-GB" dirty="0" smtClean="0"/>
              <a:t>Recent AMOC variations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4248472" cy="194421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Maximum in the 1990s quite robust also in reanalyses</a:t>
            </a:r>
          </a:p>
          <a:p>
            <a:r>
              <a:rPr lang="en-GB" sz="2000" dirty="0" smtClean="0"/>
              <a:t>Decrease since then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041152"/>
            <a:ext cx="4484588" cy="24598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3573016"/>
            <a:ext cx="4788024" cy="30986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" y="3571351"/>
            <a:ext cx="4348212" cy="30260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0272" y="335699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Reichler</a:t>
            </a:r>
            <a:r>
              <a:rPr lang="en-GB" sz="1600" dirty="0" smtClean="0"/>
              <a:t> et al. 2012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6588224" y="6574365"/>
            <a:ext cx="259228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Pohlmann et al. 2013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899592" y="6546830"/>
            <a:ext cx="259228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Robson et al. 2014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834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err="1" smtClean="0"/>
              <a:t>Caveats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340767"/>
            <a:ext cx="8042276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Exact mechanism unknown for each model from CMIP5 ensemble (8 more models)</a:t>
            </a:r>
          </a:p>
          <a:p>
            <a:r>
              <a:rPr lang="en-GB" sz="2000" dirty="0" smtClean="0"/>
              <a:t>Not so clear signal concerning GSAs in all models</a:t>
            </a:r>
          </a:p>
          <a:p>
            <a:r>
              <a:rPr lang="en-GB" sz="2000" dirty="0" smtClean="0"/>
              <a:t>Representation of North Atlantic dynamics still suffers from strong biases (overflow, eddies, </a:t>
            </a:r>
            <a:r>
              <a:rPr lang="en-GB" sz="2000" dirty="0" err="1" smtClean="0"/>
              <a:t>entrainement</a:t>
            </a:r>
            <a:r>
              <a:rPr lang="en-GB" sz="2000" dirty="0" smtClean="0"/>
              <a:t>…)</a:t>
            </a:r>
          </a:p>
          <a:p>
            <a:r>
              <a:rPr lang="en-GB" sz="2000" dirty="0" smtClean="0"/>
              <a:t>More proxies data and more volcanoes (Pages 2K can help in that sense…)</a:t>
            </a:r>
          </a:p>
          <a:p>
            <a:r>
              <a:rPr lang="en-GB" sz="2000" dirty="0" smtClean="0"/>
              <a:t>Not working for very large eruptions (like </a:t>
            </a:r>
            <a:r>
              <a:rPr lang="en-GB" sz="2000" dirty="0" err="1" smtClean="0"/>
              <a:t>Tambora</a:t>
            </a:r>
            <a:r>
              <a:rPr lang="en-GB" sz="2000" dirty="0" smtClean="0"/>
              <a:t>)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4315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20" y="1772816"/>
            <a:ext cx="4499992" cy="4325750"/>
          </a:xfrm>
          <a:prstGeom prst="rect">
            <a:avLst/>
          </a:prstGeom>
        </p:spPr>
      </p:pic>
      <p:sp>
        <p:nvSpPr>
          <p:cNvPr id="23557" name="Text Box 1"/>
          <p:cNvSpPr txBox="1">
            <a:spLocks noChangeArrowheads="1"/>
          </p:cNvSpPr>
          <p:nvPr/>
        </p:nvSpPr>
        <p:spPr bwMode="auto">
          <a:xfrm>
            <a:off x="467544" y="260648"/>
            <a:ext cx="809414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AF03"/>
              </a:buClr>
              <a:buFont typeface="Century Gothic" charset="0"/>
              <a:buNone/>
            </a:pP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A 20-yr cycle in the </a:t>
            </a:r>
            <a:r>
              <a:rPr lang="fr-FR" sz="3600" dirty="0" err="1" smtClean="0">
                <a:solidFill>
                  <a:srgbClr val="2C7C9F"/>
                </a:solidFill>
                <a:latin typeface="News Gothic MT"/>
                <a:cs typeface="News Gothic MT"/>
              </a:rPr>
              <a:t>North</a:t>
            </a:r>
            <a:r>
              <a:rPr lang="fr-FR" sz="3600" dirty="0" smtClean="0">
                <a:solidFill>
                  <a:srgbClr val="2C7C9F"/>
                </a:solidFill>
                <a:latin typeface="News Gothic MT"/>
                <a:cs typeface="News Gothic MT"/>
              </a:rPr>
              <a:t> Atlantic?</a:t>
            </a:r>
            <a:endParaRPr lang="fr-FR" sz="3600" dirty="0">
              <a:solidFill>
                <a:srgbClr val="2C7C9F"/>
              </a:solidFill>
              <a:latin typeface="News Gothic MT"/>
              <a:cs typeface="News Gothic MT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39552" y="3284984"/>
            <a:ext cx="6480720" cy="3578914"/>
            <a:chOff x="539552" y="3284984"/>
            <a:chExt cx="6480720" cy="3578914"/>
          </a:xfrm>
        </p:grpSpPr>
        <p:grpSp>
          <p:nvGrpSpPr>
            <p:cNvPr id="21" name="Grouper 20"/>
            <p:cNvGrpSpPr/>
            <p:nvPr/>
          </p:nvGrpSpPr>
          <p:grpSpPr>
            <a:xfrm>
              <a:off x="539552" y="4005064"/>
              <a:ext cx="3758450" cy="2858834"/>
              <a:chOff x="539552" y="4005064"/>
              <a:chExt cx="3758450" cy="2858834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552" y="4005064"/>
                <a:ext cx="3758450" cy="2623711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539552" y="6525344"/>
                <a:ext cx="375845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Sicre et al. 2008</a:t>
                </a:r>
                <a:endParaRPr lang="fr-FR" sz="1600" dirty="0"/>
              </a:p>
            </p:txBody>
          </p:sp>
        </p:grpSp>
        <p:cxnSp>
          <p:nvCxnSpPr>
            <p:cNvPr id="14" name="Connecteur droit 13"/>
            <p:cNvCxnSpPr/>
            <p:nvPr/>
          </p:nvCxnSpPr>
          <p:spPr>
            <a:xfrm flipH="1">
              <a:off x="3851920" y="3284984"/>
              <a:ext cx="3168352" cy="108012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Ellipse 1"/>
          <p:cNvSpPr/>
          <p:nvPr/>
        </p:nvSpPr>
        <p:spPr>
          <a:xfrm>
            <a:off x="1159372" y="4853438"/>
            <a:ext cx="676324" cy="72008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r 7"/>
          <p:cNvGrpSpPr/>
          <p:nvPr/>
        </p:nvGrpSpPr>
        <p:grpSpPr>
          <a:xfrm>
            <a:off x="323528" y="1484784"/>
            <a:ext cx="7704856" cy="2232248"/>
            <a:chOff x="323528" y="1484784"/>
            <a:chExt cx="7704856" cy="2232248"/>
          </a:xfrm>
        </p:grpSpPr>
        <p:grpSp>
          <p:nvGrpSpPr>
            <p:cNvPr id="27" name="Grouper 26"/>
            <p:cNvGrpSpPr/>
            <p:nvPr/>
          </p:nvGrpSpPr>
          <p:grpSpPr>
            <a:xfrm>
              <a:off x="323528" y="1628800"/>
              <a:ext cx="7704856" cy="2088232"/>
              <a:chOff x="323528" y="1628800"/>
              <a:chExt cx="7704856" cy="2088232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4208" y="2946650"/>
                <a:ext cx="1584176" cy="770382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28" y="1628800"/>
                <a:ext cx="4152994" cy="1788211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1115616" y="3347700"/>
                <a:ext cx="2664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Divine et al. 2006</a:t>
                </a:r>
                <a:endParaRPr lang="fr-FR" sz="1600" dirty="0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 flipH="1" flipV="1">
                <a:off x="4156046" y="2780928"/>
                <a:ext cx="3008242" cy="63608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755576" y="1484784"/>
              <a:ext cx="3400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April </a:t>
              </a:r>
              <a:r>
                <a:rPr lang="fr-FR" sz="1400" dirty="0" err="1" smtClean="0"/>
                <a:t>sea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edge</a:t>
              </a:r>
              <a:r>
                <a:rPr lang="fr-FR" sz="1400" dirty="0" smtClean="0"/>
                <a:t> in the </a:t>
              </a:r>
              <a:r>
                <a:rPr lang="fr-FR" sz="1400" dirty="0" err="1" smtClean="0"/>
                <a:t>Nordic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Seas</a:t>
              </a:r>
              <a:endParaRPr lang="fr-FR" sz="1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72000" y="6021288"/>
            <a:ext cx="4608512" cy="8367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Found also in different climate models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29997" y="5667679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Quadfasel</a:t>
            </a:r>
            <a:r>
              <a:rPr lang="en-GB" sz="1100" dirty="0" smtClean="0"/>
              <a:t> </a:t>
            </a:r>
          </a:p>
          <a:p>
            <a:r>
              <a:rPr lang="en-GB" sz="1100" dirty="0" smtClean="0"/>
              <a:t>2005</a:t>
            </a:r>
            <a:endParaRPr lang="en-GB" sz="1100" dirty="0"/>
          </a:p>
        </p:txBody>
      </p:sp>
      <p:sp>
        <p:nvSpPr>
          <p:cNvPr id="5" name="ZoneTexte 4"/>
          <p:cNvSpPr txBox="1"/>
          <p:nvPr/>
        </p:nvSpPr>
        <p:spPr>
          <a:xfrm>
            <a:off x="971600" y="4005064"/>
            <a:ext cx="28083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2000-yr of </a:t>
            </a:r>
            <a:r>
              <a:rPr lang="en-GB" sz="1600" dirty="0" err="1" smtClean="0"/>
              <a:t>Alkenone</a:t>
            </a:r>
            <a:r>
              <a:rPr lang="en-GB" sz="1600" dirty="0" smtClean="0"/>
              <a:t> SST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8312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180" y="-243408"/>
            <a:ext cx="8042276" cy="1017168"/>
          </a:xfrm>
        </p:spPr>
        <p:txBody>
          <a:bodyPr/>
          <a:lstStyle/>
          <a:p>
            <a:r>
              <a:rPr lang="en-GB" sz="4000" dirty="0" smtClean="0"/>
              <a:t>Variability in the North Atlantic</a:t>
            </a:r>
            <a:endParaRPr lang="en-GB" sz="40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5724128" y="1412777"/>
            <a:ext cx="3168352" cy="2768485"/>
            <a:chOff x="4680520" y="1772817"/>
            <a:chExt cx="3168352" cy="276848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0520" y="1772817"/>
              <a:ext cx="2880000" cy="276848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898357" y="4077072"/>
              <a:ext cx="9505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Quadfasel</a:t>
              </a:r>
              <a:r>
                <a:rPr lang="en-GB" sz="1100" dirty="0" smtClean="0"/>
                <a:t> </a:t>
              </a:r>
            </a:p>
            <a:p>
              <a:r>
                <a:rPr lang="en-GB" sz="1100" dirty="0" smtClean="0"/>
                <a:t>2005</a:t>
              </a:r>
              <a:endParaRPr lang="en-GB" sz="1100" dirty="0"/>
            </a:p>
          </p:txBody>
        </p:sp>
      </p:grpSp>
      <p:pic>
        <p:nvPicPr>
          <p:cNvPr id="9" name="Imag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08" y="4293096"/>
            <a:ext cx="4320000" cy="280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87" y="1301073"/>
            <a:ext cx="3419989" cy="306403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11560" y="1115452"/>
            <a:ext cx="4176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North Atlantic Oscillation (NAO)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4803813" y="980728"/>
            <a:ext cx="42326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Atlantic Meridional Overturning Circulation (AMOC)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3347864" y="4160693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Hurrell 1995</a:t>
            </a:r>
            <a:endParaRPr lang="en-GB" sz="1200" dirty="0"/>
          </a:p>
          <a:p>
            <a:endParaRPr lang="en-GB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782567" y="4149080"/>
            <a:ext cx="47579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Atlantic Multi-decadal Oscillation (AMO)</a:t>
            </a:r>
            <a:endParaRPr lang="en-GB" sz="16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4355976" y="2636912"/>
            <a:ext cx="2412055" cy="2160223"/>
            <a:chOff x="4716016" y="2636912"/>
            <a:chExt cx="2052015" cy="2160223"/>
          </a:xfrm>
        </p:grpSpPr>
        <p:cxnSp>
          <p:nvCxnSpPr>
            <p:cNvPr id="12" name="Connecteur droit avec flèche 11"/>
            <p:cNvCxnSpPr/>
            <p:nvPr/>
          </p:nvCxnSpPr>
          <p:spPr>
            <a:xfrm flipV="1">
              <a:off x="4860032" y="2636912"/>
              <a:ext cx="1907999" cy="216022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4716016" y="342900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5-10 </a:t>
              </a:r>
              <a:r>
                <a:rPr lang="en-GB" dirty="0" err="1" smtClean="0"/>
                <a:t>yrs</a:t>
              </a:r>
              <a:endParaRPr lang="en-GB" dirty="0"/>
            </a:p>
          </p:txBody>
        </p:sp>
      </p:grpSp>
      <p:pic>
        <p:nvPicPr>
          <p:cNvPr id="21" name="Image 2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573053"/>
            <a:ext cx="4503464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336956"/>
          </a:xfrm>
        </p:spPr>
        <p:txBody>
          <a:bodyPr/>
          <a:lstStyle/>
          <a:p>
            <a:r>
              <a:rPr lang="fr-FR" sz="3200" dirty="0" smtClean="0"/>
              <a:t>Advection as in Great </a:t>
            </a:r>
            <a:r>
              <a:rPr lang="fr-FR" sz="3200" dirty="0" err="1" smtClean="0"/>
              <a:t>Salinity</a:t>
            </a:r>
            <a:r>
              <a:rPr lang="fr-FR" sz="3200" dirty="0" smtClean="0"/>
              <a:t> Anomalies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24744"/>
            <a:ext cx="7060600" cy="5701758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/>
        </p:nvSpPr>
        <p:spPr>
          <a:xfrm>
            <a:off x="4194600" y="2996952"/>
            <a:ext cx="1169488" cy="720088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1835858" y="3149353"/>
            <a:ext cx="1439998" cy="899999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>
            <a:spLocks/>
          </p:cNvSpPr>
          <p:nvPr/>
        </p:nvSpPr>
        <p:spPr>
          <a:xfrm>
            <a:off x="5796136" y="3067200"/>
            <a:ext cx="1260000" cy="72184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41400" y="1124744"/>
            <a:ext cx="434256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707904" y="5257971"/>
            <a:ext cx="1439998" cy="763317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3783614" y="3631274"/>
            <a:ext cx="1508466" cy="1525918"/>
            <a:chOff x="7806175" y="728690"/>
            <a:chExt cx="1291361" cy="1525918"/>
          </a:xfrm>
        </p:grpSpPr>
        <p:sp>
          <p:nvSpPr>
            <p:cNvPr id="13" name="ZoneTexte 16"/>
            <p:cNvSpPr txBox="1">
              <a:spLocks noChangeArrowheads="1"/>
            </p:cNvSpPr>
            <p:nvPr/>
          </p:nvSpPr>
          <p:spPr bwMode="auto">
            <a:xfrm>
              <a:off x="8042972" y="1051451"/>
              <a:ext cx="839383" cy="830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4" name="Flèche en arc 13"/>
            <p:cNvSpPr/>
            <p:nvPr/>
          </p:nvSpPr>
          <p:spPr>
            <a:xfrm rot="7796456" flipH="1">
              <a:off x="7688897" y="845968"/>
              <a:ext cx="1525918" cy="1291361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1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884" y="476672"/>
            <a:ext cx="4270068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3140968"/>
            <a:ext cx="4109152" cy="2736304"/>
          </a:xfrm>
        </p:spPr>
        <p:txBody>
          <a:bodyPr>
            <a:noAutofit/>
          </a:bodyPr>
          <a:lstStyle/>
          <a:p>
            <a:endParaRPr lang="en-GB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68" y="-8260"/>
            <a:ext cx="4874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556792"/>
            <a:ext cx="4608512" cy="4487416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Rossby</a:t>
            </a:r>
            <a:r>
              <a:rPr lang="en-GB" sz="2000" dirty="0" smtClean="0"/>
              <a:t> wave excitation </a:t>
            </a:r>
            <a:r>
              <a:rPr lang="en-GB" sz="2000" dirty="0" err="1" smtClean="0"/>
              <a:t>thtrough</a:t>
            </a:r>
            <a:r>
              <a:rPr lang="en-GB" sz="2000" dirty="0" smtClean="0"/>
              <a:t> baroclinic instability? (Ortega et al. in prep.)</a:t>
            </a:r>
            <a:endParaRPr lang="en-GB" sz="2000" dirty="0"/>
          </a:p>
        </p:txBody>
      </p:sp>
      <p:pic>
        <p:nvPicPr>
          <p:cNvPr id="13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4325253" cy="6408712"/>
          </a:xfrm>
          <a:prstGeom prst="rect">
            <a:avLst/>
          </a:prstGeom>
        </p:spPr>
      </p:pic>
      <p:pic>
        <p:nvPicPr>
          <p:cNvPr id="14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178"/>
            <a:ext cx="4518446" cy="40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Rossby</a:t>
            </a:r>
            <a:r>
              <a:rPr lang="en-GB" sz="2000" dirty="0" smtClean="0"/>
              <a:t> wave excitation </a:t>
            </a:r>
            <a:r>
              <a:rPr lang="en-GB" sz="2000" dirty="0" err="1" smtClean="0"/>
              <a:t>thtrough</a:t>
            </a:r>
            <a:r>
              <a:rPr lang="en-GB" sz="2000" dirty="0" smtClean="0"/>
              <a:t> baroclinic instability?</a:t>
            </a:r>
            <a:endParaRPr lang="en-GB" sz="2000" dirty="0"/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5859"/>
            <a:ext cx="4823999" cy="6732141"/>
          </a:xfrm>
          <a:prstGeom prst="rect">
            <a:avLst/>
          </a:prstGeom>
        </p:spPr>
      </p:pic>
      <p:pic>
        <p:nvPicPr>
          <p:cNvPr id="7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3960440" cy="26739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1600" y="645789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Ortega et al. in prep.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9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48" y="476672"/>
            <a:ext cx="4248472" cy="126876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pic>
        <p:nvPicPr>
          <p:cNvPr id="16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57120"/>
            <a:ext cx="5724525" cy="4500880"/>
          </a:xfrm>
          <a:prstGeom prst="rect">
            <a:avLst/>
          </a:prstGeom>
        </p:spPr>
      </p:pic>
      <p:pic>
        <p:nvPicPr>
          <p:cNvPr id="17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131840" cy="21328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33569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Ortega et al. sub.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044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18" y="1600201"/>
            <a:ext cx="3528393" cy="4343400"/>
          </a:xfrm>
        </p:spPr>
        <p:txBody>
          <a:bodyPr/>
          <a:lstStyle/>
          <a:p>
            <a:r>
              <a:rPr lang="en-GB" dirty="0" smtClean="0"/>
              <a:t>Similar propagation for temperature, but more noisy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670" y="0"/>
            <a:ext cx="4741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737245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879" y="0"/>
            <a:ext cx="4652888" cy="1336956"/>
          </a:xfrm>
        </p:spPr>
        <p:txBody>
          <a:bodyPr/>
          <a:lstStyle/>
          <a:p>
            <a:r>
              <a:rPr lang="fr-FR" sz="4000" dirty="0" err="1" smtClean="0"/>
              <a:t>Volcanic</a:t>
            </a:r>
            <a:r>
              <a:rPr lang="fr-FR" sz="4000" dirty="0" smtClean="0"/>
              <a:t> </a:t>
            </a:r>
            <a:r>
              <a:rPr lang="fr-FR" sz="4000" dirty="0" err="1" smtClean="0"/>
              <a:t>eruption</a:t>
            </a:r>
            <a:r>
              <a:rPr lang="fr-FR" sz="4000" dirty="0" smtClean="0"/>
              <a:t> and </a:t>
            </a:r>
            <a:r>
              <a:rPr lang="fr-FR" sz="4000" dirty="0" err="1" smtClean="0"/>
              <a:t>climate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49896"/>
            <a:ext cx="453228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Global  cooling due to </a:t>
            </a:r>
            <a:r>
              <a:rPr lang="en-GB" sz="2000" dirty="0" err="1" smtClean="0"/>
              <a:t>sulfate</a:t>
            </a:r>
            <a:r>
              <a:rPr lang="en-GB" sz="2000" dirty="0" smtClean="0"/>
              <a:t> aerosols loading in the the stratosphere</a:t>
            </a:r>
            <a:endParaRPr lang="en-GB" sz="2000" dirty="0"/>
          </a:p>
          <a:p>
            <a:r>
              <a:rPr lang="en-GB" sz="2000" dirty="0" smtClean="0"/>
              <a:t>Impact on NAO phase in winter is quite clear in data, but not in all models </a:t>
            </a:r>
            <a:r>
              <a:rPr lang="en-GB" sz="1600" dirty="0" smtClean="0"/>
              <a:t>(Driscoll et al. 2012) </a:t>
            </a:r>
          </a:p>
          <a:p>
            <a:r>
              <a:rPr lang="en-GB" sz="2000" dirty="0" smtClean="0"/>
              <a:t>Volcanic impact on AMOC found in climate models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20" y="0"/>
            <a:ext cx="4476392" cy="29879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74377" y="2959060"/>
            <a:ext cx="433412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2</a:t>
            </a:r>
            <a:r>
              <a:rPr lang="en-GB" sz="900" dirty="0" smtClean="0"/>
              <a:t>009 </a:t>
            </a:r>
            <a:r>
              <a:rPr lang="en-GB" sz="900" dirty="0" err="1" smtClean="0"/>
              <a:t>Sarychev</a:t>
            </a:r>
            <a:r>
              <a:rPr lang="en-GB" sz="900" dirty="0" smtClean="0"/>
              <a:t> volcanic eruption </a:t>
            </a:r>
            <a:r>
              <a:rPr lang="en-GB" sz="900" dirty="0"/>
              <a:t>seen </a:t>
            </a:r>
            <a:r>
              <a:rPr lang="en-GB" sz="900" dirty="0" smtClean="0"/>
              <a:t>from the  International </a:t>
            </a:r>
            <a:r>
              <a:rPr lang="en-GB" sz="900" dirty="0"/>
              <a:t>Space Station</a:t>
            </a:r>
          </a:p>
        </p:txBody>
      </p:sp>
      <p:grpSp>
        <p:nvGrpSpPr>
          <p:cNvPr id="30" name="Grouper 29"/>
          <p:cNvGrpSpPr/>
          <p:nvPr/>
        </p:nvGrpSpPr>
        <p:grpSpPr>
          <a:xfrm>
            <a:off x="3491563" y="3212976"/>
            <a:ext cx="5688949" cy="3672408"/>
            <a:chOff x="3417568" y="3274872"/>
            <a:chExt cx="5688949" cy="3672408"/>
          </a:xfrm>
        </p:grpSpPr>
        <p:grpSp>
          <p:nvGrpSpPr>
            <p:cNvPr id="28" name="Grouper 27"/>
            <p:cNvGrpSpPr/>
            <p:nvPr/>
          </p:nvGrpSpPr>
          <p:grpSpPr>
            <a:xfrm>
              <a:off x="3417568" y="3274872"/>
              <a:ext cx="5688949" cy="3672408"/>
              <a:chOff x="3417568" y="3274872"/>
              <a:chExt cx="5688949" cy="3672408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5076056" y="3274872"/>
                <a:ext cx="4030461" cy="3181892"/>
                <a:chOff x="5266535" y="4293096"/>
                <a:chExt cx="3769961" cy="2694359"/>
              </a:xfrm>
            </p:grpSpPr>
            <p:grpSp>
              <p:nvGrpSpPr>
                <p:cNvPr id="13" name="Grouper 12"/>
                <p:cNvGrpSpPr/>
                <p:nvPr/>
              </p:nvGrpSpPr>
              <p:grpSpPr>
                <a:xfrm>
                  <a:off x="5266535" y="4293096"/>
                  <a:ext cx="3769961" cy="2386582"/>
                  <a:chOff x="5304329" y="4437112"/>
                  <a:chExt cx="3769961" cy="2386582"/>
                </a:xfrm>
              </p:grpSpPr>
              <p:pic>
                <p:nvPicPr>
                  <p:cNvPr id="8" name="Image 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304329" y="4437112"/>
                    <a:ext cx="3769961" cy="2386582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5569603" y="4437112"/>
                    <a:ext cx="1162637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6156176" y="4589512"/>
                    <a:ext cx="360040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8628083" y="4437112"/>
                    <a:ext cx="360040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7452320" y="4437112"/>
                    <a:ext cx="216024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4" name="ZoneTexte 13"/>
                <p:cNvSpPr txBox="1"/>
                <p:nvPr/>
              </p:nvSpPr>
              <p:spPr>
                <a:xfrm>
                  <a:off x="5914622" y="6679678"/>
                  <a:ext cx="299980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Zanchettin et al. </a:t>
                  </a:r>
                  <a:r>
                    <a:rPr lang="fr-FR" sz="1400" dirty="0" smtClean="0"/>
                    <a:t>2012 </a:t>
                  </a:r>
                  <a:endParaRPr lang="fr-FR" sz="1400" dirty="0"/>
                </a:p>
              </p:txBody>
            </p:sp>
          </p:grpSp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7568" y="5221633"/>
                <a:ext cx="1728509" cy="1725647"/>
              </a:xfrm>
              <a:prstGeom prst="rect">
                <a:avLst/>
              </a:prstGeom>
            </p:spPr>
          </p:pic>
          <p:cxnSp>
            <p:nvCxnSpPr>
              <p:cNvPr id="25" name="Connecteur droit 24"/>
              <p:cNvCxnSpPr/>
              <p:nvPr/>
            </p:nvCxnSpPr>
            <p:spPr>
              <a:xfrm flipV="1">
                <a:off x="4353989" y="3880036"/>
                <a:ext cx="1226123" cy="19871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/>
            <p:cNvSpPr txBox="1"/>
            <p:nvPr/>
          </p:nvSpPr>
          <p:spPr>
            <a:xfrm>
              <a:off x="4602304" y="6597352"/>
              <a:ext cx="1551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err="1" smtClean="0"/>
                <a:t>Quadfasel</a:t>
              </a:r>
              <a:r>
                <a:rPr lang="en-GB" sz="800" dirty="0" smtClean="0"/>
                <a:t> </a:t>
              </a:r>
            </a:p>
            <a:p>
              <a:r>
                <a:rPr lang="en-GB" sz="800" dirty="0" smtClean="0"/>
                <a:t>2005</a:t>
              </a:r>
              <a:endParaRPr lang="en-GB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47828"/>
            <a:ext cx="4296399" cy="1696996"/>
          </a:xfrm>
        </p:spPr>
        <p:txBody>
          <a:bodyPr/>
          <a:lstStyle/>
          <a:p>
            <a:r>
              <a:rPr lang="fr-FR" sz="4000" dirty="0" smtClean="0"/>
              <a:t>AMOC </a:t>
            </a:r>
            <a:r>
              <a:rPr lang="fr-FR" sz="4000" dirty="0" smtClean="0"/>
              <a:t>Initialisation over </a:t>
            </a:r>
            <a:r>
              <a:rPr lang="fr-FR" sz="4000" dirty="0" err="1" smtClean="0"/>
              <a:t>recent</a:t>
            </a:r>
            <a:r>
              <a:rPr lang="fr-FR" sz="4000" dirty="0" smtClean="0"/>
              <a:t> </a:t>
            </a:r>
            <a:r>
              <a:rPr lang="fr-FR" sz="4000" dirty="0" err="1" smtClean="0"/>
              <a:t>period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183016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14864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2091264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AMOC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r>
              <a:rPr lang="fr-FR" sz="1200" b="1" dirty="0" smtClean="0">
                <a:solidFill>
                  <a:srgbClr val="0000FF"/>
                </a:solidFill>
              </a:rPr>
              <a:t> in SST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Swingedouw et al., </a:t>
            </a:r>
            <a:r>
              <a:rPr lang="fr-FR" b="1" i="1" dirty="0" smtClean="0"/>
              <a:t>Clim. Dyn. </a:t>
            </a:r>
            <a:r>
              <a:rPr lang="fr-FR" b="1" dirty="0" smtClean="0"/>
              <a:t>2013</a:t>
            </a:r>
            <a:endParaRPr lang="fr-FR" b="1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4115468" y="2492896"/>
            <a:ext cx="1609280" cy="1810824"/>
            <a:chOff x="3657599" y="2337847"/>
            <a:chExt cx="2067149" cy="2065233"/>
          </a:xfrm>
        </p:grpSpPr>
        <p:cxnSp>
          <p:nvCxnSpPr>
            <p:cNvPr id="16" name="Connecteur droit avec flèche 15"/>
            <p:cNvCxnSpPr/>
            <p:nvPr/>
          </p:nvCxnSpPr>
          <p:spPr>
            <a:xfrm>
              <a:off x="5724128" y="3980794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5722888" y="2337847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599" y="2477285"/>
              <a:ext cx="1772999" cy="1332311"/>
            </a:xfrm>
            <a:prstGeom prst="rect">
              <a:avLst/>
            </a:prstGeom>
          </p:spPr>
        </p:pic>
      </p:grpSp>
      <p:grpSp>
        <p:nvGrpSpPr>
          <p:cNvPr id="19" name="Grouper 18"/>
          <p:cNvGrpSpPr/>
          <p:nvPr/>
        </p:nvGrpSpPr>
        <p:grpSpPr>
          <a:xfrm>
            <a:off x="5775815" y="2348880"/>
            <a:ext cx="1111057" cy="1469542"/>
            <a:chOff x="5775815" y="2337847"/>
            <a:chExt cx="1111057" cy="1469542"/>
          </a:xfrm>
        </p:grpSpPr>
        <p:cxnSp>
          <p:nvCxnSpPr>
            <p:cNvPr id="20" name="Connecteur droit avec flèche 19"/>
            <p:cNvCxnSpPr/>
            <p:nvPr/>
          </p:nvCxnSpPr>
          <p:spPr>
            <a:xfrm>
              <a:off x="5775816" y="2337847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5775816" y="3807389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775815" y="3318924"/>
              <a:ext cx="935998" cy="3597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0000"/>
                  </a:solidFill>
                </a:rPr>
                <a:t>15 ans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5" y="5113734"/>
              <a:ext cx="737247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102035</TotalTime>
  <Words>1939</Words>
  <Application>Microsoft Macintosh PowerPoint</Application>
  <PresentationFormat>Présentation à l'écran (4:3)</PresentationFormat>
  <Paragraphs>295</Paragraphs>
  <Slides>49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2" baseType="lpstr">
      <vt:lpstr>Brise</vt:lpstr>
      <vt:lpstr>…quation</vt:lpstr>
      <vt:lpstr>Document</vt:lpstr>
      <vt:lpstr> Influence of volcanic eruptions on the bi-decadal variability in the North Atlantic </vt:lpstr>
      <vt:lpstr>Présentation PowerPoint</vt:lpstr>
      <vt:lpstr>Présentation PowerPoint</vt:lpstr>
      <vt:lpstr>Présentation PowerPoint</vt:lpstr>
      <vt:lpstr>Présentation PowerPoint</vt:lpstr>
      <vt:lpstr>Volcanic eruption and climate</vt:lpstr>
      <vt:lpstr>AMOC Initialisation over recent period</vt:lpstr>
      <vt:lpstr>Présentation PowerPoint</vt:lpstr>
      <vt:lpstr>Impact of volcanic forcing</vt:lpstr>
      <vt:lpstr>Impact of volcanic forcing</vt:lpstr>
      <vt:lpstr>Impact of volcanic forcing</vt:lpstr>
      <vt:lpstr>Questions</vt:lpstr>
      <vt:lpstr>Experimental design</vt:lpstr>
      <vt:lpstr>AMOC response in the IPSL-CM5A-LR model</vt:lpstr>
      <vt:lpstr>A conceptual model to explain AMOC variability in the model</vt:lpstr>
      <vt:lpstr>AMOC response in the IPSL-CM5A-LR model</vt:lpstr>
      <vt:lpstr>Comparison of the AMOC forcings</vt:lpstr>
      <vt:lpstr>Is it real?</vt:lpstr>
      <vt:lpstr>CMIP5 multi-model confirmation?</vt:lpstr>
      <vt:lpstr>CMIP5 multi-model confirmation?</vt:lpstr>
      <vt:lpstr>Comparison with in situ salinity data</vt:lpstr>
      <vt:lpstr>Comparison with in situ salinity data</vt:lpstr>
      <vt:lpstr>A last millennium perspective</vt:lpstr>
      <vt:lpstr>Greenland data</vt:lpstr>
      <vt:lpstr>Link Greenland-AMO</vt:lpstr>
      <vt:lpstr>A paleo-indicator of the subpolar AMOC?</vt:lpstr>
      <vt:lpstr>Last millennium perspective</vt:lpstr>
      <vt:lpstr>Conclusions </vt:lpstr>
      <vt:lpstr>Thank you  </vt:lpstr>
      <vt:lpstr>Présentation PowerPoint</vt:lpstr>
      <vt:lpstr>Recent volcanic eruptions impact in the Nordic Seas</vt:lpstr>
      <vt:lpstr>CMIP5 mechanisms</vt:lpstr>
      <vt:lpstr>Two different regimes in IPSL-CM5A-LR in response to volcanoes (depending on the size of the volcanoes)</vt:lpstr>
      <vt:lpstr>Last millennium perspective</vt:lpstr>
      <vt:lpstr>Comparison of the AMOC forcings</vt:lpstr>
      <vt:lpstr>Recent AMOC variations</vt:lpstr>
      <vt:lpstr>Convection sites response</vt:lpstr>
      <vt:lpstr>Mechanisms</vt:lpstr>
      <vt:lpstr>Caveats </vt:lpstr>
      <vt:lpstr>Variability in the North Atlantic</vt:lpstr>
      <vt:lpstr>Advection as in Great Salinity Anomalies</vt:lpstr>
      <vt:lpstr>CMIP5 multi-model confirmation?</vt:lpstr>
      <vt:lpstr>Présentation PowerPoint</vt:lpstr>
      <vt:lpstr>Scaling of the conceptual model</vt:lpstr>
      <vt:lpstr>Mechanisms</vt:lpstr>
      <vt:lpstr>Mechanisms</vt:lpstr>
      <vt:lpstr>Is volcanic impact on the NAO so clear in data?</vt:lpstr>
      <vt:lpstr>In situ Labrador Sea variation</vt:lpstr>
      <vt:lpstr>Temperature propagation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Juliette Mignot</cp:lastModifiedBy>
  <cp:revision>717</cp:revision>
  <dcterms:created xsi:type="dcterms:W3CDTF">2011-02-08T20:51:41Z</dcterms:created>
  <dcterms:modified xsi:type="dcterms:W3CDTF">2015-04-09T17:10:22Z</dcterms:modified>
  <cp:category/>
</cp:coreProperties>
</file>