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docx" ContentType="application/vnd.openxmlformats-officedocument.wordprocessingml.document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notesSlides/notesSlide6.xml" ContentType="application/vnd.openxmlformats-officedocument.presentationml.notesSlide+xml"/>
  <Override PartName="/ppt/embeddings/oleObject5.bin" ContentType="application/vnd.openxmlformats-officedocument.oleObject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2"/>
  </p:notesMasterIdLst>
  <p:sldIdLst>
    <p:sldId id="256" r:id="rId2"/>
    <p:sldId id="482" r:id="rId3"/>
    <p:sldId id="400" r:id="rId4"/>
    <p:sldId id="472" r:id="rId5"/>
    <p:sldId id="473" r:id="rId6"/>
    <p:sldId id="474" r:id="rId7"/>
    <p:sldId id="350" r:id="rId8"/>
    <p:sldId id="465" r:id="rId9"/>
    <p:sldId id="373" r:id="rId10"/>
    <p:sldId id="354" r:id="rId11"/>
    <p:sldId id="386" r:id="rId12"/>
    <p:sldId id="388" r:id="rId13"/>
    <p:sldId id="387" r:id="rId14"/>
    <p:sldId id="461" r:id="rId15"/>
    <p:sldId id="479" r:id="rId16"/>
    <p:sldId id="372" r:id="rId17"/>
    <p:sldId id="420" r:id="rId18"/>
    <p:sldId id="458" r:id="rId19"/>
    <p:sldId id="442" r:id="rId20"/>
    <p:sldId id="450" r:id="rId21"/>
    <p:sldId id="463" r:id="rId22"/>
    <p:sldId id="451" r:id="rId23"/>
    <p:sldId id="441" r:id="rId24"/>
    <p:sldId id="460" r:id="rId25"/>
    <p:sldId id="475" r:id="rId26"/>
    <p:sldId id="443" r:id="rId27"/>
    <p:sldId id="444" r:id="rId28"/>
    <p:sldId id="445" r:id="rId29"/>
    <p:sldId id="446" r:id="rId30"/>
    <p:sldId id="447" r:id="rId31"/>
    <p:sldId id="448" r:id="rId32"/>
    <p:sldId id="469" r:id="rId33"/>
    <p:sldId id="389" r:id="rId34"/>
    <p:sldId id="481" r:id="rId35"/>
    <p:sldId id="308" r:id="rId36"/>
    <p:sldId id="462" r:id="rId37"/>
    <p:sldId id="436" r:id="rId38"/>
    <p:sldId id="480" r:id="rId39"/>
    <p:sldId id="452" r:id="rId40"/>
    <p:sldId id="418" r:id="rId41"/>
    <p:sldId id="453" r:id="rId42"/>
    <p:sldId id="470" r:id="rId43"/>
    <p:sldId id="471" r:id="rId44"/>
    <p:sldId id="414" r:id="rId45"/>
    <p:sldId id="456" r:id="rId46"/>
    <p:sldId id="419" r:id="rId47"/>
    <p:sldId id="439" r:id="rId48"/>
    <p:sldId id="478" r:id="rId49"/>
    <p:sldId id="476" r:id="rId50"/>
    <p:sldId id="477" r:id="rId51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52CD2"/>
    <a:srgbClr val="1CD13D"/>
    <a:srgbClr val="FF35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397" autoAdjust="0"/>
    <p:restoredTop sz="93740" autoAdjust="0"/>
  </p:normalViewPr>
  <p:slideViewPr>
    <p:cSldViewPr snapToObjects="1">
      <p:cViewPr>
        <p:scale>
          <a:sx n="75" d="100"/>
          <a:sy n="75" d="100"/>
        </p:scale>
        <p:origin x="-2848" y="-20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notesMaster" Target="notesMasters/notesMaster1.xml"/><Relationship Id="rId53" Type="http://schemas.openxmlformats.org/officeDocument/2006/relationships/printerSettings" Target="printerSettings/printerSettings1.bin"/><Relationship Id="rId54" Type="http://schemas.openxmlformats.org/officeDocument/2006/relationships/presProps" Target="presProps.xml"/><Relationship Id="rId55" Type="http://schemas.openxmlformats.org/officeDocument/2006/relationships/viewProps" Target="viewProps.xml"/><Relationship Id="rId56" Type="http://schemas.openxmlformats.org/officeDocument/2006/relationships/theme" Target="theme/theme1.xml"/><Relationship Id="rId57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swingedouw:PAPIERS:Swing:Nature%20EPIDOM:Review1:NAOResponse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>
        <c:manualLayout>
          <c:layoutTarget val="inner"/>
          <c:xMode val="edge"/>
          <c:yMode val="edge"/>
          <c:x val="0.0884138919360577"/>
          <c:y val="0.0235571260306243"/>
          <c:w val="0.902549979068632"/>
          <c:h val="0.89791912053396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Feuil1!$B$4</c:f>
              <c:strCache>
                <c:ptCount val="1"/>
                <c:pt idx="0">
                  <c:v>D</c:v>
                </c:pt>
              </c:strCache>
            </c:strRef>
          </c:tx>
          <c:invertIfNegative val="0"/>
          <c:cat>
            <c:strRef>
              <c:f>Feuil1!$A$5:$A$18</c:f>
              <c:strCache>
                <c:ptCount val="14"/>
                <c:pt idx="0">
                  <c:v>1963-64</c:v>
                </c:pt>
                <c:pt idx="1">
                  <c:v>1964-65</c:v>
                </c:pt>
                <c:pt idx="2">
                  <c:v>1965-66</c:v>
                </c:pt>
                <c:pt idx="3">
                  <c:v>1966-67</c:v>
                </c:pt>
                <c:pt idx="5">
                  <c:v>1982-83</c:v>
                </c:pt>
                <c:pt idx="6">
                  <c:v>1983-84</c:v>
                </c:pt>
                <c:pt idx="7">
                  <c:v>1984-85</c:v>
                </c:pt>
                <c:pt idx="8">
                  <c:v>1985-86</c:v>
                </c:pt>
                <c:pt idx="10">
                  <c:v>1991-92</c:v>
                </c:pt>
                <c:pt idx="11">
                  <c:v>1992-93</c:v>
                </c:pt>
                <c:pt idx="12">
                  <c:v>1993-94</c:v>
                </c:pt>
                <c:pt idx="13">
                  <c:v>1994-95</c:v>
                </c:pt>
              </c:strCache>
            </c:strRef>
          </c:cat>
          <c:val>
            <c:numRef>
              <c:f>Feuil1!$B$5:$B$18</c:f>
              <c:numCache>
                <c:formatCode>General</c:formatCode>
                <c:ptCount val="14"/>
                <c:pt idx="0">
                  <c:v>-1.92</c:v>
                </c:pt>
                <c:pt idx="1">
                  <c:v>-0.15</c:v>
                </c:pt>
                <c:pt idx="2">
                  <c:v>1.37</c:v>
                </c:pt>
                <c:pt idx="3">
                  <c:v>0.72</c:v>
                </c:pt>
                <c:pt idx="5">
                  <c:v>1.78</c:v>
                </c:pt>
                <c:pt idx="6">
                  <c:v>0.29</c:v>
                </c:pt>
                <c:pt idx="7">
                  <c:v>0.0</c:v>
                </c:pt>
                <c:pt idx="8">
                  <c:v>0.22</c:v>
                </c:pt>
                <c:pt idx="10">
                  <c:v>0.46</c:v>
                </c:pt>
                <c:pt idx="11">
                  <c:v>0.47</c:v>
                </c:pt>
                <c:pt idx="12">
                  <c:v>1.56</c:v>
                </c:pt>
                <c:pt idx="13">
                  <c:v>2.02</c:v>
                </c:pt>
              </c:numCache>
            </c:numRef>
          </c:val>
        </c:ser>
        <c:ser>
          <c:idx val="1"/>
          <c:order val="1"/>
          <c:tx>
            <c:strRef>
              <c:f>Feuil1!$C$4</c:f>
              <c:strCache>
                <c:ptCount val="1"/>
                <c:pt idx="0">
                  <c:v>J</c:v>
                </c:pt>
              </c:strCache>
            </c:strRef>
          </c:tx>
          <c:invertIfNegative val="0"/>
          <c:cat>
            <c:strRef>
              <c:f>Feuil1!$A$5:$A$18</c:f>
              <c:strCache>
                <c:ptCount val="14"/>
                <c:pt idx="0">
                  <c:v>1963-64</c:v>
                </c:pt>
                <c:pt idx="1">
                  <c:v>1964-65</c:v>
                </c:pt>
                <c:pt idx="2">
                  <c:v>1965-66</c:v>
                </c:pt>
                <c:pt idx="3">
                  <c:v>1966-67</c:v>
                </c:pt>
                <c:pt idx="5">
                  <c:v>1982-83</c:v>
                </c:pt>
                <c:pt idx="6">
                  <c:v>1983-84</c:v>
                </c:pt>
                <c:pt idx="7">
                  <c:v>1984-85</c:v>
                </c:pt>
                <c:pt idx="8">
                  <c:v>1985-86</c:v>
                </c:pt>
                <c:pt idx="10">
                  <c:v>1991-92</c:v>
                </c:pt>
                <c:pt idx="11">
                  <c:v>1992-93</c:v>
                </c:pt>
                <c:pt idx="12">
                  <c:v>1993-94</c:v>
                </c:pt>
                <c:pt idx="13">
                  <c:v>1994-95</c:v>
                </c:pt>
              </c:strCache>
            </c:strRef>
          </c:cat>
          <c:val>
            <c:numRef>
              <c:f>Feuil1!$C$5:$C$18</c:f>
              <c:numCache>
                <c:formatCode>General</c:formatCode>
                <c:ptCount val="14"/>
                <c:pt idx="0">
                  <c:v>-0.95</c:v>
                </c:pt>
                <c:pt idx="1">
                  <c:v>-0.12</c:v>
                </c:pt>
                <c:pt idx="2">
                  <c:v>-1.74</c:v>
                </c:pt>
                <c:pt idx="3">
                  <c:v>-0.89</c:v>
                </c:pt>
                <c:pt idx="5">
                  <c:v>1.59</c:v>
                </c:pt>
                <c:pt idx="6">
                  <c:v>1.66</c:v>
                </c:pt>
                <c:pt idx="7">
                  <c:v>-1.61</c:v>
                </c:pt>
                <c:pt idx="8">
                  <c:v>1.11</c:v>
                </c:pt>
                <c:pt idx="10">
                  <c:v>-0.13</c:v>
                </c:pt>
                <c:pt idx="11">
                  <c:v>1.6</c:v>
                </c:pt>
                <c:pt idx="12">
                  <c:v>1.04</c:v>
                </c:pt>
                <c:pt idx="13">
                  <c:v>0.93</c:v>
                </c:pt>
              </c:numCache>
            </c:numRef>
          </c:val>
        </c:ser>
        <c:ser>
          <c:idx val="2"/>
          <c:order val="2"/>
          <c:tx>
            <c:strRef>
              <c:f>Feuil1!$D$4</c:f>
              <c:strCache>
                <c:ptCount val="1"/>
                <c:pt idx="0">
                  <c:v>F</c:v>
                </c:pt>
              </c:strCache>
            </c:strRef>
          </c:tx>
          <c:invertIfNegative val="0"/>
          <c:cat>
            <c:strRef>
              <c:f>Feuil1!$A$5:$A$18</c:f>
              <c:strCache>
                <c:ptCount val="14"/>
                <c:pt idx="0">
                  <c:v>1963-64</c:v>
                </c:pt>
                <c:pt idx="1">
                  <c:v>1964-65</c:v>
                </c:pt>
                <c:pt idx="2">
                  <c:v>1965-66</c:v>
                </c:pt>
                <c:pt idx="3">
                  <c:v>1966-67</c:v>
                </c:pt>
                <c:pt idx="5">
                  <c:v>1982-83</c:v>
                </c:pt>
                <c:pt idx="6">
                  <c:v>1983-84</c:v>
                </c:pt>
                <c:pt idx="7">
                  <c:v>1984-85</c:v>
                </c:pt>
                <c:pt idx="8">
                  <c:v>1985-86</c:v>
                </c:pt>
                <c:pt idx="10">
                  <c:v>1991-92</c:v>
                </c:pt>
                <c:pt idx="11">
                  <c:v>1992-93</c:v>
                </c:pt>
                <c:pt idx="12">
                  <c:v>1993-94</c:v>
                </c:pt>
                <c:pt idx="13">
                  <c:v>1994-95</c:v>
                </c:pt>
              </c:strCache>
            </c:strRef>
          </c:cat>
          <c:val>
            <c:numRef>
              <c:f>Feuil1!$D$5:$D$18</c:f>
              <c:numCache>
                <c:formatCode>General</c:formatCode>
                <c:ptCount val="14"/>
                <c:pt idx="0">
                  <c:v>-1.43</c:v>
                </c:pt>
                <c:pt idx="1">
                  <c:v>-1.55</c:v>
                </c:pt>
                <c:pt idx="2">
                  <c:v>-1.39</c:v>
                </c:pt>
                <c:pt idx="3">
                  <c:v>0.19</c:v>
                </c:pt>
                <c:pt idx="5">
                  <c:v>-0.53</c:v>
                </c:pt>
                <c:pt idx="6">
                  <c:v>0.72</c:v>
                </c:pt>
                <c:pt idx="7">
                  <c:v>-0.49</c:v>
                </c:pt>
                <c:pt idx="8">
                  <c:v>-1.0</c:v>
                </c:pt>
                <c:pt idx="10">
                  <c:v>1.07</c:v>
                </c:pt>
                <c:pt idx="11">
                  <c:v>0.5</c:v>
                </c:pt>
                <c:pt idx="12">
                  <c:v>0.46</c:v>
                </c:pt>
                <c:pt idx="13">
                  <c:v>1.14</c:v>
                </c:pt>
              </c:numCache>
            </c:numRef>
          </c:val>
        </c:ser>
        <c:ser>
          <c:idx val="3"/>
          <c:order val="3"/>
          <c:tx>
            <c:strRef>
              <c:f>Feuil1!$E$4</c:f>
              <c:strCache>
                <c:ptCount val="1"/>
                <c:pt idx="0">
                  <c:v>M</c:v>
                </c:pt>
              </c:strCache>
            </c:strRef>
          </c:tx>
          <c:invertIfNegative val="0"/>
          <c:cat>
            <c:strRef>
              <c:f>Feuil1!$A$5:$A$18</c:f>
              <c:strCache>
                <c:ptCount val="14"/>
                <c:pt idx="0">
                  <c:v>1963-64</c:v>
                </c:pt>
                <c:pt idx="1">
                  <c:v>1964-65</c:v>
                </c:pt>
                <c:pt idx="2">
                  <c:v>1965-66</c:v>
                </c:pt>
                <c:pt idx="3">
                  <c:v>1966-67</c:v>
                </c:pt>
                <c:pt idx="5">
                  <c:v>1982-83</c:v>
                </c:pt>
                <c:pt idx="6">
                  <c:v>1983-84</c:v>
                </c:pt>
                <c:pt idx="7">
                  <c:v>1984-85</c:v>
                </c:pt>
                <c:pt idx="8">
                  <c:v>1985-86</c:v>
                </c:pt>
                <c:pt idx="10">
                  <c:v>1991-92</c:v>
                </c:pt>
                <c:pt idx="11">
                  <c:v>1992-93</c:v>
                </c:pt>
                <c:pt idx="12">
                  <c:v>1993-94</c:v>
                </c:pt>
                <c:pt idx="13">
                  <c:v>1994-95</c:v>
                </c:pt>
              </c:strCache>
            </c:strRef>
          </c:cat>
          <c:val>
            <c:numRef>
              <c:f>Feuil1!$E$5:$E$18</c:f>
              <c:numCache>
                <c:formatCode>General</c:formatCode>
                <c:ptCount val="14"/>
                <c:pt idx="0">
                  <c:v>-1.2</c:v>
                </c:pt>
                <c:pt idx="1">
                  <c:v>-1.51</c:v>
                </c:pt>
                <c:pt idx="2">
                  <c:v>0.56</c:v>
                </c:pt>
                <c:pt idx="3">
                  <c:v>1.51</c:v>
                </c:pt>
                <c:pt idx="5">
                  <c:v>0.95</c:v>
                </c:pt>
                <c:pt idx="6">
                  <c:v>-0.37</c:v>
                </c:pt>
                <c:pt idx="7">
                  <c:v>0.2</c:v>
                </c:pt>
                <c:pt idx="8">
                  <c:v>1.71</c:v>
                </c:pt>
                <c:pt idx="10">
                  <c:v>0.87</c:v>
                </c:pt>
                <c:pt idx="11">
                  <c:v>0.67</c:v>
                </c:pt>
                <c:pt idx="12">
                  <c:v>1.26</c:v>
                </c:pt>
                <c:pt idx="13">
                  <c:v>1.25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137632184"/>
        <c:axId val="-2137649256"/>
      </c:barChart>
      <c:catAx>
        <c:axId val="-2137632184"/>
        <c:scaling>
          <c:orientation val="minMax"/>
        </c:scaling>
        <c:delete val="0"/>
        <c:axPos val="b"/>
        <c:majorTickMark val="out"/>
        <c:minorTickMark val="none"/>
        <c:tickLblPos val="nextTo"/>
        <c:crossAx val="-2137649256"/>
        <c:crosses val="autoZero"/>
        <c:auto val="1"/>
        <c:lblAlgn val="ctr"/>
        <c:lblOffset val="100"/>
        <c:noMultiLvlLbl val="0"/>
      </c:catAx>
      <c:valAx>
        <c:axId val="-213764925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-213763218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0983847237493725"/>
          <c:y val="0.0555345334483366"/>
          <c:w val="0.21553541743748"/>
          <c:h val="0.0722838973750189"/>
        </c:manualLayout>
      </c:layout>
      <c:overlay val="0"/>
    </c:legend>
    <c:plotVisOnly val="1"/>
    <c:dispBlanksAs val="gap"/>
    <c:showDLblsOverMax val="0"/>
  </c:chart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emf"/><Relationship Id="rId2" Type="http://schemas.openxmlformats.org/officeDocument/2006/relationships/image" Target="../media/image31.emf"/><Relationship Id="rId3" Type="http://schemas.openxmlformats.org/officeDocument/2006/relationships/image" Target="../media/image32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99F13C-C375-6B47-B84E-9445D3684A65}" type="datetimeFigureOut">
              <a:rPr lang="fr-FR" smtClean="0"/>
              <a:pPr/>
              <a:t>07/07/2014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B840DF-12E0-A245-8AB1-608DAB6A11C3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822128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31888" y="695325"/>
            <a:ext cx="4567237" cy="3425825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endParaRPr lang="fr-FR" sz="900" dirty="0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31888" y="695325"/>
            <a:ext cx="4567237" cy="3425825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endParaRPr lang="fr-FR" sz="900" dirty="0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31888" y="695325"/>
            <a:ext cx="4567237" cy="3425825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fr-FR" sz="900" dirty="0" smtClean="0">
                <a:ea typeface="ＭＳ Ｐゴシック" charset="0"/>
                <a:cs typeface="ＭＳ Ｐゴシック" charset="0"/>
              </a:rPr>
              <a:t>Divine:</a:t>
            </a:r>
            <a:r>
              <a:rPr lang="fr-FR" sz="900" baseline="0" dirty="0" smtClean="0">
                <a:ea typeface="ＭＳ Ｐゴシック" charset="0"/>
                <a:cs typeface="ＭＳ Ｐゴシック" charset="0"/>
              </a:rPr>
              <a:t> </a:t>
            </a:r>
            <a:r>
              <a:rPr lang="fr-FR" sz="900" baseline="0" dirty="0" err="1" smtClean="0">
                <a:ea typeface="ＭＳ Ｐゴシック" charset="0"/>
                <a:cs typeface="ＭＳ Ｐゴシック" charset="0"/>
              </a:rPr>
              <a:t>historical</a:t>
            </a:r>
            <a:r>
              <a:rPr lang="fr-FR" sz="900" baseline="0" dirty="0" smtClean="0">
                <a:ea typeface="ＭＳ Ｐゴシック" charset="0"/>
                <a:cs typeface="ＭＳ Ｐゴシック" charset="0"/>
              </a:rPr>
              <a:t> data </a:t>
            </a:r>
            <a:r>
              <a:rPr lang="fr-FR" sz="900" baseline="0" dirty="0" err="1" smtClean="0">
                <a:ea typeface="ＭＳ Ｐゴシック" charset="0"/>
                <a:cs typeface="ＭＳ Ｐゴシック" charset="0"/>
              </a:rPr>
              <a:t>from</a:t>
            </a:r>
            <a:r>
              <a:rPr lang="fr-FR" sz="900" baseline="0" dirty="0" smtClean="0">
                <a:ea typeface="ＭＳ Ｐゴシック" charset="0"/>
                <a:cs typeface="ＭＳ Ｐゴシック" charset="0"/>
              </a:rPr>
              <a:t> </a:t>
            </a:r>
            <a:r>
              <a:rPr lang="fr-FR" sz="900" baseline="0" dirty="0" err="1" smtClean="0">
                <a:ea typeface="ＭＳ Ｐゴシック" charset="0"/>
                <a:cs typeface="ＭＳ Ｐゴシック" charset="0"/>
              </a:rPr>
              <a:t>ship</a:t>
            </a:r>
            <a:r>
              <a:rPr lang="fr-FR" sz="900" baseline="0" dirty="0" smtClean="0">
                <a:ea typeface="ＭＳ Ｐゴシック" charset="0"/>
                <a:cs typeface="ＭＳ Ｐゴシック" charset="0"/>
              </a:rPr>
              <a:t> </a:t>
            </a:r>
            <a:r>
              <a:rPr lang="fr-FR" sz="900" baseline="0" dirty="0" err="1" smtClean="0">
                <a:ea typeface="ＭＳ Ｐゴシック" charset="0"/>
                <a:cs typeface="ＭＳ Ｐゴシック" charset="0"/>
              </a:rPr>
              <a:t>logbook</a:t>
            </a:r>
            <a:r>
              <a:rPr lang="fr-FR" sz="900" baseline="0" dirty="0" smtClean="0">
                <a:ea typeface="ＭＳ Ｐゴシック" charset="0"/>
                <a:cs typeface="ＭＳ Ｐゴシック" charset="0"/>
              </a:rPr>
              <a:t> and </a:t>
            </a:r>
            <a:r>
              <a:rPr lang="fr-FR" sz="900" baseline="0" dirty="0" err="1" smtClean="0">
                <a:ea typeface="ＭＳ Ｐゴシック" charset="0"/>
                <a:cs typeface="ＭＳ Ｐゴシック" charset="0"/>
              </a:rPr>
              <a:t>diaries</a:t>
            </a:r>
            <a:endParaRPr lang="fr-FR" sz="900" dirty="0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Virer ?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840DF-12E0-A245-8AB1-608DAB6A11C3}" type="slidenum">
              <a:rPr lang="fr-FR" smtClean="0"/>
              <a:pPr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927945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 smtClean="0"/>
              <a:t>Mettre</a:t>
            </a:r>
            <a:r>
              <a:rPr lang="en-GB" baseline="0" dirty="0" smtClean="0"/>
              <a:t> la </a:t>
            </a:r>
            <a:r>
              <a:rPr lang="en-GB" baseline="0" dirty="0" err="1" smtClean="0"/>
              <a:t>somme</a:t>
            </a:r>
            <a:r>
              <a:rPr lang="en-GB" baseline="0" dirty="0" smtClean="0"/>
              <a:t> en </a:t>
            </a:r>
            <a:r>
              <a:rPr lang="en-GB" baseline="0" dirty="0" err="1" smtClean="0"/>
              <a:t>gras</a:t>
            </a:r>
            <a:r>
              <a:rPr lang="en-GB" baseline="0" dirty="0" smtClean="0"/>
              <a:t> </a:t>
            </a:r>
            <a:r>
              <a:rPr lang="en-GB" baseline="0" dirty="0" err="1" smtClean="0"/>
              <a:t>niveau</a:t>
            </a:r>
            <a:r>
              <a:rPr lang="en-GB" baseline="0" dirty="0" smtClean="0"/>
              <a:t> 3 (</a:t>
            </a:r>
            <a:r>
              <a:rPr lang="en-GB" baseline="0" smtClean="0"/>
              <a:t>le noir…)</a:t>
            </a:r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840DF-12E0-A245-8AB1-608DAB6A11C3}" type="slidenum">
              <a:rPr lang="fr-FR" smtClean="0"/>
              <a:pPr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513531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Std ratio : NAO only</a:t>
            </a:r>
            <a:r>
              <a:rPr lang="en-GB" baseline="0" dirty="0" smtClean="0"/>
              <a:t> = 74% ; NAO without volcanic </a:t>
            </a:r>
            <a:r>
              <a:rPr lang="en-GB" baseline="0" dirty="0" err="1" smtClean="0"/>
              <a:t>yrs</a:t>
            </a:r>
            <a:r>
              <a:rPr lang="en-GB" baseline="0" dirty="0" smtClean="0"/>
              <a:t> = 46% ; Volcanoes = 45% ; volcanoes + NAO volcanic = 53%  </a:t>
            </a:r>
          </a:p>
          <a:p>
            <a:endParaRPr lang="en-GB" baseline="0" dirty="0" smtClean="0"/>
          </a:p>
          <a:p>
            <a:r>
              <a:rPr lang="en-GB" baseline="0" dirty="0" smtClean="0"/>
              <a:t> </a:t>
            </a: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840DF-12E0-A245-8AB1-608DAB6A11C3}" type="slidenum">
              <a:rPr lang="fr-FR" smtClean="0"/>
              <a:pPr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010106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Explain better the link</a:t>
            </a:r>
            <a:r>
              <a:rPr lang="en-GB" baseline="0" dirty="0" smtClean="0"/>
              <a:t> AMOC temperature: bring warm water in Nordic Seas after a delay of 5-7 years</a:t>
            </a:r>
          </a:p>
          <a:p>
            <a:r>
              <a:rPr lang="en-GB" baseline="0" dirty="0" smtClean="0"/>
              <a:t>Faire PC1-HadISST in supplementary</a:t>
            </a: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840DF-12E0-A245-8AB1-608DAB6A11C3}" type="slidenum">
              <a:rPr lang="fr-FR" smtClean="0"/>
              <a:pPr/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795363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Explain better the link</a:t>
            </a:r>
            <a:r>
              <a:rPr lang="en-GB" baseline="0" dirty="0" smtClean="0"/>
              <a:t> AMOC temperature: bring warm water in Nordic Seas after a delay of 5-7 years</a:t>
            </a:r>
          </a:p>
          <a:p>
            <a:r>
              <a:rPr lang="en-GB" baseline="0" dirty="0" smtClean="0"/>
              <a:t>Faire PC1-HadISST in supplementary</a:t>
            </a: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840DF-12E0-A245-8AB1-608DAB6A11C3}" type="slidenum">
              <a:rPr lang="fr-FR" smtClean="0"/>
              <a:pPr/>
              <a:t>31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795363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Explain better the link</a:t>
            </a:r>
            <a:r>
              <a:rPr lang="en-GB" baseline="0" dirty="0" smtClean="0"/>
              <a:t> AMOC temperature: bring warm water in Nordic Seas after a delay of 5-7 years</a:t>
            </a:r>
          </a:p>
          <a:p>
            <a:r>
              <a:rPr lang="en-GB" baseline="0" dirty="0" smtClean="0"/>
              <a:t>Faire PC1-HadISST in supplementary</a:t>
            </a: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840DF-12E0-A245-8AB1-608DAB6A11C3}" type="slidenum">
              <a:rPr lang="fr-FR" smtClean="0"/>
              <a:pPr/>
              <a:t>32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795363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328166" y="1295400"/>
            <a:ext cx="6487668" cy="3152887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</a:pPr>
            <a:endParaRPr sz="3200" kern="120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22921" y="1523999"/>
            <a:ext cx="6498158" cy="1724867"/>
          </a:xfrm>
        </p:spPr>
        <p:txBody>
          <a:bodyPr vert="horz" lIns="91440" tIns="45720" rIns="91440" bIns="45720" rtlCol="0" anchor="b" anchorCtr="0"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22921" y="3299012"/>
            <a:ext cx="6498159" cy="916641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0DC6B-C74B-5248-A131-281D1A226146}" type="datetimeFigureOut">
              <a:rPr lang="fr-FR" smtClean="0"/>
              <a:pPr/>
              <a:t>07/07/2014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B1FF6-39B9-40F5-8B67-33C6354A3D4F}" type="slidenum">
              <a:rPr kumimoji="0" lang="en-US" smtClean="0"/>
              <a:pPr/>
              <a:t>‹#›</a:t>
            </a:fld>
            <a:endParaRPr kumimoji="0" lang="en-US" dirty="0">
              <a:solidFill>
                <a:schemeClr val="accent3">
                  <a:shade val="75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8" y="611872"/>
            <a:ext cx="4079545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8" y="1787856"/>
            <a:ext cx="4079545" cy="372015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0DC6B-C74B-5248-A131-281D1A226146}" type="datetimeFigureOut">
              <a:rPr lang="fr-FR" smtClean="0"/>
              <a:pPr/>
              <a:t>07/07/2014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ADA92-5592-6944-8189-40CAAE6D0A90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>
            <a:off x="5090617" y="359392"/>
            <a:ext cx="3657600" cy="5318077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Cliquez sur l'icône pour ajouter une image</a:t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0DC6B-C74B-5248-A131-281D1A226146}" type="datetimeFigureOut">
              <a:rPr lang="fr-FR" smtClean="0"/>
              <a:pPr/>
              <a:t>07/07/2014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ADA92-5592-6944-8189-40CAAE6D0A90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9792" y="368301"/>
            <a:ext cx="1524000" cy="5575300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9274" y="368301"/>
            <a:ext cx="6689726" cy="5575300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0DC6B-C74B-5248-A131-281D1A226146}" type="datetimeFigureOut">
              <a:rPr lang="fr-FR" smtClean="0"/>
              <a:pPr/>
              <a:t>07/07/2014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ADA92-5592-6944-8189-40CAAE6D0A90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0DC6B-C74B-5248-A131-281D1A226146}" type="datetimeFigureOut">
              <a:rPr lang="fr-FR" smtClean="0"/>
              <a:pPr/>
              <a:t>07/07/2014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ADA92-5592-6944-8189-40CAAE6D0A90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sitive de titre avec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3538" y="3352801"/>
            <a:ext cx="8416925" cy="1470025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3538" y="4771029"/>
            <a:ext cx="8416925" cy="972671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0DC6B-C74B-5248-A131-281D1A226146}" type="datetimeFigureOut">
              <a:rPr lang="fr-FR" smtClean="0"/>
              <a:pPr/>
              <a:t>07/07/2014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ADA92-5592-6944-8189-40CAAE6D0A90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9" name="Picture Placeholder 2"/>
          <p:cNvSpPr>
            <a:spLocks noGrp="1"/>
          </p:cNvSpPr>
          <p:nvPr>
            <p:ph type="pic" idx="13"/>
          </p:nvPr>
        </p:nvSpPr>
        <p:spPr>
          <a:xfrm>
            <a:off x="370980" y="363538"/>
            <a:ext cx="8402040" cy="2836862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Cliquez sur l'icône pour ajouter une image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2403144"/>
            <a:ext cx="8056563" cy="1362075"/>
          </a:xfrm>
        </p:spPr>
        <p:txBody>
          <a:bodyPr anchor="b" anchorCtr="0"/>
          <a:lstStyle>
            <a:lvl1pPr algn="ctr">
              <a:defRPr sz="4600" b="0" cap="none" baseline="0"/>
            </a:lvl1pPr>
          </a:lstStyle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3736005"/>
            <a:ext cx="8056563" cy="1500187"/>
          </a:xfrm>
        </p:spPr>
        <p:txBody>
          <a:bodyPr anchor="t" anchorCtr="0"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0DC6B-C74B-5248-A131-281D1A226146}" type="datetimeFigureOut">
              <a:rPr lang="fr-FR" smtClean="0"/>
              <a:pPr/>
              <a:t>07/07/2014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B1FF6-39B9-40F5-8B67-33C6354A3D4F}" type="slidenum">
              <a:rPr kumimoji="0" lang="en-US" smtClean="0"/>
              <a:pPr/>
              <a:t>‹#›</a:t>
            </a:fld>
            <a:endParaRPr kumimoji="0" lang="en-US" dirty="0">
              <a:solidFill>
                <a:schemeClr val="accent3">
                  <a:shade val="75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9275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1071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0DC6B-C74B-5248-A131-281D1A226146}" type="datetimeFigureOut">
              <a:rPr lang="fr-FR" smtClean="0"/>
              <a:pPr/>
              <a:t>07/07/2014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ADA92-5592-6944-8189-40CAAE6D0A90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4" y="107576"/>
            <a:ext cx="8042276" cy="1336956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4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9274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1070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1070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0DC6B-C74B-5248-A131-281D1A226146}" type="datetimeFigureOut">
              <a:rPr lang="fr-FR" smtClean="0"/>
              <a:pPr/>
              <a:t>07/07/2014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ADA92-5592-6944-8189-40CAAE6D0A90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0DC6B-C74B-5248-A131-281D1A226146}" type="datetimeFigureOut">
              <a:rPr lang="fr-FR" smtClean="0"/>
              <a:pPr/>
              <a:t>07/07/2014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ADA92-5592-6944-8189-40CAAE6D0A90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0DC6B-C74B-5248-A131-281D1A226146}" type="datetimeFigureOut">
              <a:rPr lang="fr-FR" smtClean="0"/>
              <a:pPr/>
              <a:t>07/07/2014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ADA92-5592-6944-8189-40CAAE6D0A90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9" y="611872"/>
            <a:ext cx="3840480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2824" y="368300"/>
            <a:ext cx="3840480" cy="5575300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9" y="1787856"/>
            <a:ext cx="3840480" cy="372015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0DC6B-C74B-5248-A131-281D1A226146}" type="datetimeFigureOut">
              <a:rPr lang="fr-FR" smtClean="0"/>
              <a:pPr/>
              <a:t>07/07/2014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ADA92-5592-6944-8189-40CAAE6D0A90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1600201"/>
            <a:ext cx="8042276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29835" y="627566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8A10DC6B-C74B-5248-A131-281D1A226146}" type="datetimeFigureOut">
              <a:rPr lang="fr-FR" smtClean="0"/>
              <a:pPr/>
              <a:t>07/07/2014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458" y="6275668"/>
            <a:ext cx="48409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97906" y="6275668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fld id="{02DADA92-5592-6944-8189-40CAAE6D0A90}" type="slidenum">
              <a:rPr lang="fr-FR" smtClean="0"/>
              <a:pPr/>
              <a:t>‹#›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6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9250" indent="-349250" algn="l" defTabSz="914400" rtl="0" eaLnBrk="1" latinLnBrk="0" hangingPunct="1">
        <a:spcBef>
          <a:spcPts val="2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2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96837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263650" indent="-295275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54622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4" Type="http://schemas.openxmlformats.org/officeDocument/2006/relationships/image" Target="../media/image4.jp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8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26.emf"/><Relationship Id="rId6" Type="http://schemas.openxmlformats.org/officeDocument/2006/relationships/image" Target="../media/image27.png"/><Relationship Id="rId7" Type="http://schemas.openxmlformats.org/officeDocument/2006/relationships/image" Target="../media/image28.png"/><Relationship Id="rId8" Type="http://schemas.openxmlformats.org/officeDocument/2006/relationships/image" Target="../media/image29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oleObject" Target="../embeddings/oleObject2.bin"/><Relationship Id="rId5" Type="http://schemas.openxmlformats.org/officeDocument/2006/relationships/image" Target="../media/image30.emf"/><Relationship Id="rId6" Type="http://schemas.openxmlformats.org/officeDocument/2006/relationships/oleObject" Target="../embeddings/oleObject3.bin"/><Relationship Id="rId7" Type="http://schemas.openxmlformats.org/officeDocument/2006/relationships/image" Target="../media/image31.emf"/><Relationship Id="rId8" Type="http://schemas.openxmlformats.org/officeDocument/2006/relationships/oleObject" Target="../embeddings/oleObject4.bin"/><Relationship Id="rId9" Type="http://schemas.openxmlformats.org/officeDocument/2006/relationships/image" Target="../media/image32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gif"/><Relationship Id="rId3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oleObject" Target="../embeddings/oleObject5.bin"/><Relationship Id="rId6" Type="http://schemas.openxmlformats.org/officeDocument/2006/relationships/package" Target="../embeddings/Document_Microsoft_Word1.docx"/><Relationship Id="rId7" Type="http://schemas.openxmlformats.org/officeDocument/2006/relationships/image" Target="../media/image37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Relationship Id="rId3" Type="http://schemas.openxmlformats.org/officeDocument/2006/relationships/image" Target="../media/image4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4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tiff"/><Relationship Id="rId3" Type="http://schemas.openxmlformats.org/officeDocument/2006/relationships/image" Target="../media/image47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4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g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gif"/><Relationship Id="rId4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2.gi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jp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38.png"/><Relationship Id="rId5" Type="http://schemas.openxmlformats.org/officeDocument/2006/relationships/image" Target="../media/image56.png"/><Relationship Id="rId6" Type="http://schemas.openxmlformats.org/officeDocument/2006/relationships/image" Target="../media/image57.png"/><Relationship Id="rId7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Relationship Id="rId3" Type="http://schemas.openxmlformats.org/officeDocument/2006/relationships/image" Target="../media/image60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4" Type="http://schemas.openxmlformats.org/officeDocument/2006/relationships/image" Target="../media/image64.png"/><Relationship Id="rId5" Type="http://schemas.openxmlformats.org/officeDocument/2006/relationships/image" Target="../media/image65.png"/><Relationship Id="rId6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emf"/><Relationship Id="rId3" Type="http://schemas.openxmlformats.org/officeDocument/2006/relationships/image" Target="../media/image69.em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emf"/><Relationship Id="rId3" Type="http://schemas.openxmlformats.org/officeDocument/2006/relationships/image" Target="../media/image71.em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4" Type="http://schemas.openxmlformats.org/officeDocument/2006/relationships/image" Target="../media/image76.png"/><Relationship Id="rId5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4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.xml"/><Relationship Id="rId3" Type="http://schemas.openxmlformats.org/officeDocument/2006/relationships/image" Target="../media/image81.gif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emf"/><Relationship Id="rId3" Type="http://schemas.openxmlformats.org/officeDocument/2006/relationships/image" Target="../media/image83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4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8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310400" y="1268760"/>
            <a:ext cx="6552728" cy="2607682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GB" sz="3200" dirty="0" smtClean="0"/>
              <a:t/>
            </a:r>
            <a:br>
              <a:rPr lang="en-GB" sz="3200" dirty="0" smtClean="0"/>
            </a:br>
            <a:r>
              <a:rPr lang="en-GB" sz="3200" b="1" dirty="0" smtClean="0"/>
              <a:t>Influence </a:t>
            </a:r>
            <a:r>
              <a:rPr lang="en-GB" sz="3200" b="1" dirty="0"/>
              <a:t>of volcanic eruptions on the bi-decadal variability in the North </a:t>
            </a:r>
            <a:r>
              <a:rPr lang="en-GB" sz="3200" b="1" dirty="0" smtClean="0"/>
              <a:t>Atlantic </a:t>
            </a:r>
            <a:endParaRPr lang="fr-FR" sz="3200" b="1" dirty="0"/>
          </a:p>
        </p:txBody>
      </p:sp>
      <p:sp>
        <p:nvSpPr>
          <p:cNvPr id="7" name="Sous-titre 2"/>
          <p:cNvSpPr txBox="1">
            <a:spLocks/>
          </p:cNvSpPr>
          <p:nvPr/>
        </p:nvSpPr>
        <p:spPr>
          <a:xfrm>
            <a:off x="467544" y="4653136"/>
            <a:ext cx="8208912" cy="1152128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0" indent="0" algn="ctr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70000"/>
              </a:lnSpc>
            </a:pPr>
            <a:r>
              <a:rPr lang="fr-FR" sz="2400" b="1" dirty="0"/>
              <a:t>Didier </a:t>
            </a:r>
            <a:r>
              <a:rPr lang="fr-FR" sz="2400" b="1" dirty="0" smtClean="0"/>
              <a:t>Swingedouw, </a:t>
            </a:r>
            <a:r>
              <a:rPr lang="fr-FR" sz="2400" dirty="0"/>
              <a:t>Pablo Ortega, Juliette </a:t>
            </a:r>
            <a:r>
              <a:rPr lang="fr-FR" sz="2400" dirty="0" smtClean="0"/>
              <a:t>Mignot, Eric Guilyardi, Valérie Masson-Delmotte, Paul Butler, </a:t>
            </a:r>
            <a:r>
              <a:rPr lang="fr-FR" sz="2400" dirty="0"/>
              <a:t>M</a:t>
            </a:r>
            <a:r>
              <a:rPr lang="fr-FR" sz="2400" dirty="0" smtClean="0"/>
              <a:t>yriam </a:t>
            </a:r>
            <a:r>
              <a:rPr lang="fr-FR" sz="2400" dirty="0" err="1" smtClean="0"/>
              <a:t>Khodri</a:t>
            </a:r>
            <a:endParaRPr lang="fr-FR" sz="2400" dirty="0" smtClean="0"/>
          </a:p>
        </p:txBody>
      </p:sp>
      <p:pic>
        <p:nvPicPr>
          <p:cNvPr id="9" name="Image 8" descr="IPSL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-171400"/>
            <a:ext cx="1346200" cy="1143426"/>
          </a:xfrm>
          <a:prstGeom prst="rect">
            <a:avLst/>
          </a:prstGeom>
        </p:spPr>
      </p:pic>
      <p:pic>
        <p:nvPicPr>
          <p:cNvPr id="10" name="Image 9" descr="CNRSfr-Q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416" y="11212"/>
            <a:ext cx="825500" cy="825500"/>
          </a:xfrm>
          <a:prstGeom prst="rect">
            <a:avLst/>
          </a:prstGeom>
        </p:spPr>
      </p:pic>
      <p:pic>
        <p:nvPicPr>
          <p:cNvPr id="13" name="Image 12" descr="Universite Bordeaux CMJN-0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18" y="6342156"/>
            <a:ext cx="1535860" cy="615236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84368" y="6345385"/>
            <a:ext cx="1293485" cy="5399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Image 1" descr="carte_schema_escudier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052736"/>
            <a:ext cx="7272808" cy="5832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entagone 2"/>
          <p:cNvSpPr/>
          <p:nvPr/>
        </p:nvSpPr>
        <p:spPr>
          <a:xfrm>
            <a:off x="2514866" y="3933056"/>
            <a:ext cx="1193038" cy="698019"/>
          </a:xfrm>
          <a:prstGeom prst="pentagon">
            <a:avLst/>
          </a:prstGeom>
          <a:solidFill>
            <a:schemeClr val="accent2">
              <a:lumMod val="60000"/>
              <a:lumOff val="40000"/>
            </a:schemeClr>
          </a:solidFill>
          <a:ln w="38100" cmpd="sng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 err="1">
                <a:solidFill>
                  <a:srgbClr val="000000"/>
                </a:solidFill>
                <a:latin typeface="Arial"/>
                <a:cs typeface="Arial"/>
              </a:rPr>
              <a:t>T</a:t>
            </a:r>
            <a:r>
              <a:rPr lang="fr-FR" sz="1600" b="1" dirty="0">
                <a:solidFill>
                  <a:srgbClr val="000000"/>
                </a:solidFill>
                <a:latin typeface="Arial"/>
                <a:cs typeface="Arial"/>
              </a:rPr>
              <a:t>,’ S’ +</a:t>
            </a:r>
          </a:p>
        </p:txBody>
      </p:sp>
      <p:grpSp>
        <p:nvGrpSpPr>
          <p:cNvPr id="13319" name="Grouper 13318"/>
          <p:cNvGrpSpPr/>
          <p:nvPr/>
        </p:nvGrpSpPr>
        <p:grpSpPr>
          <a:xfrm>
            <a:off x="3563887" y="2852936"/>
            <a:ext cx="1358635" cy="1224136"/>
            <a:chOff x="3563887" y="2852936"/>
            <a:chExt cx="1358635" cy="1224136"/>
          </a:xfrm>
        </p:grpSpPr>
        <p:cxnSp>
          <p:nvCxnSpPr>
            <p:cNvPr id="4" name="Connecteur droit avec flèche 3"/>
            <p:cNvCxnSpPr/>
            <p:nvPr/>
          </p:nvCxnSpPr>
          <p:spPr>
            <a:xfrm flipH="1">
              <a:off x="3563887" y="3038584"/>
              <a:ext cx="1358635" cy="1038488"/>
            </a:xfrm>
            <a:prstGeom prst="straightConnector1">
              <a:avLst/>
            </a:prstGeom>
            <a:ln w="63500" cmpd="dbl">
              <a:solidFill>
                <a:srgbClr val="953735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ZoneTexte 7"/>
            <p:cNvSpPr txBox="1"/>
            <p:nvPr/>
          </p:nvSpPr>
          <p:spPr>
            <a:xfrm>
              <a:off x="3883072" y="2852936"/>
              <a:ext cx="832944" cy="307975"/>
            </a:xfrm>
            <a:prstGeom prst="rect">
              <a:avLst/>
            </a:prstGeom>
            <a:solidFill>
              <a:srgbClr val="D99694"/>
            </a:solidFill>
            <a:ln>
              <a:solidFill>
                <a:srgbClr val="953735"/>
              </a:solidFill>
            </a:ln>
          </p:spPr>
          <p:txBody>
            <a:bodyPr wrap="squar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400" b="1" dirty="0">
                  <a:latin typeface="Arial"/>
                  <a:ea typeface="+mn-ea"/>
                  <a:cs typeface="Arial"/>
                </a:rPr>
                <a:t>EGC +</a:t>
              </a:r>
            </a:p>
          </p:txBody>
        </p:sp>
      </p:grpSp>
      <p:sp>
        <p:nvSpPr>
          <p:cNvPr id="12" name="Forme libre 11"/>
          <p:cNvSpPr/>
          <p:nvPr/>
        </p:nvSpPr>
        <p:spPr>
          <a:xfrm rot="21410908">
            <a:off x="3463763" y="2955292"/>
            <a:ext cx="2711133" cy="1671249"/>
          </a:xfrm>
          <a:custGeom>
            <a:avLst/>
            <a:gdLst>
              <a:gd name="connsiteX0" fmla="*/ 0 w 2476500"/>
              <a:gd name="connsiteY0" fmla="*/ 2047875 h 2114352"/>
              <a:gd name="connsiteX1" fmla="*/ 603250 w 2476500"/>
              <a:gd name="connsiteY1" fmla="*/ 2111375 h 2114352"/>
              <a:gd name="connsiteX2" fmla="*/ 1158875 w 2476500"/>
              <a:gd name="connsiteY2" fmla="*/ 2079625 h 2114352"/>
              <a:gd name="connsiteX3" fmla="*/ 1539875 w 2476500"/>
              <a:gd name="connsiteY3" fmla="*/ 1873250 h 2114352"/>
              <a:gd name="connsiteX4" fmla="*/ 1936750 w 2476500"/>
              <a:gd name="connsiteY4" fmla="*/ 1492250 h 2114352"/>
              <a:gd name="connsiteX5" fmla="*/ 2190750 w 2476500"/>
              <a:gd name="connsiteY5" fmla="*/ 968375 h 2114352"/>
              <a:gd name="connsiteX6" fmla="*/ 2397125 w 2476500"/>
              <a:gd name="connsiteY6" fmla="*/ 412750 h 2114352"/>
              <a:gd name="connsiteX7" fmla="*/ 2476500 w 2476500"/>
              <a:gd name="connsiteY7" fmla="*/ 0 h 2114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76500" h="2114352">
                <a:moveTo>
                  <a:pt x="0" y="2047875"/>
                </a:moveTo>
                <a:cubicBezTo>
                  <a:pt x="205052" y="2076979"/>
                  <a:pt x="410104" y="2106083"/>
                  <a:pt x="603250" y="2111375"/>
                </a:cubicBezTo>
                <a:cubicBezTo>
                  <a:pt x="796396" y="2116667"/>
                  <a:pt x="1002771" y="2119313"/>
                  <a:pt x="1158875" y="2079625"/>
                </a:cubicBezTo>
                <a:cubicBezTo>
                  <a:pt x="1314979" y="2039937"/>
                  <a:pt x="1410229" y="1971146"/>
                  <a:pt x="1539875" y="1873250"/>
                </a:cubicBezTo>
                <a:cubicBezTo>
                  <a:pt x="1669521" y="1775354"/>
                  <a:pt x="1828271" y="1643063"/>
                  <a:pt x="1936750" y="1492250"/>
                </a:cubicBezTo>
                <a:cubicBezTo>
                  <a:pt x="2045229" y="1341437"/>
                  <a:pt x="2114021" y="1148292"/>
                  <a:pt x="2190750" y="968375"/>
                </a:cubicBezTo>
                <a:cubicBezTo>
                  <a:pt x="2267479" y="788458"/>
                  <a:pt x="2349500" y="574146"/>
                  <a:pt x="2397125" y="412750"/>
                </a:cubicBezTo>
                <a:cubicBezTo>
                  <a:pt x="2444750" y="251354"/>
                  <a:pt x="2476500" y="0"/>
                  <a:pt x="2476500" y="0"/>
                </a:cubicBezTo>
              </a:path>
            </a:pathLst>
          </a:custGeom>
          <a:ln w="57150" cmpd="sng">
            <a:solidFill>
              <a:schemeClr val="accent2">
                <a:lumMod val="75000"/>
              </a:schemeClr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13326" name="ZoneTexte 49"/>
          <p:cNvSpPr txBox="1">
            <a:spLocks noChangeArrowheads="1"/>
          </p:cNvSpPr>
          <p:nvPr/>
        </p:nvSpPr>
        <p:spPr bwMode="auto">
          <a:xfrm>
            <a:off x="5599355" y="3368799"/>
            <a:ext cx="572876" cy="27622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200" b="1" dirty="0">
                <a:solidFill>
                  <a:srgbClr val="953735"/>
                </a:solidFill>
                <a:latin typeface="Arial" charset="0"/>
                <a:cs typeface="Arial" charset="0"/>
              </a:rPr>
              <a:t>5yrs</a:t>
            </a:r>
          </a:p>
        </p:txBody>
      </p:sp>
      <p:grpSp>
        <p:nvGrpSpPr>
          <p:cNvPr id="13318" name="Grouper 13317"/>
          <p:cNvGrpSpPr/>
          <p:nvPr/>
        </p:nvGrpSpPr>
        <p:grpSpPr>
          <a:xfrm>
            <a:off x="1259632" y="2610271"/>
            <a:ext cx="3166984" cy="1034753"/>
            <a:chOff x="1261000" y="2670472"/>
            <a:chExt cx="3166984" cy="1034753"/>
          </a:xfrm>
        </p:grpSpPr>
        <p:sp>
          <p:nvSpPr>
            <p:cNvPr id="16" name="ZoneTexte 50"/>
            <p:cNvSpPr txBox="1">
              <a:spLocks noChangeArrowheads="1"/>
            </p:cNvSpPr>
            <p:nvPr/>
          </p:nvSpPr>
          <p:spPr bwMode="auto">
            <a:xfrm>
              <a:off x="3853288" y="3429000"/>
              <a:ext cx="574696" cy="27622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fr-FR" sz="1200" b="1" dirty="0" smtClean="0">
                  <a:solidFill>
                    <a:schemeClr val="accent2">
                      <a:lumMod val="75000"/>
                    </a:schemeClr>
                  </a:solidFill>
                  <a:latin typeface="Arial"/>
                  <a:cs typeface="Arial"/>
                </a:rPr>
                <a:t>3yrs</a:t>
              </a:r>
            </a:p>
          </p:txBody>
        </p:sp>
        <p:sp>
          <p:nvSpPr>
            <p:cNvPr id="13328" name="ZoneTexte 51"/>
            <p:cNvSpPr txBox="1">
              <a:spLocks noChangeArrowheads="1"/>
            </p:cNvSpPr>
            <p:nvPr/>
          </p:nvSpPr>
          <p:spPr bwMode="auto">
            <a:xfrm>
              <a:off x="1261000" y="2670472"/>
              <a:ext cx="1457232" cy="83099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fr-FR" sz="1600" b="1" dirty="0" err="1">
                  <a:solidFill>
                    <a:srgbClr val="953735"/>
                  </a:solidFill>
                  <a:latin typeface="Handwriting - Dakota" charset="0"/>
                  <a:cs typeface="Handwriting - Dakota" charset="0"/>
                </a:rPr>
                <a:t>negative</a:t>
              </a:r>
              <a:r>
                <a:rPr lang="fr-FR" sz="1600" b="1" dirty="0">
                  <a:solidFill>
                    <a:srgbClr val="953735"/>
                  </a:solidFill>
                  <a:latin typeface="Handwriting - Dakota" charset="0"/>
                  <a:cs typeface="Handwriting - Dakota" charset="0"/>
                </a:rPr>
                <a:t> </a:t>
              </a:r>
              <a:r>
                <a:rPr lang="fr-FR" sz="1600" b="1" dirty="0" err="1">
                  <a:solidFill>
                    <a:srgbClr val="953735"/>
                  </a:solidFill>
                  <a:latin typeface="Handwriting - Dakota" charset="0"/>
                  <a:cs typeface="Handwriting - Dakota" charset="0"/>
                </a:rPr>
                <a:t>delayed</a:t>
              </a:r>
              <a:r>
                <a:rPr lang="fr-FR" sz="1600" b="1" dirty="0">
                  <a:solidFill>
                    <a:srgbClr val="953735"/>
                  </a:solidFill>
                  <a:latin typeface="Handwriting - Dakota" charset="0"/>
                  <a:cs typeface="Handwriting - Dakota" charset="0"/>
                </a:rPr>
                <a:t> </a:t>
              </a:r>
              <a:r>
                <a:rPr lang="fr-FR" sz="1600" b="1" dirty="0" err="1">
                  <a:solidFill>
                    <a:srgbClr val="953735"/>
                  </a:solidFill>
                  <a:latin typeface="Handwriting - Dakota" charset="0"/>
                  <a:cs typeface="Handwriting - Dakota" charset="0"/>
                </a:rPr>
                <a:t>feeedback</a:t>
              </a:r>
              <a:endParaRPr lang="fr-FR" sz="1600" b="1" dirty="0">
                <a:solidFill>
                  <a:srgbClr val="953735"/>
                </a:solidFill>
                <a:latin typeface="Handwriting - Dakota" charset="0"/>
                <a:cs typeface="Handwriting - Dakota" charset="0"/>
              </a:endParaRPr>
            </a:p>
          </p:txBody>
        </p:sp>
        <p:cxnSp>
          <p:nvCxnSpPr>
            <p:cNvPr id="18" name="Connecteur droit avec flèche 17"/>
            <p:cNvCxnSpPr>
              <a:stCxn id="13328" idx="3"/>
              <a:endCxn id="16" idx="1"/>
            </p:cNvCxnSpPr>
            <p:nvPr/>
          </p:nvCxnSpPr>
          <p:spPr>
            <a:xfrm>
              <a:off x="2718232" y="3085971"/>
              <a:ext cx="1135056" cy="481142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/>
              <a:tailEnd type="stealth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322" name="Grouper 13321"/>
          <p:cNvGrpSpPr/>
          <p:nvPr/>
        </p:nvGrpSpPr>
        <p:grpSpPr>
          <a:xfrm>
            <a:off x="3205709" y="4376911"/>
            <a:ext cx="1942355" cy="1698553"/>
            <a:chOff x="3205709" y="4376911"/>
            <a:chExt cx="1942355" cy="1698553"/>
          </a:xfrm>
        </p:grpSpPr>
        <p:cxnSp>
          <p:nvCxnSpPr>
            <p:cNvPr id="9" name="Connecteur droit avec flèche 8"/>
            <p:cNvCxnSpPr/>
            <p:nvPr/>
          </p:nvCxnSpPr>
          <p:spPr>
            <a:xfrm flipH="1">
              <a:off x="4138205" y="4376911"/>
              <a:ext cx="1009859" cy="1321349"/>
            </a:xfrm>
            <a:prstGeom prst="straightConnector1">
              <a:avLst/>
            </a:prstGeom>
            <a:ln w="38100" cmpd="sng">
              <a:solidFill>
                <a:srgbClr val="77933C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Ellipse 9"/>
            <p:cNvSpPr/>
            <p:nvPr/>
          </p:nvSpPr>
          <p:spPr>
            <a:xfrm>
              <a:off x="3205709" y="5698534"/>
              <a:ext cx="1716812" cy="376930"/>
            </a:xfrm>
            <a:prstGeom prst="ellipse">
              <a:avLst/>
            </a:prstGeom>
            <a:solidFill>
              <a:srgbClr val="EBF1DE"/>
            </a:solidFill>
            <a:ln>
              <a:solidFill>
                <a:srgbClr val="77933C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600" b="1" dirty="0" smtClean="0">
                  <a:solidFill>
                    <a:schemeClr val="accent3">
                      <a:lumMod val="75000"/>
                    </a:schemeClr>
                  </a:solidFill>
                  <a:latin typeface="Arial"/>
                  <a:cs typeface="Arial"/>
                </a:rPr>
                <a:t>AMOC </a:t>
              </a:r>
              <a:r>
                <a:rPr lang="fr-FR" sz="1600" b="1" dirty="0">
                  <a:solidFill>
                    <a:schemeClr val="accent3">
                      <a:lumMod val="75000"/>
                    </a:schemeClr>
                  </a:solidFill>
                  <a:latin typeface="Arial"/>
                  <a:cs typeface="Arial"/>
                </a:rPr>
                <a:t>+</a:t>
              </a:r>
            </a:p>
          </p:txBody>
        </p:sp>
        <p:sp>
          <p:nvSpPr>
            <p:cNvPr id="20" name="ZoneTexte 49"/>
            <p:cNvSpPr txBox="1">
              <a:spLocks noChangeArrowheads="1"/>
            </p:cNvSpPr>
            <p:nvPr/>
          </p:nvSpPr>
          <p:spPr bwMode="auto">
            <a:xfrm>
              <a:off x="4185275" y="5113734"/>
              <a:ext cx="737247" cy="276999"/>
            </a:xfrm>
            <a:prstGeom prst="rect">
              <a:avLst/>
            </a:prstGeom>
            <a:solidFill>
              <a:srgbClr val="EBF1DE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fr-FR" sz="1200" b="1" dirty="0" smtClean="0">
                  <a:solidFill>
                    <a:schemeClr val="accent3">
                      <a:lumMod val="75000"/>
                    </a:schemeClr>
                  </a:solidFill>
                  <a:latin typeface="Arial"/>
                  <a:cs typeface="Arial"/>
                </a:rPr>
                <a:t>5-10yrs</a:t>
              </a:r>
            </a:p>
          </p:txBody>
        </p:sp>
      </p:grpSp>
      <p:grpSp>
        <p:nvGrpSpPr>
          <p:cNvPr id="13321" name="Grouper 13320"/>
          <p:cNvGrpSpPr/>
          <p:nvPr/>
        </p:nvGrpSpPr>
        <p:grpSpPr>
          <a:xfrm>
            <a:off x="4647483" y="2852936"/>
            <a:ext cx="1076645" cy="1145604"/>
            <a:chOff x="7726711" y="995718"/>
            <a:chExt cx="1076645" cy="1145604"/>
          </a:xfrm>
        </p:grpSpPr>
        <p:sp>
          <p:nvSpPr>
            <p:cNvPr id="13335" name="ZoneTexte 16"/>
            <p:cNvSpPr txBox="1">
              <a:spLocks noChangeArrowheads="1"/>
            </p:cNvSpPr>
            <p:nvPr/>
          </p:nvSpPr>
          <p:spPr bwMode="auto">
            <a:xfrm>
              <a:off x="7839200" y="1198493"/>
              <a:ext cx="839383" cy="64633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fr-FR" sz="1800" b="1" dirty="0">
                  <a:latin typeface="Handwriting - Dakota" charset="0"/>
                  <a:cs typeface="Handwriting - Dakota" charset="0"/>
                </a:rPr>
                <a:t>10</a:t>
              </a:r>
            </a:p>
            <a:p>
              <a:pPr algn="ctr" eaLnBrk="1" hangingPunct="1"/>
              <a:r>
                <a:rPr lang="fr-FR" sz="1800" b="1" dirty="0" err="1">
                  <a:latin typeface="Handwriting - Dakota" charset="0"/>
                  <a:cs typeface="Handwriting - Dakota" charset="0"/>
                </a:rPr>
                <a:t>yrs</a:t>
              </a:r>
              <a:endParaRPr lang="fr-FR" sz="1800" b="1" dirty="0">
                <a:latin typeface="Handwriting - Dakota" charset="0"/>
                <a:cs typeface="Handwriting - Dakota" charset="0"/>
              </a:endParaRPr>
            </a:p>
          </p:txBody>
        </p:sp>
        <p:sp>
          <p:nvSpPr>
            <p:cNvPr id="15" name="Flèche en arc 14"/>
            <p:cNvSpPr/>
            <p:nvPr/>
          </p:nvSpPr>
          <p:spPr>
            <a:xfrm rot="7796456" flipH="1">
              <a:off x="7692232" y="1030197"/>
              <a:ext cx="1145604" cy="1076645"/>
            </a:xfrm>
            <a:prstGeom prst="circularArrow">
              <a:avLst>
                <a:gd name="adj1" fmla="val 0"/>
                <a:gd name="adj2" fmla="val 1142319"/>
                <a:gd name="adj3" fmla="val 7932410"/>
                <a:gd name="adj4" fmla="val 10800000"/>
                <a:gd name="adj5" fmla="val 13766"/>
              </a:avLst>
            </a:prstGeom>
            <a:solidFill>
              <a:schemeClr val="bg1"/>
            </a:solidFill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>
                <a:solidFill>
                  <a:schemeClr val="tx1"/>
                </a:solidFill>
              </a:endParaRPr>
            </a:p>
          </p:txBody>
        </p:sp>
      </p:grpSp>
      <p:sp>
        <p:nvSpPr>
          <p:cNvPr id="31" name="Titre 1"/>
          <p:cNvSpPr txBox="1">
            <a:spLocks/>
          </p:cNvSpPr>
          <p:nvPr/>
        </p:nvSpPr>
        <p:spPr>
          <a:xfrm>
            <a:off x="539552" y="147828"/>
            <a:ext cx="8077199" cy="133695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600" dirty="0" smtClean="0"/>
              <a:t>20-yr cycle in IPSL-CM5A-LR</a:t>
            </a:r>
            <a:endParaRPr lang="fr-FR" sz="3600" dirty="0"/>
          </a:p>
        </p:txBody>
      </p:sp>
      <p:grpSp>
        <p:nvGrpSpPr>
          <p:cNvPr id="13317" name="Grouper 13316"/>
          <p:cNvGrpSpPr/>
          <p:nvPr/>
        </p:nvGrpSpPr>
        <p:grpSpPr>
          <a:xfrm>
            <a:off x="3987236" y="3933056"/>
            <a:ext cx="1880908" cy="864096"/>
            <a:chOff x="3851920" y="3789040"/>
            <a:chExt cx="1880908" cy="864096"/>
          </a:xfrm>
        </p:grpSpPr>
        <p:sp>
          <p:nvSpPr>
            <p:cNvPr id="13325" name="ZoneTexte 48"/>
            <p:cNvSpPr txBox="1">
              <a:spLocks noChangeArrowheads="1"/>
            </p:cNvSpPr>
            <p:nvPr/>
          </p:nvSpPr>
          <p:spPr bwMode="auto">
            <a:xfrm>
              <a:off x="3851920" y="4376911"/>
              <a:ext cx="574696" cy="27622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fr-FR" sz="1200" b="1">
                  <a:solidFill>
                    <a:srgbClr val="953735"/>
                  </a:solidFill>
                  <a:latin typeface="Arial" charset="0"/>
                  <a:cs typeface="Arial" charset="0"/>
                </a:rPr>
                <a:t>2yrs</a:t>
              </a:r>
            </a:p>
          </p:txBody>
        </p:sp>
        <p:sp>
          <p:nvSpPr>
            <p:cNvPr id="13" name="Ellipse 12"/>
            <p:cNvSpPr/>
            <p:nvPr/>
          </p:nvSpPr>
          <p:spPr>
            <a:xfrm>
              <a:off x="4138205" y="3789040"/>
              <a:ext cx="1594623" cy="561207"/>
            </a:xfrm>
            <a:prstGeom prst="ellipse">
              <a:avLst/>
            </a:prstGeom>
            <a:solidFill>
              <a:schemeClr val="accent2">
                <a:lumMod val="60000"/>
                <a:lumOff val="40000"/>
                <a:alpha val="95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400" b="1" dirty="0" smtClean="0">
                  <a:solidFill>
                    <a:schemeClr val="tx1"/>
                  </a:solidFill>
                  <a:latin typeface="Arial"/>
                  <a:cs typeface="Arial"/>
                </a:rPr>
                <a:t>convection </a:t>
              </a:r>
              <a:r>
                <a:rPr lang="fr-FR" sz="1400" b="1" dirty="0">
                  <a:solidFill>
                    <a:schemeClr val="tx1"/>
                  </a:solidFill>
                  <a:latin typeface="Arial"/>
                  <a:cs typeface="Arial"/>
                </a:rPr>
                <a:t>+</a:t>
              </a:r>
            </a:p>
          </p:txBody>
        </p:sp>
      </p:grpSp>
      <p:grpSp>
        <p:nvGrpSpPr>
          <p:cNvPr id="13323" name="Grouper 13322"/>
          <p:cNvGrpSpPr/>
          <p:nvPr/>
        </p:nvGrpSpPr>
        <p:grpSpPr>
          <a:xfrm>
            <a:off x="4821098" y="1961076"/>
            <a:ext cx="1848377" cy="1213310"/>
            <a:chOff x="4821098" y="1961076"/>
            <a:chExt cx="1848377" cy="1213310"/>
          </a:xfrm>
        </p:grpSpPr>
        <p:grpSp>
          <p:nvGrpSpPr>
            <p:cNvPr id="13320" name="Grouper 13319"/>
            <p:cNvGrpSpPr/>
            <p:nvPr/>
          </p:nvGrpSpPr>
          <p:grpSpPr>
            <a:xfrm>
              <a:off x="4821098" y="2079505"/>
              <a:ext cx="1532006" cy="1094881"/>
              <a:chOff x="4821098" y="2079505"/>
              <a:chExt cx="1532006" cy="1094881"/>
            </a:xfrm>
          </p:grpSpPr>
          <p:sp>
            <p:nvSpPr>
              <p:cNvPr id="5" name="Ellipse 4"/>
              <p:cNvSpPr/>
              <p:nvPr/>
            </p:nvSpPr>
            <p:spPr>
              <a:xfrm>
                <a:off x="5021848" y="2079505"/>
                <a:ext cx="1331256" cy="959079"/>
              </a:xfrm>
              <a:prstGeom prst="ellipse">
                <a:avLst/>
              </a:prstGeom>
              <a:solidFill>
                <a:srgbClr val="D99694"/>
              </a:solidFill>
              <a:ln>
                <a:solidFill>
                  <a:srgbClr val="953735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1400" b="1" dirty="0" err="1" smtClean="0">
                    <a:solidFill>
                      <a:srgbClr val="000000"/>
                    </a:solidFill>
                    <a:latin typeface="Arial"/>
                    <a:cs typeface="Arial"/>
                  </a:rPr>
                  <a:t>Sea</a:t>
                </a:r>
                <a:r>
                  <a:rPr lang="fr-FR" sz="1400" b="1" dirty="0" smtClean="0">
                    <a:solidFill>
                      <a:srgbClr val="000000"/>
                    </a:solidFill>
                    <a:latin typeface="Arial"/>
                    <a:cs typeface="Arial"/>
                  </a:rPr>
                  <a:t> </a:t>
                </a:r>
                <a:r>
                  <a:rPr lang="fr-FR" sz="1400" b="1" dirty="0" err="1" smtClean="0">
                    <a:solidFill>
                      <a:srgbClr val="000000"/>
                    </a:solidFill>
                    <a:latin typeface="Arial"/>
                    <a:cs typeface="Arial"/>
                  </a:rPr>
                  <a:t>ice</a:t>
                </a:r>
                <a:r>
                  <a:rPr lang="fr-FR" sz="1400" b="1" dirty="0" smtClean="0">
                    <a:solidFill>
                      <a:srgbClr val="000000"/>
                    </a:solidFill>
                    <a:latin typeface="Arial"/>
                    <a:cs typeface="Arial"/>
                  </a:rPr>
                  <a:t> </a:t>
                </a:r>
                <a:r>
                  <a:rPr lang="fr-FR" sz="1400" b="1" dirty="0" err="1" smtClean="0">
                    <a:solidFill>
                      <a:srgbClr val="000000"/>
                    </a:solidFill>
                    <a:latin typeface="Arial"/>
                    <a:cs typeface="Arial"/>
                  </a:rPr>
                  <a:t>cover</a:t>
                </a:r>
                <a:r>
                  <a:rPr lang="fr-FR" sz="1400" b="1" dirty="0" smtClean="0">
                    <a:solidFill>
                      <a:srgbClr val="000000"/>
                    </a:solidFill>
                    <a:latin typeface="Arial"/>
                    <a:cs typeface="Arial"/>
                  </a:rPr>
                  <a:t> -</a:t>
                </a:r>
                <a:r>
                  <a:rPr lang="fr-FR" sz="1400" b="1" dirty="0">
                    <a:solidFill>
                      <a:srgbClr val="000000"/>
                    </a:solidFill>
                    <a:latin typeface="Arial"/>
                    <a:cs typeface="Arial"/>
                  </a:rPr>
                  <a:t>,  </a:t>
                </a:r>
              </a:p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1400" b="1" dirty="0">
                    <a:solidFill>
                      <a:srgbClr val="000000"/>
                    </a:solidFill>
                    <a:latin typeface="Arial"/>
                    <a:cs typeface="Arial"/>
                  </a:rPr>
                  <a:t>SLP-</a:t>
                </a:r>
              </a:p>
            </p:txBody>
          </p:sp>
          <p:sp>
            <p:nvSpPr>
              <p:cNvPr id="6" name="Arc 5"/>
              <p:cNvSpPr/>
              <p:nvPr/>
            </p:nvSpPr>
            <p:spPr>
              <a:xfrm rot="17112810">
                <a:off x="4653088" y="2283963"/>
                <a:ext cx="872523" cy="536504"/>
              </a:xfrm>
              <a:prstGeom prst="arc">
                <a:avLst/>
              </a:prstGeom>
              <a:ln w="57150" cmpd="sng">
                <a:solidFill>
                  <a:srgbClr val="953735"/>
                </a:solidFill>
                <a:headEnd type="arrow"/>
                <a:tailEnd type="non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/>
              </a:p>
            </p:txBody>
          </p:sp>
          <p:sp>
            <p:nvSpPr>
              <p:cNvPr id="7" name="Arc 6"/>
              <p:cNvSpPr/>
              <p:nvPr/>
            </p:nvSpPr>
            <p:spPr>
              <a:xfrm rot="14957874">
                <a:off x="4891413" y="2469873"/>
                <a:ext cx="872523" cy="536503"/>
              </a:xfrm>
              <a:prstGeom prst="arc">
                <a:avLst/>
              </a:prstGeom>
              <a:ln w="57150" cmpd="sng">
                <a:solidFill>
                  <a:srgbClr val="953735"/>
                </a:solidFill>
                <a:headEnd type="arrow"/>
                <a:tailEnd type="non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/>
              </a:p>
            </p:txBody>
          </p:sp>
        </p:grpSp>
        <p:sp>
          <p:nvSpPr>
            <p:cNvPr id="48" name="Arc 47"/>
            <p:cNvSpPr/>
            <p:nvPr/>
          </p:nvSpPr>
          <p:spPr>
            <a:xfrm rot="17253465" flipH="1" flipV="1">
              <a:off x="5583759" y="2111443"/>
              <a:ext cx="1001776" cy="701041"/>
            </a:xfrm>
            <a:prstGeom prst="arc">
              <a:avLst/>
            </a:prstGeom>
            <a:ln w="57150" cmpd="sng">
              <a:solidFill>
                <a:srgbClr val="953735"/>
              </a:solidFill>
              <a:headEnd type="arrow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sp>
          <p:nvSpPr>
            <p:cNvPr id="49" name="Arc 48"/>
            <p:cNvSpPr/>
            <p:nvPr/>
          </p:nvSpPr>
          <p:spPr>
            <a:xfrm rot="16200000" flipH="1" flipV="1">
              <a:off x="5818067" y="2207153"/>
              <a:ext cx="1001776" cy="701041"/>
            </a:xfrm>
            <a:prstGeom prst="arc">
              <a:avLst/>
            </a:prstGeom>
            <a:ln w="57150" cmpd="sng">
              <a:solidFill>
                <a:srgbClr val="953735"/>
              </a:solidFill>
              <a:headEnd type="arrow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</p:grpSp>
      <p:sp>
        <p:nvSpPr>
          <p:cNvPr id="13324" name="ZoneTexte 13323"/>
          <p:cNvSpPr txBox="1"/>
          <p:nvPr/>
        </p:nvSpPr>
        <p:spPr>
          <a:xfrm>
            <a:off x="6218786" y="6237312"/>
            <a:ext cx="20256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Escudier et al. </a:t>
            </a:r>
            <a:r>
              <a:rPr lang="fr-FR" b="1" i="1" dirty="0" smtClean="0"/>
              <a:t>Clim. Dyn.</a:t>
            </a:r>
            <a:r>
              <a:rPr lang="fr-FR" b="1" dirty="0" smtClean="0"/>
              <a:t> 2013</a:t>
            </a:r>
            <a:endParaRPr lang="fr-FR" b="1" dirty="0"/>
          </a:p>
        </p:txBody>
      </p:sp>
      <p:grpSp>
        <p:nvGrpSpPr>
          <p:cNvPr id="32" name="Grouper 31"/>
          <p:cNvGrpSpPr/>
          <p:nvPr/>
        </p:nvGrpSpPr>
        <p:grpSpPr>
          <a:xfrm>
            <a:off x="6172231" y="2882031"/>
            <a:ext cx="2971769" cy="2992339"/>
            <a:chOff x="6172231" y="2882031"/>
            <a:chExt cx="2971769" cy="2992339"/>
          </a:xfrm>
        </p:grpSpPr>
        <p:cxnSp>
          <p:nvCxnSpPr>
            <p:cNvPr id="33" name="Connecteur droit avec flèche 32"/>
            <p:cNvCxnSpPr/>
            <p:nvPr/>
          </p:nvCxnSpPr>
          <p:spPr>
            <a:xfrm flipH="1" flipV="1">
              <a:off x="6172231" y="2882031"/>
              <a:ext cx="1784145" cy="1915122"/>
            </a:xfrm>
            <a:prstGeom prst="straightConnector1">
              <a:avLst/>
            </a:prstGeom>
            <a:ln w="76200" cmpd="sng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ZoneTexte 33"/>
            <p:cNvSpPr txBox="1"/>
            <p:nvPr/>
          </p:nvSpPr>
          <p:spPr>
            <a:xfrm>
              <a:off x="7092280" y="4797152"/>
              <a:ext cx="2051720" cy="1077218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fr-FR" sz="3200" b="1" dirty="0" smtClean="0">
                  <a:solidFill>
                    <a:srgbClr val="FF0000"/>
                  </a:solidFill>
                </a:rPr>
                <a:t>Mt Agung </a:t>
              </a:r>
              <a:r>
                <a:rPr lang="fr-FR" sz="3200" b="1" dirty="0" err="1" smtClean="0">
                  <a:solidFill>
                    <a:srgbClr val="FF0000"/>
                  </a:solidFill>
                </a:rPr>
                <a:t>eruption</a:t>
              </a:r>
              <a:endParaRPr lang="fr-FR" sz="3200" b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279059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-99392"/>
            <a:ext cx="9144000" cy="936104"/>
          </a:xfrm>
        </p:spPr>
        <p:txBody>
          <a:bodyPr/>
          <a:lstStyle/>
          <a:p>
            <a:r>
              <a:rPr lang="fr-FR" sz="3600" dirty="0" smtClean="0"/>
              <a:t>Impact of </a:t>
            </a:r>
            <a:r>
              <a:rPr lang="fr-FR" sz="3600" dirty="0" err="1" smtClean="0"/>
              <a:t>volcanic</a:t>
            </a:r>
            <a:r>
              <a:rPr lang="fr-FR" sz="3600" dirty="0" smtClean="0"/>
              <a:t> forcing</a:t>
            </a:r>
            <a:endParaRPr lang="fr-FR" sz="3600" dirty="0"/>
          </a:p>
        </p:txBody>
      </p:sp>
      <p:cxnSp>
        <p:nvCxnSpPr>
          <p:cNvPr id="28" name="Connecteur droit avec flèche 27"/>
          <p:cNvCxnSpPr/>
          <p:nvPr/>
        </p:nvCxnSpPr>
        <p:spPr>
          <a:xfrm flipV="1">
            <a:off x="467544" y="1915091"/>
            <a:ext cx="0" cy="331236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ZoneTexte 41"/>
          <p:cNvSpPr txBox="1"/>
          <p:nvPr/>
        </p:nvSpPr>
        <p:spPr>
          <a:xfrm>
            <a:off x="92699" y="1268760"/>
            <a:ext cx="1440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Climatic</a:t>
            </a:r>
            <a:r>
              <a:rPr lang="fr-FR" dirty="0" smtClean="0"/>
              <a:t> index</a:t>
            </a:r>
            <a:endParaRPr lang="fr-FR" dirty="0"/>
          </a:p>
        </p:txBody>
      </p:sp>
      <p:sp>
        <p:nvSpPr>
          <p:cNvPr id="43" name="ZoneTexte 42"/>
          <p:cNvSpPr txBox="1"/>
          <p:nvPr/>
        </p:nvSpPr>
        <p:spPr>
          <a:xfrm>
            <a:off x="8172400" y="526373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Time</a:t>
            </a:r>
            <a:endParaRPr lang="fr-FR" dirty="0"/>
          </a:p>
        </p:txBody>
      </p:sp>
      <p:grpSp>
        <p:nvGrpSpPr>
          <p:cNvPr id="62" name="Grouper 61"/>
          <p:cNvGrpSpPr/>
          <p:nvPr/>
        </p:nvGrpSpPr>
        <p:grpSpPr>
          <a:xfrm>
            <a:off x="728422" y="3175453"/>
            <a:ext cx="6413986" cy="1592104"/>
            <a:chOff x="726997" y="3011904"/>
            <a:chExt cx="8810975" cy="2001272"/>
          </a:xfrm>
        </p:grpSpPr>
        <p:grpSp>
          <p:nvGrpSpPr>
            <p:cNvPr id="48" name="Grouper 47"/>
            <p:cNvGrpSpPr/>
            <p:nvPr/>
          </p:nvGrpSpPr>
          <p:grpSpPr>
            <a:xfrm>
              <a:off x="726997" y="3138291"/>
              <a:ext cx="8802221" cy="1874885"/>
              <a:chOff x="1091984" y="2995055"/>
              <a:chExt cx="9805006" cy="1874885"/>
            </a:xfrm>
          </p:grpSpPr>
          <p:grpSp>
            <p:nvGrpSpPr>
              <p:cNvPr id="19" name="Grouper 18"/>
              <p:cNvGrpSpPr/>
              <p:nvPr/>
            </p:nvGrpSpPr>
            <p:grpSpPr>
              <a:xfrm>
                <a:off x="1091984" y="2995055"/>
                <a:ext cx="6288328" cy="1629268"/>
                <a:chOff x="731944" y="4038498"/>
                <a:chExt cx="6288328" cy="1046686"/>
              </a:xfrm>
            </p:grpSpPr>
            <p:grpSp>
              <p:nvGrpSpPr>
                <p:cNvPr id="14" name="Grouper 13"/>
                <p:cNvGrpSpPr/>
                <p:nvPr/>
              </p:nvGrpSpPr>
              <p:grpSpPr>
                <a:xfrm>
                  <a:off x="731944" y="4077072"/>
                  <a:ext cx="3119976" cy="1008112"/>
                  <a:chOff x="731944" y="4077072"/>
                  <a:chExt cx="3119976" cy="1008112"/>
                </a:xfrm>
              </p:grpSpPr>
              <p:cxnSp>
                <p:nvCxnSpPr>
                  <p:cNvPr id="10" name="Connecteur en arc 9"/>
                  <p:cNvCxnSpPr/>
                  <p:nvPr/>
                </p:nvCxnSpPr>
                <p:spPr>
                  <a:xfrm>
                    <a:off x="731944" y="4221088"/>
                    <a:ext cx="1584176" cy="864096"/>
                  </a:xfrm>
                  <a:prstGeom prst="curvedConnector3">
                    <a:avLst/>
                  </a:prstGeom>
                  <a:ln w="76200" cmpd="sng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" name="Connecteur en arc 11"/>
                  <p:cNvCxnSpPr/>
                  <p:nvPr/>
                </p:nvCxnSpPr>
                <p:spPr>
                  <a:xfrm flipV="1">
                    <a:off x="2267744" y="4077072"/>
                    <a:ext cx="1584176" cy="1008112"/>
                  </a:xfrm>
                  <a:prstGeom prst="curvedConnector3">
                    <a:avLst/>
                  </a:prstGeom>
                  <a:ln w="76200" cmpd="sng">
                    <a:solidFill>
                      <a:srgbClr val="2C7C9F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6" name="Grouper 15"/>
                <p:cNvGrpSpPr/>
                <p:nvPr/>
              </p:nvGrpSpPr>
              <p:grpSpPr>
                <a:xfrm>
                  <a:off x="3798454" y="4038498"/>
                  <a:ext cx="3221818" cy="1009250"/>
                  <a:chOff x="630102" y="4182514"/>
                  <a:chExt cx="3221818" cy="1009250"/>
                </a:xfrm>
              </p:grpSpPr>
              <p:cxnSp>
                <p:nvCxnSpPr>
                  <p:cNvPr id="17" name="Connecteur en arc 16"/>
                  <p:cNvCxnSpPr/>
                  <p:nvPr/>
                </p:nvCxnSpPr>
                <p:spPr>
                  <a:xfrm>
                    <a:off x="630102" y="4220307"/>
                    <a:ext cx="1704341" cy="971457"/>
                  </a:xfrm>
                  <a:prstGeom prst="curvedConnector3">
                    <a:avLst/>
                  </a:prstGeom>
                  <a:ln w="76200" cmpd="sng">
                    <a:solidFill>
                      <a:srgbClr val="2C7C9F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" name="Connecteur en arc 17"/>
                  <p:cNvCxnSpPr/>
                  <p:nvPr/>
                </p:nvCxnSpPr>
                <p:spPr>
                  <a:xfrm flipV="1">
                    <a:off x="2267744" y="4182514"/>
                    <a:ext cx="1584176" cy="1008112"/>
                  </a:xfrm>
                  <a:prstGeom prst="curvedConnector3">
                    <a:avLst/>
                  </a:prstGeom>
                  <a:ln w="76200" cmpd="sng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sp>
            <p:nvSpPr>
              <p:cNvPr id="45" name="ZoneTexte 44"/>
              <p:cNvSpPr txBox="1"/>
              <p:nvPr/>
            </p:nvSpPr>
            <p:spPr>
              <a:xfrm>
                <a:off x="7965161" y="4500608"/>
                <a:ext cx="293182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b="1" dirty="0" smtClean="0">
                    <a:solidFill>
                      <a:schemeClr val="tx2">
                        <a:lumMod val="75000"/>
                        <a:lumOff val="25000"/>
                      </a:schemeClr>
                    </a:solidFill>
                  </a:rPr>
                  <a:t>Model free</a:t>
                </a:r>
                <a:endParaRPr lang="fr-FR" b="1" dirty="0">
                  <a:solidFill>
                    <a:schemeClr val="tx2">
                      <a:lumMod val="75000"/>
                      <a:lumOff val="25000"/>
                    </a:schemeClr>
                  </a:solidFill>
                </a:endParaRPr>
              </a:p>
            </p:txBody>
          </p:sp>
        </p:grpSp>
        <p:grpSp>
          <p:nvGrpSpPr>
            <p:cNvPr id="53" name="Grouper 52"/>
            <p:cNvGrpSpPr/>
            <p:nvPr/>
          </p:nvGrpSpPr>
          <p:grpSpPr>
            <a:xfrm>
              <a:off x="6369620" y="3011904"/>
              <a:ext cx="3168352" cy="1569224"/>
              <a:chOff x="683568" y="4139363"/>
              <a:chExt cx="3168352" cy="1008112"/>
            </a:xfrm>
          </p:grpSpPr>
          <p:cxnSp>
            <p:nvCxnSpPr>
              <p:cNvPr id="57" name="Connecteur en arc 56"/>
              <p:cNvCxnSpPr/>
              <p:nvPr/>
            </p:nvCxnSpPr>
            <p:spPr>
              <a:xfrm>
                <a:off x="683568" y="4221088"/>
                <a:ext cx="1584176" cy="926387"/>
              </a:xfrm>
              <a:prstGeom prst="curvedConnector3">
                <a:avLst/>
              </a:prstGeom>
              <a:ln w="76200" cmpd="sng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Connecteur en arc 57"/>
              <p:cNvCxnSpPr/>
              <p:nvPr/>
            </p:nvCxnSpPr>
            <p:spPr>
              <a:xfrm flipV="1">
                <a:off x="2267744" y="4139363"/>
                <a:ext cx="1584176" cy="1008112"/>
              </a:xfrm>
              <a:prstGeom prst="curvedConnector3">
                <a:avLst/>
              </a:prstGeom>
              <a:ln w="76200" cmpd="sng">
                <a:solidFill>
                  <a:srgbClr val="2C7C9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6" name="Grouper 65"/>
          <p:cNvGrpSpPr/>
          <p:nvPr/>
        </p:nvGrpSpPr>
        <p:grpSpPr>
          <a:xfrm>
            <a:off x="1416888" y="2896444"/>
            <a:ext cx="6445602" cy="1899666"/>
            <a:chOff x="683569" y="3011906"/>
            <a:chExt cx="8854403" cy="1755650"/>
          </a:xfrm>
        </p:grpSpPr>
        <p:grpSp>
          <p:nvGrpSpPr>
            <p:cNvPr id="72" name="Grouper 71"/>
            <p:cNvGrpSpPr/>
            <p:nvPr/>
          </p:nvGrpSpPr>
          <p:grpSpPr>
            <a:xfrm>
              <a:off x="683569" y="3136444"/>
              <a:ext cx="5756375" cy="1631112"/>
              <a:chOff x="683568" y="4037313"/>
              <a:chExt cx="6412165" cy="1047871"/>
            </a:xfrm>
          </p:grpSpPr>
          <p:grpSp>
            <p:nvGrpSpPr>
              <p:cNvPr id="74" name="Grouper 73"/>
              <p:cNvGrpSpPr/>
              <p:nvPr/>
            </p:nvGrpSpPr>
            <p:grpSpPr>
              <a:xfrm>
                <a:off x="683568" y="4077072"/>
                <a:ext cx="3168352" cy="1008112"/>
                <a:chOff x="683568" y="4077072"/>
                <a:chExt cx="3168352" cy="1008112"/>
              </a:xfrm>
            </p:grpSpPr>
            <p:cxnSp>
              <p:nvCxnSpPr>
                <p:cNvPr id="78" name="Connecteur en arc 77"/>
                <p:cNvCxnSpPr/>
                <p:nvPr/>
              </p:nvCxnSpPr>
              <p:spPr>
                <a:xfrm>
                  <a:off x="683568" y="4221088"/>
                  <a:ext cx="1584176" cy="864096"/>
                </a:xfrm>
                <a:prstGeom prst="curvedConnector3">
                  <a:avLst/>
                </a:prstGeom>
                <a:ln w="76200" cmpd="sng">
                  <a:solidFill>
                    <a:schemeClr val="accent5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Connecteur en arc 78"/>
                <p:cNvCxnSpPr/>
                <p:nvPr/>
              </p:nvCxnSpPr>
              <p:spPr>
                <a:xfrm flipV="1">
                  <a:off x="2267744" y="4077072"/>
                  <a:ext cx="1584176" cy="1008112"/>
                </a:xfrm>
                <a:prstGeom prst="curvedConnector3">
                  <a:avLst/>
                </a:prstGeom>
                <a:ln w="76200" cmpd="sng">
                  <a:solidFill>
                    <a:schemeClr val="accent5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5" name="Grouper 74"/>
              <p:cNvGrpSpPr/>
              <p:nvPr/>
            </p:nvGrpSpPr>
            <p:grpSpPr>
              <a:xfrm>
                <a:off x="3851920" y="4037313"/>
                <a:ext cx="3243813" cy="1009930"/>
                <a:chOff x="683568" y="4181329"/>
                <a:chExt cx="3243813" cy="1009930"/>
              </a:xfrm>
            </p:grpSpPr>
            <p:cxnSp>
              <p:nvCxnSpPr>
                <p:cNvPr id="76" name="Connecteur en arc 75"/>
                <p:cNvCxnSpPr/>
                <p:nvPr/>
              </p:nvCxnSpPr>
              <p:spPr>
                <a:xfrm>
                  <a:off x="683568" y="4219802"/>
                  <a:ext cx="1704341" cy="971457"/>
                </a:xfrm>
                <a:prstGeom prst="curvedConnector3">
                  <a:avLst/>
                </a:prstGeom>
                <a:ln w="76200" cmpd="sng">
                  <a:solidFill>
                    <a:schemeClr val="accent5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Connecteur en arc 76"/>
                <p:cNvCxnSpPr/>
                <p:nvPr/>
              </p:nvCxnSpPr>
              <p:spPr>
                <a:xfrm flipV="1">
                  <a:off x="2343204" y="4181329"/>
                  <a:ext cx="1584177" cy="1008112"/>
                </a:xfrm>
                <a:prstGeom prst="curvedConnector3">
                  <a:avLst/>
                </a:prstGeom>
                <a:ln w="76200" cmpd="sng">
                  <a:solidFill>
                    <a:schemeClr val="accent5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69" name="Grouper 68"/>
            <p:cNvGrpSpPr/>
            <p:nvPr/>
          </p:nvGrpSpPr>
          <p:grpSpPr>
            <a:xfrm>
              <a:off x="6417324" y="3011906"/>
              <a:ext cx="3120648" cy="1569878"/>
              <a:chOff x="731272" y="4139363"/>
              <a:chExt cx="3120648" cy="1008532"/>
            </a:xfrm>
          </p:grpSpPr>
          <p:cxnSp>
            <p:nvCxnSpPr>
              <p:cNvPr id="70" name="Connecteur en arc 69"/>
              <p:cNvCxnSpPr/>
              <p:nvPr/>
            </p:nvCxnSpPr>
            <p:spPr>
              <a:xfrm>
                <a:off x="731272" y="4221508"/>
                <a:ext cx="1584176" cy="926387"/>
              </a:xfrm>
              <a:prstGeom prst="curvedConnector3">
                <a:avLst/>
              </a:prstGeom>
              <a:ln w="76200" cmpd="sng">
                <a:solidFill>
                  <a:schemeClr val="accent5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Connecteur en arc 70"/>
              <p:cNvCxnSpPr/>
              <p:nvPr/>
            </p:nvCxnSpPr>
            <p:spPr>
              <a:xfrm flipV="1">
                <a:off x="2267744" y="4139363"/>
                <a:ext cx="1584176" cy="1008112"/>
              </a:xfrm>
              <a:prstGeom prst="curvedConnector3">
                <a:avLst/>
              </a:prstGeom>
              <a:ln w="76200" cmpd="sng">
                <a:solidFill>
                  <a:schemeClr val="accent5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80" name="Connecteur droit avec flèche 79"/>
          <p:cNvCxnSpPr/>
          <p:nvPr/>
        </p:nvCxnSpPr>
        <p:spPr>
          <a:xfrm>
            <a:off x="539552" y="5227459"/>
            <a:ext cx="7992888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5" name="Grouper 64"/>
          <p:cNvGrpSpPr/>
          <p:nvPr/>
        </p:nvGrpSpPr>
        <p:grpSpPr>
          <a:xfrm>
            <a:off x="1475656" y="1916832"/>
            <a:ext cx="2062429" cy="1842591"/>
            <a:chOff x="2123728" y="1730425"/>
            <a:chExt cx="2062429" cy="1842591"/>
          </a:xfrm>
        </p:grpSpPr>
        <p:grpSp>
          <p:nvGrpSpPr>
            <p:cNvPr id="9" name="Grouper 8"/>
            <p:cNvGrpSpPr/>
            <p:nvPr/>
          </p:nvGrpSpPr>
          <p:grpSpPr>
            <a:xfrm>
              <a:off x="2123728" y="1730425"/>
              <a:ext cx="1584176" cy="1842591"/>
              <a:chOff x="2123728" y="1730425"/>
              <a:chExt cx="1584176" cy="1842591"/>
            </a:xfrm>
          </p:grpSpPr>
          <p:sp>
            <p:nvSpPr>
              <p:cNvPr id="5" name="ZoneTexte 4"/>
              <p:cNvSpPr txBox="1"/>
              <p:nvPr/>
            </p:nvSpPr>
            <p:spPr>
              <a:xfrm>
                <a:off x="2123728" y="1730425"/>
                <a:ext cx="158417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b="1" dirty="0" smtClean="0">
                    <a:solidFill>
                      <a:srgbClr val="FF0000"/>
                    </a:solidFill>
                  </a:rPr>
                  <a:t>Agung</a:t>
                </a:r>
                <a:endParaRPr lang="fr-FR" b="1" dirty="0">
                  <a:solidFill>
                    <a:srgbClr val="FF0000"/>
                  </a:solidFill>
                </a:endParaRPr>
              </a:p>
            </p:txBody>
          </p:sp>
          <p:cxnSp>
            <p:nvCxnSpPr>
              <p:cNvPr id="4" name="Connecteur droit avec flèche 3"/>
              <p:cNvCxnSpPr/>
              <p:nvPr/>
            </p:nvCxnSpPr>
            <p:spPr>
              <a:xfrm>
                <a:off x="2555776" y="2171765"/>
                <a:ext cx="0" cy="1401251"/>
              </a:xfrm>
              <a:prstGeom prst="straightConnector1">
                <a:avLst/>
              </a:prstGeom>
              <a:ln w="76200" cmpd="sng">
                <a:solidFill>
                  <a:srgbClr val="FF0000"/>
                </a:solidFill>
                <a:tailEnd type="oval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3" name="Connecteur droit avec flèche 12"/>
            <p:cNvCxnSpPr/>
            <p:nvPr/>
          </p:nvCxnSpPr>
          <p:spPr>
            <a:xfrm>
              <a:off x="2565844" y="2707804"/>
              <a:ext cx="1620313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ZoneTexte 14"/>
            <p:cNvSpPr txBox="1"/>
            <p:nvPr/>
          </p:nvSpPr>
          <p:spPr>
            <a:xfrm>
              <a:off x="3016168" y="2369250"/>
              <a:ext cx="79208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dirty="0" smtClean="0"/>
                <a:t>15 </a:t>
              </a:r>
              <a:r>
                <a:rPr lang="fr-FR" sz="1600" dirty="0" err="1" smtClean="0"/>
                <a:t>yrs</a:t>
              </a:r>
              <a:endParaRPr lang="fr-FR" sz="1600" dirty="0"/>
            </a:p>
          </p:txBody>
        </p:sp>
      </p:grpSp>
      <p:cxnSp>
        <p:nvCxnSpPr>
          <p:cNvPr id="111" name="Connecteur droit avec flèche 110"/>
          <p:cNvCxnSpPr/>
          <p:nvPr/>
        </p:nvCxnSpPr>
        <p:spPr>
          <a:xfrm>
            <a:off x="539552" y="5227459"/>
            <a:ext cx="7992888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2" name="Connecteur droit 111"/>
          <p:cNvCxnSpPr/>
          <p:nvPr/>
        </p:nvCxnSpPr>
        <p:spPr>
          <a:xfrm>
            <a:off x="1907704" y="5227459"/>
            <a:ext cx="0" cy="18176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3" name="Connecteur droit 112"/>
          <p:cNvCxnSpPr/>
          <p:nvPr/>
        </p:nvCxnSpPr>
        <p:spPr>
          <a:xfrm>
            <a:off x="3851920" y="5229200"/>
            <a:ext cx="0" cy="18176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4" name="Connecteur droit 113"/>
          <p:cNvCxnSpPr/>
          <p:nvPr/>
        </p:nvCxnSpPr>
        <p:spPr>
          <a:xfrm>
            <a:off x="4788024" y="5229200"/>
            <a:ext cx="0" cy="18176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5" name="Connecteur droit 114"/>
          <p:cNvCxnSpPr/>
          <p:nvPr/>
        </p:nvCxnSpPr>
        <p:spPr>
          <a:xfrm>
            <a:off x="6156176" y="5229200"/>
            <a:ext cx="0" cy="18176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6" name="ZoneTexte 115"/>
          <p:cNvSpPr txBox="1"/>
          <p:nvPr/>
        </p:nvSpPr>
        <p:spPr>
          <a:xfrm>
            <a:off x="1475656" y="5373216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1963</a:t>
            </a:r>
            <a:endParaRPr lang="fr-FR" dirty="0"/>
          </a:p>
        </p:txBody>
      </p:sp>
      <p:sp>
        <p:nvSpPr>
          <p:cNvPr id="117" name="ZoneTexte 116"/>
          <p:cNvSpPr txBox="1"/>
          <p:nvPr/>
        </p:nvSpPr>
        <p:spPr>
          <a:xfrm>
            <a:off x="3419872" y="5373216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1982</a:t>
            </a:r>
            <a:endParaRPr lang="fr-FR" dirty="0"/>
          </a:p>
        </p:txBody>
      </p:sp>
      <p:sp>
        <p:nvSpPr>
          <p:cNvPr id="118" name="ZoneTexte 117"/>
          <p:cNvSpPr txBox="1"/>
          <p:nvPr/>
        </p:nvSpPr>
        <p:spPr>
          <a:xfrm>
            <a:off x="4427984" y="5373216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1991</a:t>
            </a:r>
            <a:endParaRPr lang="fr-FR" dirty="0"/>
          </a:p>
        </p:txBody>
      </p:sp>
      <p:sp>
        <p:nvSpPr>
          <p:cNvPr id="119" name="ZoneTexte 118"/>
          <p:cNvSpPr txBox="1"/>
          <p:nvPr/>
        </p:nvSpPr>
        <p:spPr>
          <a:xfrm>
            <a:off x="5796136" y="5411372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2006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856769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er 43"/>
          <p:cNvGrpSpPr/>
          <p:nvPr/>
        </p:nvGrpSpPr>
        <p:grpSpPr>
          <a:xfrm>
            <a:off x="1416888" y="2896444"/>
            <a:ext cx="6445602" cy="1899666"/>
            <a:chOff x="683569" y="3011906"/>
            <a:chExt cx="8854403" cy="1755650"/>
          </a:xfrm>
        </p:grpSpPr>
        <p:grpSp>
          <p:nvGrpSpPr>
            <p:cNvPr id="45" name="Grouper 44"/>
            <p:cNvGrpSpPr/>
            <p:nvPr/>
          </p:nvGrpSpPr>
          <p:grpSpPr>
            <a:xfrm>
              <a:off x="683569" y="3136444"/>
              <a:ext cx="5756375" cy="1631112"/>
              <a:chOff x="683568" y="4037313"/>
              <a:chExt cx="6412165" cy="1047871"/>
            </a:xfrm>
          </p:grpSpPr>
          <p:grpSp>
            <p:nvGrpSpPr>
              <p:cNvPr id="58" name="Grouper 57"/>
              <p:cNvGrpSpPr/>
              <p:nvPr/>
            </p:nvGrpSpPr>
            <p:grpSpPr>
              <a:xfrm>
                <a:off x="683568" y="4077072"/>
                <a:ext cx="3168352" cy="1008112"/>
                <a:chOff x="683568" y="4077072"/>
                <a:chExt cx="3168352" cy="1008112"/>
              </a:xfrm>
            </p:grpSpPr>
            <p:cxnSp>
              <p:nvCxnSpPr>
                <p:cNvPr id="62" name="Connecteur en arc 61"/>
                <p:cNvCxnSpPr/>
                <p:nvPr/>
              </p:nvCxnSpPr>
              <p:spPr>
                <a:xfrm>
                  <a:off x="683568" y="4221088"/>
                  <a:ext cx="1584176" cy="864096"/>
                </a:xfrm>
                <a:prstGeom prst="curvedConnector3">
                  <a:avLst/>
                </a:prstGeom>
                <a:ln w="76200" cmpd="sng">
                  <a:solidFill>
                    <a:schemeClr val="accent5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Connecteur en arc 62"/>
                <p:cNvCxnSpPr/>
                <p:nvPr/>
              </p:nvCxnSpPr>
              <p:spPr>
                <a:xfrm flipV="1">
                  <a:off x="2267744" y="4077072"/>
                  <a:ext cx="1584176" cy="1008112"/>
                </a:xfrm>
                <a:prstGeom prst="curvedConnector3">
                  <a:avLst/>
                </a:prstGeom>
                <a:ln w="76200" cmpd="sng">
                  <a:solidFill>
                    <a:schemeClr val="accent5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9" name="Grouper 58"/>
              <p:cNvGrpSpPr/>
              <p:nvPr/>
            </p:nvGrpSpPr>
            <p:grpSpPr>
              <a:xfrm>
                <a:off x="3851920" y="4037313"/>
                <a:ext cx="3243813" cy="1009930"/>
                <a:chOff x="683568" y="4181329"/>
                <a:chExt cx="3243813" cy="1009930"/>
              </a:xfrm>
            </p:grpSpPr>
            <p:cxnSp>
              <p:nvCxnSpPr>
                <p:cNvPr id="60" name="Connecteur en arc 59"/>
                <p:cNvCxnSpPr/>
                <p:nvPr/>
              </p:nvCxnSpPr>
              <p:spPr>
                <a:xfrm>
                  <a:off x="683568" y="4219802"/>
                  <a:ext cx="1704341" cy="971457"/>
                </a:xfrm>
                <a:prstGeom prst="curvedConnector3">
                  <a:avLst/>
                </a:prstGeom>
                <a:ln w="76200" cmpd="sng">
                  <a:solidFill>
                    <a:schemeClr val="accent5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Connecteur en arc 60"/>
                <p:cNvCxnSpPr/>
                <p:nvPr/>
              </p:nvCxnSpPr>
              <p:spPr>
                <a:xfrm flipV="1">
                  <a:off x="2343204" y="4181329"/>
                  <a:ext cx="1584177" cy="1008112"/>
                </a:xfrm>
                <a:prstGeom prst="curvedConnector3">
                  <a:avLst/>
                </a:prstGeom>
                <a:ln w="76200" cmpd="sng">
                  <a:solidFill>
                    <a:schemeClr val="accent5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47" name="Grouper 46"/>
            <p:cNvGrpSpPr/>
            <p:nvPr/>
          </p:nvGrpSpPr>
          <p:grpSpPr>
            <a:xfrm>
              <a:off x="6417324" y="3011906"/>
              <a:ext cx="3120648" cy="1569878"/>
              <a:chOff x="731272" y="4139363"/>
              <a:chExt cx="3120648" cy="1008532"/>
            </a:xfrm>
          </p:grpSpPr>
          <p:cxnSp>
            <p:nvCxnSpPr>
              <p:cNvPr id="52" name="Connecteur en arc 51"/>
              <p:cNvCxnSpPr/>
              <p:nvPr/>
            </p:nvCxnSpPr>
            <p:spPr>
              <a:xfrm>
                <a:off x="731272" y="4221508"/>
                <a:ext cx="1584176" cy="926387"/>
              </a:xfrm>
              <a:prstGeom prst="curvedConnector3">
                <a:avLst/>
              </a:prstGeom>
              <a:ln w="76200" cmpd="sng">
                <a:solidFill>
                  <a:schemeClr val="accent5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Connecteur en arc 56"/>
              <p:cNvCxnSpPr/>
              <p:nvPr/>
            </p:nvCxnSpPr>
            <p:spPr>
              <a:xfrm flipV="1">
                <a:off x="2267744" y="4139363"/>
                <a:ext cx="1584176" cy="1008112"/>
              </a:xfrm>
              <a:prstGeom prst="curvedConnector3">
                <a:avLst/>
              </a:prstGeom>
              <a:ln w="76200" cmpd="sng">
                <a:solidFill>
                  <a:schemeClr val="accent5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-99392"/>
            <a:ext cx="9144000" cy="936104"/>
          </a:xfrm>
        </p:spPr>
        <p:txBody>
          <a:bodyPr/>
          <a:lstStyle/>
          <a:p>
            <a:r>
              <a:rPr lang="fr-FR" sz="3600" dirty="0" smtClean="0"/>
              <a:t>Impact of </a:t>
            </a:r>
            <a:r>
              <a:rPr lang="fr-FR" sz="3600" dirty="0" err="1" smtClean="0"/>
              <a:t>volcanic</a:t>
            </a:r>
            <a:r>
              <a:rPr lang="fr-FR" sz="3600" dirty="0" smtClean="0"/>
              <a:t> forcing</a:t>
            </a:r>
            <a:endParaRPr lang="fr-FR" sz="3600" dirty="0"/>
          </a:p>
        </p:txBody>
      </p:sp>
      <p:cxnSp>
        <p:nvCxnSpPr>
          <p:cNvPr id="28" name="Connecteur droit avec flèche 27"/>
          <p:cNvCxnSpPr/>
          <p:nvPr/>
        </p:nvCxnSpPr>
        <p:spPr>
          <a:xfrm flipV="1">
            <a:off x="467544" y="1915091"/>
            <a:ext cx="0" cy="331236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ZoneTexte 41"/>
          <p:cNvSpPr txBox="1"/>
          <p:nvPr/>
        </p:nvSpPr>
        <p:spPr>
          <a:xfrm>
            <a:off x="92699" y="1268760"/>
            <a:ext cx="1440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Climatic</a:t>
            </a:r>
            <a:r>
              <a:rPr lang="fr-FR" dirty="0" smtClean="0"/>
              <a:t> index</a:t>
            </a:r>
            <a:endParaRPr lang="fr-FR" dirty="0"/>
          </a:p>
        </p:txBody>
      </p:sp>
      <p:sp>
        <p:nvSpPr>
          <p:cNvPr id="43" name="ZoneTexte 42"/>
          <p:cNvSpPr txBox="1"/>
          <p:nvPr/>
        </p:nvSpPr>
        <p:spPr>
          <a:xfrm>
            <a:off x="8172400" y="526373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Time</a:t>
            </a:r>
            <a:endParaRPr lang="fr-FR" dirty="0"/>
          </a:p>
        </p:txBody>
      </p:sp>
      <p:cxnSp>
        <p:nvCxnSpPr>
          <p:cNvPr id="80" name="Connecteur droit avec flèche 79"/>
          <p:cNvCxnSpPr/>
          <p:nvPr/>
        </p:nvCxnSpPr>
        <p:spPr>
          <a:xfrm>
            <a:off x="539552" y="5227459"/>
            <a:ext cx="7992888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5" name="Grouper 64"/>
          <p:cNvGrpSpPr/>
          <p:nvPr/>
        </p:nvGrpSpPr>
        <p:grpSpPr>
          <a:xfrm>
            <a:off x="1475656" y="1916832"/>
            <a:ext cx="2062429" cy="1842591"/>
            <a:chOff x="2123728" y="1730425"/>
            <a:chExt cx="2062429" cy="1842591"/>
          </a:xfrm>
        </p:grpSpPr>
        <p:grpSp>
          <p:nvGrpSpPr>
            <p:cNvPr id="9" name="Grouper 8"/>
            <p:cNvGrpSpPr/>
            <p:nvPr/>
          </p:nvGrpSpPr>
          <p:grpSpPr>
            <a:xfrm>
              <a:off x="2123728" y="1730425"/>
              <a:ext cx="1584176" cy="1842591"/>
              <a:chOff x="2123728" y="1730425"/>
              <a:chExt cx="1584176" cy="1842591"/>
            </a:xfrm>
          </p:grpSpPr>
          <p:sp>
            <p:nvSpPr>
              <p:cNvPr id="5" name="ZoneTexte 4"/>
              <p:cNvSpPr txBox="1"/>
              <p:nvPr/>
            </p:nvSpPr>
            <p:spPr>
              <a:xfrm>
                <a:off x="2123728" y="1730425"/>
                <a:ext cx="158417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b="1" dirty="0" smtClean="0">
                    <a:solidFill>
                      <a:srgbClr val="FF0000"/>
                    </a:solidFill>
                  </a:rPr>
                  <a:t>Agung</a:t>
                </a:r>
                <a:endParaRPr lang="fr-FR" b="1" dirty="0">
                  <a:solidFill>
                    <a:srgbClr val="FF0000"/>
                  </a:solidFill>
                </a:endParaRPr>
              </a:p>
            </p:txBody>
          </p:sp>
          <p:cxnSp>
            <p:nvCxnSpPr>
              <p:cNvPr id="4" name="Connecteur droit avec flèche 3"/>
              <p:cNvCxnSpPr/>
              <p:nvPr/>
            </p:nvCxnSpPr>
            <p:spPr>
              <a:xfrm>
                <a:off x="2555776" y="2171765"/>
                <a:ext cx="0" cy="1401251"/>
              </a:xfrm>
              <a:prstGeom prst="straightConnector1">
                <a:avLst/>
              </a:prstGeom>
              <a:ln w="76200" cmpd="sng">
                <a:solidFill>
                  <a:srgbClr val="FF0000"/>
                </a:solidFill>
                <a:tailEnd type="oval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3" name="Connecteur droit avec flèche 12"/>
            <p:cNvCxnSpPr/>
            <p:nvPr/>
          </p:nvCxnSpPr>
          <p:spPr>
            <a:xfrm>
              <a:off x="2565844" y="2707804"/>
              <a:ext cx="1620313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ZoneTexte 14"/>
            <p:cNvSpPr txBox="1"/>
            <p:nvPr/>
          </p:nvSpPr>
          <p:spPr>
            <a:xfrm>
              <a:off x="3016168" y="2369250"/>
              <a:ext cx="79208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dirty="0" smtClean="0"/>
                <a:t>15 </a:t>
              </a:r>
              <a:r>
                <a:rPr lang="fr-FR" sz="1600" dirty="0" err="1" smtClean="0"/>
                <a:t>yrs</a:t>
              </a:r>
              <a:endParaRPr lang="fr-FR" sz="1600" dirty="0"/>
            </a:p>
          </p:txBody>
        </p:sp>
      </p:grpSp>
      <p:grpSp>
        <p:nvGrpSpPr>
          <p:cNvPr id="88" name="Grouper 87"/>
          <p:cNvGrpSpPr/>
          <p:nvPr/>
        </p:nvGrpSpPr>
        <p:grpSpPr>
          <a:xfrm>
            <a:off x="3445675" y="1442393"/>
            <a:ext cx="2062429" cy="1842591"/>
            <a:chOff x="2123728" y="1730425"/>
            <a:chExt cx="2062429" cy="1842591"/>
          </a:xfrm>
        </p:grpSpPr>
        <p:grpSp>
          <p:nvGrpSpPr>
            <p:cNvPr id="89" name="Grouper 88"/>
            <p:cNvGrpSpPr/>
            <p:nvPr/>
          </p:nvGrpSpPr>
          <p:grpSpPr>
            <a:xfrm>
              <a:off x="2123728" y="1730425"/>
              <a:ext cx="1584176" cy="1842591"/>
              <a:chOff x="2123728" y="1730425"/>
              <a:chExt cx="1584176" cy="1842591"/>
            </a:xfrm>
          </p:grpSpPr>
          <p:sp>
            <p:nvSpPr>
              <p:cNvPr id="92" name="ZoneTexte 91"/>
              <p:cNvSpPr txBox="1"/>
              <p:nvPr/>
            </p:nvSpPr>
            <p:spPr>
              <a:xfrm>
                <a:off x="2123728" y="1730425"/>
                <a:ext cx="158417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b="1" dirty="0" smtClean="0">
                    <a:solidFill>
                      <a:srgbClr val="FF0000"/>
                    </a:solidFill>
                  </a:rPr>
                  <a:t>El Chichon</a:t>
                </a:r>
                <a:endParaRPr lang="fr-FR" b="1" dirty="0">
                  <a:solidFill>
                    <a:srgbClr val="FF0000"/>
                  </a:solidFill>
                </a:endParaRPr>
              </a:p>
            </p:txBody>
          </p:sp>
          <p:cxnSp>
            <p:nvCxnSpPr>
              <p:cNvPr id="93" name="Connecteur droit avec flèche 92"/>
              <p:cNvCxnSpPr/>
              <p:nvPr/>
            </p:nvCxnSpPr>
            <p:spPr>
              <a:xfrm>
                <a:off x="2555776" y="2171765"/>
                <a:ext cx="0" cy="1401251"/>
              </a:xfrm>
              <a:prstGeom prst="straightConnector1">
                <a:avLst/>
              </a:prstGeom>
              <a:ln w="76200" cmpd="sng">
                <a:solidFill>
                  <a:srgbClr val="FF0000"/>
                </a:solidFill>
                <a:tailEnd type="oval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90" name="Connecteur droit avec flèche 89"/>
            <p:cNvCxnSpPr/>
            <p:nvPr/>
          </p:nvCxnSpPr>
          <p:spPr>
            <a:xfrm>
              <a:off x="2565844" y="2707804"/>
              <a:ext cx="1620313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1" name="ZoneTexte 90"/>
            <p:cNvSpPr txBox="1"/>
            <p:nvPr/>
          </p:nvSpPr>
          <p:spPr>
            <a:xfrm>
              <a:off x="3016168" y="2369250"/>
              <a:ext cx="79208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fr-FR" sz="1600" dirty="0"/>
            </a:p>
          </p:txBody>
        </p:sp>
      </p:grpSp>
      <p:grpSp>
        <p:nvGrpSpPr>
          <p:cNvPr id="95" name="Grouper 94"/>
          <p:cNvGrpSpPr/>
          <p:nvPr/>
        </p:nvGrpSpPr>
        <p:grpSpPr>
          <a:xfrm>
            <a:off x="4544566" y="2394000"/>
            <a:ext cx="3372933" cy="2331144"/>
            <a:chOff x="2267744" y="4011450"/>
            <a:chExt cx="4799674" cy="1063528"/>
          </a:xfrm>
        </p:grpSpPr>
        <p:cxnSp>
          <p:nvCxnSpPr>
            <p:cNvPr id="104" name="Connecteur en arc 103"/>
            <p:cNvCxnSpPr/>
            <p:nvPr/>
          </p:nvCxnSpPr>
          <p:spPr>
            <a:xfrm flipV="1">
              <a:off x="2267744" y="4066866"/>
              <a:ext cx="1584176" cy="1008112"/>
            </a:xfrm>
            <a:prstGeom prst="curvedConnector3">
              <a:avLst/>
            </a:prstGeom>
            <a:ln w="76200" cmpd="sng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0" name="Grouper 99"/>
            <p:cNvGrpSpPr/>
            <p:nvPr/>
          </p:nvGrpSpPr>
          <p:grpSpPr>
            <a:xfrm>
              <a:off x="3792722" y="4011450"/>
              <a:ext cx="3274696" cy="1008618"/>
              <a:chOff x="624370" y="4155466"/>
              <a:chExt cx="3274696" cy="1008618"/>
            </a:xfrm>
          </p:grpSpPr>
          <p:cxnSp>
            <p:nvCxnSpPr>
              <p:cNvPr id="101" name="Connecteur en arc 100"/>
              <p:cNvCxnSpPr/>
              <p:nvPr/>
            </p:nvCxnSpPr>
            <p:spPr>
              <a:xfrm>
                <a:off x="624370" y="4211484"/>
                <a:ext cx="1536837" cy="952600"/>
              </a:xfrm>
              <a:prstGeom prst="curvedConnector3">
                <a:avLst/>
              </a:prstGeom>
              <a:ln w="76200" cmpd="sng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Connecteur en arc 101"/>
              <p:cNvCxnSpPr/>
              <p:nvPr/>
            </p:nvCxnSpPr>
            <p:spPr>
              <a:xfrm flipV="1">
                <a:off x="2109979" y="4155466"/>
                <a:ext cx="1789087" cy="1008112"/>
              </a:xfrm>
              <a:prstGeom prst="curvedConnector3">
                <a:avLst/>
              </a:prstGeom>
              <a:ln w="76200" cmpd="sng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46" name="Connecteur droit avec flèche 45"/>
          <p:cNvCxnSpPr/>
          <p:nvPr/>
        </p:nvCxnSpPr>
        <p:spPr>
          <a:xfrm>
            <a:off x="539552" y="5227459"/>
            <a:ext cx="7992888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Connecteur droit 47"/>
          <p:cNvCxnSpPr/>
          <p:nvPr/>
        </p:nvCxnSpPr>
        <p:spPr>
          <a:xfrm>
            <a:off x="1907704" y="5227459"/>
            <a:ext cx="0" cy="18176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Connecteur droit 48"/>
          <p:cNvCxnSpPr/>
          <p:nvPr/>
        </p:nvCxnSpPr>
        <p:spPr>
          <a:xfrm>
            <a:off x="3851920" y="5229200"/>
            <a:ext cx="0" cy="18176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Connecteur droit 49"/>
          <p:cNvCxnSpPr/>
          <p:nvPr/>
        </p:nvCxnSpPr>
        <p:spPr>
          <a:xfrm>
            <a:off x="4788024" y="5229200"/>
            <a:ext cx="0" cy="18176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Connecteur droit 50"/>
          <p:cNvCxnSpPr/>
          <p:nvPr/>
        </p:nvCxnSpPr>
        <p:spPr>
          <a:xfrm>
            <a:off x="6156176" y="5229200"/>
            <a:ext cx="0" cy="18176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ZoneTexte 52"/>
          <p:cNvSpPr txBox="1"/>
          <p:nvPr/>
        </p:nvSpPr>
        <p:spPr>
          <a:xfrm>
            <a:off x="1475656" y="5373216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1963</a:t>
            </a:r>
            <a:endParaRPr lang="fr-FR" dirty="0"/>
          </a:p>
        </p:txBody>
      </p:sp>
      <p:sp>
        <p:nvSpPr>
          <p:cNvPr id="54" name="ZoneTexte 53"/>
          <p:cNvSpPr txBox="1"/>
          <p:nvPr/>
        </p:nvSpPr>
        <p:spPr>
          <a:xfrm>
            <a:off x="3419872" y="5373216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1982</a:t>
            </a:r>
            <a:endParaRPr lang="fr-FR" dirty="0"/>
          </a:p>
        </p:txBody>
      </p:sp>
      <p:sp>
        <p:nvSpPr>
          <p:cNvPr id="55" name="ZoneTexte 54"/>
          <p:cNvSpPr txBox="1"/>
          <p:nvPr/>
        </p:nvSpPr>
        <p:spPr>
          <a:xfrm>
            <a:off x="4427984" y="5373216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1991</a:t>
            </a:r>
            <a:endParaRPr lang="fr-FR" dirty="0"/>
          </a:p>
        </p:txBody>
      </p:sp>
      <p:sp>
        <p:nvSpPr>
          <p:cNvPr id="56" name="ZoneTexte 55"/>
          <p:cNvSpPr txBox="1"/>
          <p:nvPr/>
        </p:nvSpPr>
        <p:spPr>
          <a:xfrm>
            <a:off x="5796136" y="5411372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2006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221474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rouper 49"/>
          <p:cNvGrpSpPr/>
          <p:nvPr/>
        </p:nvGrpSpPr>
        <p:grpSpPr>
          <a:xfrm>
            <a:off x="4544566" y="2394000"/>
            <a:ext cx="3372933" cy="2331144"/>
            <a:chOff x="2267744" y="4011450"/>
            <a:chExt cx="4799674" cy="1063528"/>
          </a:xfrm>
        </p:grpSpPr>
        <p:cxnSp>
          <p:nvCxnSpPr>
            <p:cNvPr id="52" name="Connecteur en arc 51"/>
            <p:cNvCxnSpPr/>
            <p:nvPr/>
          </p:nvCxnSpPr>
          <p:spPr>
            <a:xfrm flipV="1">
              <a:off x="2267744" y="4066866"/>
              <a:ext cx="1584176" cy="1008112"/>
            </a:xfrm>
            <a:prstGeom prst="curvedConnector3">
              <a:avLst/>
            </a:prstGeom>
            <a:ln w="76200" cmpd="sng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3" name="Grouper 52"/>
            <p:cNvGrpSpPr/>
            <p:nvPr/>
          </p:nvGrpSpPr>
          <p:grpSpPr>
            <a:xfrm>
              <a:off x="3792722" y="4011450"/>
              <a:ext cx="3274696" cy="1008618"/>
              <a:chOff x="624370" y="4155466"/>
              <a:chExt cx="3274696" cy="1008618"/>
            </a:xfrm>
          </p:grpSpPr>
          <p:cxnSp>
            <p:nvCxnSpPr>
              <p:cNvPr id="54" name="Connecteur en arc 53"/>
              <p:cNvCxnSpPr/>
              <p:nvPr/>
            </p:nvCxnSpPr>
            <p:spPr>
              <a:xfrm>
                <a:off x="624370" y="4211484"/>
                <a:ext cx="1536837" cy="952600"/>
              </a:xfrm>
              <a:prstGeom prst="curvedConnector3">
                <a:avLst/>
              </a:prstGeom>
              <a:ln w="76200" cmpd="sng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Connecteur en arc 54"/>
              <p:cNvCxnSpPr/>
              <p:nvPr/>
            </p:nvCxnSpPr>
            <p:spPr>
              <a:xfrm flipV="1">
                <a:off x="2109979" y="4155466"/>
                <a:ext cx="1789087" cy="1008112"/>
              </a:xfrm>
              <a:prstGeom prst="curvedConnector3">
                <a:avLst/>
              </a:prstGeom>
              <a:ln w="76200" cmpd="sng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-99392"/>
            <a:ext cx="9144000" cy="936104"/>
          </a:xfrm>
        </p:spPr>
        <p:txBody>
          <a:bodyPr/>
          <a:lstStyle/>
          <a:p>
            <a:r>
              <a:rPr lang="fr-FR" sz="3600" dirty="0" smtClean="0"/>
              <a:t>Impact of </a:t>
            </a:r>
            <a:r>
              <a:rPr lang="fr-FR" sz="3600" dirty="0" err="1" smtClean="0"/>
              <a:t>volcanic</a:t>
            </a:r>
            <a:r>
              <a:rPr lang="fr-FR" sz="3600" dirty="0" smtClean="0"/>
              <a:t> forcing</a:t>
            </a:r>
            <a:endParaRPr lang="fr-FR" sz="3600" dirty="0"/>
          </a:p>
        </p:txBody>
      </p:sp>
      <p:cxnSp>
        <p:nvCxnSpPr>
          <p:cNvPr id="28" name="Connecteur droit avec flèche 27"/>
          <p:cNvCxnSpPr/>
          <p:nvPr/>
        </p:nvCxnSpPr>
        <p:spPr>
          <a:xfrm flipV="1">
            <a:off x="467544" y="1915091"/>
            <a:ext cx="0" cy="331236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ZoneTexte 42"/>
          <p:cNvSpPr txBox="1"/>
          <p:nvPr/>
        </p:nvSpPr>
        <p:spPr>
          <a:xfrm>
            <a:off x="8172400" y="526373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Time</a:t>
            </a:r>
            <a:endParaRPr lang="fr-FR" dirty="0"/>
          </a:p>
        </p:txBody>
      </p:sp>
      <p:cxnSp>
        <p:nvCxnSpPr>
          <p:cNvPr id="80" name="Connecteur droit avec flèche 79"/>
          <p:cNvCxnSpPr/>
          <p:nvPr/>
        </p:nvCxnSpPr>
        <p:spPr>
          <a:xfrm>
            <a:off x="539552" y="5227459"/>
            <a:ext cx="7992888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5" name="Grouper 64"/>
          <p:cNvGrpSpPr/>
          <p:nvPr/>
        </p:nvGrpSpPr>
        <p:grpSpPr>
          <a:xfrm>
            <a:off x="1475656" y="1916832"/>
            <a:ext cx="2062429" cy="1842591"/>
            <a:chOff x="2123728" y="1730425"/>
            <a:chExt cx="2062429" cy="1842591"/>
          </a:xfrm>
        </p:grpSpPr>
        <p:grpSp>
          <p:nvGrpSpPr>
            <p:cNvPr id="9" name="Grouper 8"/>
            <p:cNvGrpSpPr/>
            <p:nvPr/>
          </p:nvGrpSpPr>
          <p:grpSpPr>
            <a:xfrm>
              <a:off x="2123728" y="1730425"/>
              <a:ext cx="1584176" cy="1842591"/>
              <a:chOff x="2123728" y="1730425"/>
              <a:chExt cx="1584176" cy="1842591"/>
            </a:xfrm>
          </p:grpSpPr>
          <p:sp>
            <p:nvSpPr>
              <p:cNvPr id="5" name="ZoneTexte 4"/>
              <p:cNvSpPr txBox="1"/>
              <p:nvPr/>
            </p:nvSpPr>
            <p:spPr>
              <a:xfrm>
                <a:off x="2123728" y="1730425"/>
                <a:ext cx="158417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b="1" dirty="0" smtClean="0">
                    <a:solidFill>
                      <a:srgbClr val="FF0000"/>
                    </a:solidFill>
                  </a:rPr>
                  <a:t>Agung</a:t>
                </a:r>
                <a:endParaRPr lang="fr-FR" b="1" dirty="0">
                  <a:solidFill>
                    <a:srgbClr val="FF0000"/>
                  </a:solidFill>
                </a:endParaRPr>
              </a:p>
            </p:txBody>
          </p:sp>
          <p:cxnSp>
            <p:nvCxnSpPr>
              <p:cNvPr id="4" name="Connecteur droit avec flèche 3"/>
              <p:cNvCxnSpPr/>
              <p:nvPr/>
            </p:nvCxnSpPr>
            <p:spPr>
              <a:xfrm>
                <a:off x="2555776" y="2171765"/>
                <a:ext cx="0" cy="1401251"/>
              </a:xfrm>
              <a:prstGeom prst="straightConnector1">
                <a:avLst/>
              </a:prstGeom>
              <a:ln w="76200" cmpd="sng">
                <a:solidFill>
                  <a:srgbClr val="FF0000"/>
                </a:solidFill>
                <a:tailEnd type="oval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3" name="Connecteur droit avec flèche 12"/>
            <p:cNvCxnSpPr/>
            <p:nvPr/>
          </p:nvCxnSpPr>
          <p:spPr>
            <a:xfrm>
              <a:off x="2565844" y="2707804"/>
              <a:ext cx="1620313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ZoneTexte 14"/>
            <p:cNvSpPr txBox="1"/>
            <p:nvPr/>
          </p:nvSpPr>
          <p:spPr>
            <a:xfrm>
              <a:off x="3016168" y="2369250"/>
              <a:ext cx="79208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dirty="0" smtClean="0"/>
                <a:t>15 </a:t>
              </a:r>
              <a:r>
                <a:rPr lang="fr-FR" sz="1600" dirty="0" err="1" smtClean="0"/>
                <a:t>yrs</a:t>
              </a:r>
              <a:endParaRPr lang="fr-FR" sz="1600" dirty="0"/>
            </a:p>
          </p:txBody>
        </p:sp>
      </p:grpSp>
      <p:grpSp>
        <p:nvGrpSpPr>
          <p:cNvPr id="108" name="Grouper 107"/>
          <p:cNvGrpSpPr/>
          <p:nvPr/>
        </p:nvGrpSpPr>
        <p:grpSpPr>
          <a:xfrm flipV="1">
            <a:off x="5585825" y="2483649"/>
            <a:ext cx="2298543" cy="2247668"/>
            <a:chOff x="683568" y="4174829"/>
            <a:chExt cx="3270819" cy="1008112"/>
          </a:xfrm>
        </p:grpSpPr>
        <p:cxnSp>
          <p:nvCxnSpPr>
            <p:cNvPr id="109" name="Connecteur en arc 108"/>
            <p:cNvCxnSpPr/>
            <p:nvPr/>
          </p:nvCxnSpPr>
          <p:spPr>
            <a:xfrm>
              <a:off x="683568" y="4211484"/>
              <a:ext cx="1704341" cy="971457"/>
            </a:xfrm>
            <a:prstGeom prst="curvedConnector3">
              <a:avLst/>
            </a:prstGeom>
            <a:ln w="76200" cmpd="sng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Connecteur en arc 109"/>
            <p:cNvCxnSpPr/>
            <p:nvPr/>
          </p:nvCxnSpPr>
          <p:spPr>
            <a:xfrm flipV="1">
              <a:off x="2370210" y="4174829"/>
              <a:ext cx="1584177" cy="1008112"/>
            </a:xfrm>
            <a:prstGeom prst="curvedConnector3">
              <a:avLst/>
            </a:prstGeom>
            <a:ln w="76200" cmpd="sng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" name="Connecteur droit 5"/>
          <p:cNvCxnSpPr/>
          <p:nvPr/>
        </p:nvCxnSpPr>
        <p:spPr>
          <a:xfrm>
            <a:off x="6228184" y="3687415"/>
            <a:ext cx="1634307" cy="0"/>
          </a:xfrm>
          <a:prstGeom prst="line">
            <a:avLst/>
          </a:prstGeom>
          <a:ln w="57150" cmpd="sng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7"/>
          <p:cNvCxnSpPr/>
          <p:nvPr/>
        </p:nvCxnSpPr>
        <p:spPr>
          <a:xfrm>
            <a:off x="1907704" y="5227459"/>
            <a:ext cx="0" cy="18176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Connecteur droit 62"/>
          <p:cNvCxnSpPr/>
          <p:nvPr/>
        </p:nvCxnSpPr>
        <p:spPr>
          <a:xfrm>
            <a:off x="3851920" y="5229200"/>
            <a:ext cx="0" cy="18176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Connecteur droit 63"/>
          <p:cNvCxnSpPr/>
          <p:nvPr/>
        </p:nvCxnSpPr>
        <p:spPr>
          <a:xfrm>
            <a:off x="4788024" y="5229200"/>
            <a:ext cx="0" cy="18176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Connecteur droit 66"/>
          <p:cNvCxnSpPr/>
          <p:nvPr/>
        </p:nvCxnSpPr>
        <p:spPr>
          <a:xfrm>
            <a:off x="6156176" y="5229200"/>
            <a:ext cx="0" cy="18176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ZoneTexte 10"/>
          <p:cNvSpPr txBox="1"/>
          <p:nvPr/>
        </p:nvSpPr>
        <p:spPr>
          <a:xfrm>
            <a:off x="1475656" y="5373216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1963</a:t>
            </a:r>
            <a:endParaRPr lang="fr-FR" dirty="0"/>
          </a:p>
        </p:txBody>
      </p:sp>
      <p:sp>
        <p:nvSpPr>
          <p:cNvPr id="68" name="ZoneTexte 67"/>
          <p:cNvSpPr txBox="1"/>
          <p:nvPr/>
        </p:nvSpPr>
        <p:spPr>
          <a:xfrm>
            <a:off x="3419872" y="5373216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1982</a:t>
            </a:r>
            <a:endParaRPr lang="fr-FR" dirty="0"/>
          </a:p>
        </p:txBody>
      </p:sp>
      <p:sp>
        <p:nvSpPr>
          <p:cNvPr id="73" name="ZoneTexte 72"/>
          <p:cNvSpPr txBox="1"/>
          <p:nvPr/>
        </p:nvSpPr>
        <p:spPr>
          <a:xfrm>
            <a:off x="4427984" y="5373216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1991</a:t>
            </a:r>
            <a:endParaRPr lang="fr-FR" dirty="0"/>
          </a:p>
        </p:txBody>
      </p:sp>
      <p:sp>
        <p:nvSpPr>
          <p:cNvPr id="81" name="ZoneTexte 80"/>
          <p:cNvSpPr txBox="1"/>
          <p:nvPr/>
        </p:nvSpPr>
        <p:spPr>
          <a:xfrm>
            <a:off x="5796136" y="5411372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2006</a:t>
            </a:r>
            <a:endParaRPr lang="fr-FR" dirty="0"/>
          </a:p>
        </p:txBody>
      </p:sp>
      <p:sp>
        <p:nvSpPr>
          <p:cNvPr id="21" name="ZoneTexte 20"/>
          <p:cNvSpPr txBox="1"/>
          <p:nvPr/>
        </p:nvSpPr>
        <p:spPr>
          <a:xfrm>
            <a:off x="5796136" y="1052736"/>
            <a:ext cx="3347864" cy="120032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fr-FR" sz="3600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Destructive </a:t>
            </a:r>
            <a:r>
              <a:rPr lang="fr-FR" sz="3600" b="1" dirty="0" err="1" smtClean="0">
                <a:solidFill>
                  <a:schemeClr val="accent3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interference</a:t>
            </a:r>
            <a:r>
              <a:rPr lang="fr-FR" sz="3600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?</a:t>
            </a:r>
            <a:endParaRPr lang="fr-FR" sz="3600" b="1" dirty="0">
              <a:solidFill>
                <a:schemeClr val="accent3">
                  <a:lumMod val="7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51" name="ZoneTexte 50"/>
          <p:cNvSpPr txBox="1"/>
          <p:nvPr/>
        </p:nvSpPr>
        <p:spPr>
          <a:xfrm>
            <a:off x="92699" y="1268760"/>
            <a:ext cx="1440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Climatic</a:t>
            </a:r>
            <a:r>
              <a:rPr lang="fr-FR" dirty="0" smtClean="0"/>
              <a:t> index</a:t>
            </a:r>
            <a:endParaRPr lang="fr-FR" dirty="0"/>
          </a:p>
        </p:txBody>
      </p:sp>
      <p:grpSp>
        <p:nvGrpSpPr>
          <p:cNvPr id="44" name="Grouper 43"/>
          <p:cNvGrpSpPr/>
          <p:nvPr/>
        </p:nvGrpSpPr>
        <p:grpSpPr>
          <a:xfrm>
            <a:off x="3445675" y="1442393"/>
            <a:ext cx="2062429" cy="1842591"/>
            <a:chOff x="2123728" y="1730425"/>
            <a:chExt cx="2062429" cy="1842591"/>
          </a:xfrm>
        </p:grpSpPr>
        <p:grpSp>
          <p:nvGrpSpPr>
            <p:cNvPr id="45" name="Grouper 44"/>
            <p:cNvGrpSpPr/>
            <p:nvPr/>
          </p:nvGrpSpPr>
          <p:grpSpPr>
            <a:xfrm>
              <a:off x="2123728" y="1730425"/>
              <a:ext cx="1584176" cy="1842591"/>
              <a:chOff x="2123728" y="1730425"/>
              <a:chExt cx="1584176" cy="1842591"/>
            </a:xfrm>
          </p:grpSpPr>
          <p:sp>
            <p:nvSpPr>
              <p:cNvPr id="48" name="ZoneTexte 47"/>
              <p:cNvSpPr txBox="1"/>
              <p:nvPr/>
            </p:nvSpPr>
            <p:spPr>
              <a:xfrm>
                <a:off x="2123728" y="1730425"/>
                <a:ext cx="158417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b="1" dirty="0" smtClean="0">
                    <a:solidFill>
                      <a:srgbClr val="FF0000"/>
                    </a:solidFill>
                  </a:rPr>
                  <a:t>El Chichon</a:t>
                </a:r>
                <a:endParaRPr lang="fr-FR" b="1" dirty="0">
                  <a:solidFill>
                    <a:srgbClr val="FF0000"/>
                  </a:solidFill>
                </a:endParaRPr>
              </a:p>
            </p:txBody>
          </p:sp>
          <p:cxnSp>
            <p:nvCxnSpPr>
              <p:cNvPr id="49" name="Connecteur droit avec flèche 48"/>
              <p:cNvCxnSpPr/>
              <p:nvPr/>
            </p:nvCxnSpPr>
            <p:spPr>
              <a:xfrm>
                <a:off x="2555776" y="2171765"/>
                <a:ext cx="0" cy="1401251"/>
              </a:xfrm>
              <a:prstGeom prst="straightConnector1">
                <a:avLst/>
              </a:prstGeom>
              <a:ln w="76200" cmpd="sng">
                <a:solidFill>
                  <a:srgbClr val="FF0000"/>
                </a:solidFill>
                <a:tailEnd type="oval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6" name="Connecteur droit avec flèche 45"/>
            <p:cNvCxnSpPr/>
            <p:nvPr/>
          </p:nvCxnSpPr>
          <p:spPr>
            <a:xfrm>
              <a:off x="2565844" y="2707804"/>
              <a:ext cx="1620313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ZoneTexte 46"/>
            <p:cNvSpPr txBox="1"/>
            <p:nvPr/>
          </p:nvSpPr>
          <p:spPr>
            <a:xfrm>
              <a:off x="3016168" y="2369250"/>
              <a:ext cx="79208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fr-FR" sz="1600" dirty="0"/>
            </a:p>
          </p:txBody>
        </p:sp>
      </p:grpSp>
      <p:grpSp>
        <p:nvGrpSpPr>
          <p:cNvPr id="82" name="Grouper 81"/>
          <p:cNvGrpSpPr/>
          <p:nvPr/>
        </p:nvGrpSpPr>
        <p:grpSpPr>
          <a:xfrm>
            <a:off x="4309771" y="1844824"/>
            <a:ext cx="2062429" cy="1842591"/>
            <a:chOff x="2123728" y="1730425"/>
            <a:chExt cx="2062429" cy="1842591"/>
          </a:xfrm>
        </p:grpSpPr>
        <p:grpSp>
          <p:nvGrpSpPr>
            <p:cNvPr id="83" name="Grouper 82"/>
            <p:cNvGrpSpPr/>
            <p:nvPr/>
          </p:nvGrpSpPr>
          <p:grpSpPr>
            <a:xfrm>
              <a:off x="2123728" y="1730425"/>
              <a:ext cx="1584176" cy="1842591"/>
              <a:chOff x="2123728" y="1730425"/>
              <a:chExt cx="1584176" cy="1842591"/>
            </a:xfrm>
          </p:grpSpPr>
          <p:sp>
            <p:nvSpPr>
              <p:cNvPr id="86" name="ZoneTexte 85"/>
              <p:cNvSpPr txBox="1"/>
              <p:nvPr/>
            </p:nvSpPr>
            <p:spPr>
              <a:xfrm>
                <a:off x="2123728" y="1730425"/>
                <a:ext cx="158417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b="1" dirty="0" smtClean="0">
                    <a:solidFill>
                      <a:srgbClr val="FF0000"/>
                    </a:solidFill>
                  </a:rPr>
                  <a:t>Pinatubo</a:t>
                </a:r>
                <a:endParaRPr lang="fr-FR" b="1" dirty="0">
                  <a:solidFill>
                    <a:srgbClr val="FF0000"/>
                  </a:solidFill>
                </a:endParaRPr>
              </a:p>
            </p:txBody>
          </p:sp>
          <p:cxnSp>
            <p:nvCxnSpPr>
              <p:cNvPr id="87" name="Connecteur droit avec flèche 86"/>
              <p:cNvCxnSpPr/>
              <p:nvPr/>
            </p:nvCxnSpPr>
            <p:spPr>
              <a:xfrm>
                <a:off x="2555776" y="2171765"/>
                <a:ext cx="0" cy="1401251"/>
              </a:xfrm>
              <a:prstGeom prst="straightConnector1">
                <a:avLst/>
              </a:prstGeom>
              <a:ln w="76200" cmpd="sng">
                <a:solidFill>
                  <a:srgbClr val="FF0000"/>
                </a:solidFill>
                <a:tailEnd type="oval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84" name="Connecteur droit avec flèche 83"/>
            <p:cNvCxnSpPr/>
            <p:nvPr/>
          </p:nvCxnSpPr>
          <p:spPr>
            <a:xfrm>
              <a:off x="2565844" y="2707804"/>
              <a:ext cx="1620313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ZoneTexte 84"/>
            <p:cNvSpPr txBox="1"/>
            <p:nvPr/>
          </p:nvSpPr>
          <p:spPr>
            <a:xfrm>
              <a:off x="3016168" y="2369250"/>
              <a:ext cx="79208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fr-FR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14492614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873152"/>
          </a:xfrm>
        </p:spPr>
        <p:txBody>
          <a:bodyPr/>
          <a:lstStyle/>
          <a:p>
            <a:r>
              <a:rPr lang="en-GB" dirty="0" smtClean="0"/>
              <a:t>Recent AMOC variations</a:t>
            </a:r>
            <a:endParaRPr lang="en-GB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79512" y="1556792"/>
            <a:ext cx="4248472" cy="1944216"/>
          </a:xfrm>
        </p:spPr>
        <p:txBody>
          <a:bodyPr>
            <a:normAutofit/>
          </a:bodyPr>
          <a:lstStyle/>
          <a:p>
            <a:r>
              <a:rPr lang="en-GB" sz="2000" dirty="0" smtClean="0"/>
              <a:t>Maximum in the 1990s quite robust also in reanalyses</a:t>
            </a:r>
          </a:p>
          <a:p>
            <a:r>
              <a:rPr lang="en-GB" sz="2000" dirty="0" smtClean="0"/>
              <a:t>Decrease since then</a:t>
            </a:r>
            <a:endParaRPr lang="en-GB" sz="2000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4008" y="1041152"/>
            <a:ext cx="4484588" cy="2459856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2488" y="3573016"/>
            <a:ext cx="4788024" cy="3098618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4" y="3571351"/>
            <a:ext cx="4348212" cy="3026001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7020272" y="3356992"/>
            <a:ext cx="25922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err="1" smtClean="0"/>
              <a:t>Reichler</a:t>
            </a:r>
            <a:r>
              <a:rPr lang="en-GB" sz="1600" dirty="0" smtClean="0"/>
              <a:t> et al. 2012</a:t>
            </a:r>
            <a:endParaRPr lang="en-GB" sz="1600" dirty="0"/>
          </a:p>
        </p:txBody>
      </p:sp>
      <p:sp>
        <p:nvSpPr>
          <p:cNvPr id="9" name="ZoneTexte 8"/>
          <p:cNvSpPr txBox="1"/>
          <p:nvPr/>
        </p:nvSpPr>
        <p:spPr>
          <a:xfrm>
            <a:off x="6588224" y="6574365"/>
            <a:ext cx="2592288" cy="33855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Pohlmann et al. 2013</a:t>
            </a:r>
            <a:endParaRPr lang="en-GB" sz="1600" dirty="0"/>
          </a:p>
        </p:txBody>
      </p:sp>
      <p:sp>
        <p:nvSpPr>
          <p:cNvPr id="10" name="ZoneTexte 9"/>
          <p:cNvSpPr txBox="1"/>
          <p:nvPr/>
        </p:nvSpPr>
        <p:spPr>
          <a:xfrm>
            <a:off x="899592" y="6546830"/>
            <a:ext cx="2592288" cy="33855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Robson et al. 2014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4834733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873152"/>
          </a:xfrm>
        </p:spPr>
        <p:txBody>
          <a:bodyPr/>
          <a:lstStyle/>
          <a:p>
            <a:r>
              <a:rPr lang="en-GB" dirty="0" smtClean="0"/>
              <a:t>Questions</a:t>
            </a:r>
            <a:endParaRPr lang="en-GB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What is the impact of Pinatubo eruption on bi-decadal variability in IPSL-CM5A-LR model?</a:t>
            </a:r>
          </a:p>
          <a:p>
            <a:r>
              <a:rPr lang="en-GB" dirty="0" smtClean="0"/>
              <a:t>Are there other climate models sensible to recent volcanic eruptions?</a:t>
            </a:r>
          </a:p>
          <a:p>
            <a:r>
              <a:rPr lang="en-GB" dirty="0" smtClean="0"/>
              <a:t>Is there any link with observed variations in the North Atlantic?</a:t>
            </a:r>
          </a:p>
          <a:p>
            <a:r>
              <a:rPr lang="en-GB" dirty="0" smtClean="0"/>
              <a:t>Can we use longer timeframe to better evaluate the impact of “moderate” volcanic eruptions on the North Atlantic region?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161269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4716016" y="1628800"/>
            <a:ext cx="4427984" cy="4104456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92124" y="76200"/>
            <a:ext cx="8042276" cy="959224"/>
          </a:xfrm>
        </p:spPr>
        <p:txBody>
          <a:bodyPr/>
          <a:lstStyle/>
          <a:p>
            <a:r>
              <a:rPr lang="en-GB" sz="4400" dirty="0" smtClean="0"/>
              <a:t>Experimental design</a:t>
            </a:r>
            <a:endParaRPr lang="en-GB" sz="4400" dirty="0"/>
          </a:p>
        </p:txBody>
      </p:sp>
      <p:sp>
        <p:nvSpPr>
          <p:cNvPr id="4" name="Espace réservé du contenu 2"/>
          <p:cNvSpPr txBox="1">
            <a:spLocks/>
          </p:cNvSpPr>
          <p:nvPr/>
        </p:nvSpPr>
        <p:spPr>
          <a:xfrm>
            <a:off x="-361950" y="5029200"/>
            <a:ext cx="9353550" cy="1981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685800" marR="0" lvl="1" indent="-3365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110000"/>
              <a:tabLst/>
              <a:defRPr/>
            </a:pPr>
            <a:endParaRPr kumimoji="0" lang="fr-FR" sz="2200" b="1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685800" marR="0" lvl="1" indent="-3365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tabLst/>
              <a:defRPr/>
            </a:pPr>
            <a:endParaRPr kumimoji="0" lang="fr-FR" sz="2200" b="1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Espace réservé du contenu 2"/>
          <p:cNvSpPr txBox="1">
            <a:spLocks/>
          </p:cNvSpPr>
          <p:nvPr/>
        </p:nvSpPr>
        <p:spPr>
          <a:xfrm>
            <a:off x="72008" y="1484784"/>
            <a:ext cx="4644008" cy="4176464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/>
          <a:p>
            <a:pPr marL="349250" indent="-349250" defTabSz="914400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</a:pPr>
            <a:r>
              <a:rPr lang="en-GB" sz="2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IPSL-CM5A-LR climate model</a:t>
            </a:r>
          </a:p>
          <a:p>
            <a:pPr marL="349250" indent="-349250" defTabSz="914400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</a:pPr>
            <a:r>
              <a:rPr lang="en-GB" sz="2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5-member </a:t>
            </a:r>
            <a:r>
              <a:rPr lang="en-GB" sz="2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historical</a:t>
            </a:r>
            <a:r>
              <a:rPr lang="en-GB" sz="2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ensemble (natural and anthropogenic forcing)</a:t>
            </a:r>
          </a:p>
          <a:p>
            <a:pPr marL="349250" indent="-349250" defTabSz="914400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</a:pPr>
            <a:r>
              <a:rPr lang="en-GB" sz="2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5-member </a:t>
            </a:r>
            <a:r>
              <a:rPr lang="en-GB" sz="2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initialised</a:t>
            </a:r>
            <a:r>
              <a:rPr lang="en-GB" sz="2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ensemble nudged with SST anomalies</a:t>
            </a:r>
          </a:p>
          <a:p>
            <a:pPr marL="349250" indent="-349250" defTabSz="914400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</a:pPr>
            <a:r>
              <a:rPr lang="en-GB" sz="2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5-member sensitivity ensemble </a:t>
            </a:r>
            <a:r>
              <a:rPr kumimoji="0" lang="en-GB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without Pinatubo</a:t>
            </a:r>
          </a:p>
          <a:p>
            <a:pPr marL="349250" indent="-349250" defTabSz="914400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</a:pPr>
            <a:r>
              <a:rPr lang="en-GB" sz="2200" b="1" dirty="0" smtClean="0">
                <a:solidFill>
                  <a:srgbClr val="FF0000"/>
                </a:solidFill>
              </a:rPr>
              <a:t>CMIP5</a:t>
            </a:r>
            <a:r>
              <a:rPr lang="en-GB" sz="2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historical ensemble</a:t>
            </a:r>
            <a:endParaRPr kumimoji="0" lang="en-GB" sz="2200" b="1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</a:endParaRPr>
          </a:p>
          <a:p>
            <a:pPr marL="349250" indent="-349250" defTabSz="914400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</a:pPr>
            <a:r>
              <a:rPr lang="en-GB" sz="2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Comparison with existing </a:t>
            </a:r>
            <a:r>
              <a:rPr lang="en-GB" sz="2200" b="1" i="1" dirty="0" smtClean="0">
                <a:solidFill>
                  <a:srgbClr val="FF0000"/>
                </a:solidFill>
              </a:rPr>
              <a:t>in situ </a:t>
            </a:r>
            <a:r>
              <a:rPr lang="en-GB" sz="2200" b="1" dirty="0" smtClean="0">
                <a:solidFill>
                  <a:srgbClr val="FF0000"/>
                </a:solidFill>
              </a:rPr>
              <a:t>salinity data</a:t>
            </a:r>
          </a:p>
          <a:p>
            <a:pPr marL="349250" indent="-349250" defTabSz="914400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</a:pPr>
            <a:r>
              <a:rPr lang="en-GB" sz="2200" b="1" dirty="0" smtClean="0">
                <a:solidFill>
                  <a:srgbClr val="FF0000"/>
                </a:solidFill>
              </a:rPr>
              <a:t>Last millennium perspective</a:t>
            </a:r>
            <a:endParaRPr kumimoji="0" lang="fr-FR" sz="2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19" name="Grouper 18"/>
          <p:cNvGrpSpPr/>
          <p:nvPr/>
        </p:nvGrpSpPr>
        <p:grpSpPr>
          <a:xfrm>
            <a:off x="5238553" y="2243330"/>
            <a:ext cx="3873096" cy="4138000"/>
            <a:chOff x="5541855" y="3082628"/>
            <a:chExt cx="3547587" cy="3307992"/>
          </a:xfrm>
        </p:grpSpPr>
        <p:sp>
          <p:nvSpPr>
            <p:cNvPr id="20" name="Rectangle 19"/>
            <p:cNvSpPr/>
            <p:nvPr/>
          </p:nvSpPr>
          <p:spPr>
            <a:xfrm>
              <a:off x="7917196" y="3082628"/>
              <a:ext cx="180023" cy="2559653"/>
            </a:xfrm>
            <a:prstGeom prst="rect">
              <a:avLst/>
            </a:prstGeom>
            <a:solidFill>
              <a:srgbClr val="FF0000">
                <a:alpha val="22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7173832" y="3082628"/>
              <a:ext cx="180023" cy="2559653"/>
            </a:xfrm>
            <a:prstGeom prst="rect">
              <a:avLst/>
            </a:prstGeom>
            <a:solidFill>
              <a:srgbClr val="FF0000">
                <a:alpha val="22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5788752" y="3082635"/>
              <a:ext cx="180023" cy="2559646"/>
            </a:xfrm>
            <a:prstGeom prst="rect">
              <a:avLst/>
            </a:prstGeom>
            <a:solidFill>
              <a:srgbClr val="FF0000">
                <a:alpha val="22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23" name="Connecteur droit 22"/>
            <p:cNvCxnSpPr/>
            <p:nvPr/>
          </p:nvCxnSpPr>
          <p:spPr>
            <a:xfrm>
              <a:off x="5854708" y="5517232"/>
              <a:ext cx="0" cy="40069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necteur droit 23"/>
            <p:cNvCxnSpPr/>
            <p:nvPr/>
          </p:nvCxnSpPr>
          <p:spPr>
            <a:xfrm>
              <a:off x="7239788" y="5517232"/>
              <a:ext cx="0" cy="585356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necteur droit 24"/>
            <p:cNvCxnSpPr/>
            <p:nvPr/>
          </p:nvCxnSpPr>
          <p:spPr>
            <a:xfrm>
              <a:off x="7965306" y="5521672"/>
              <a:ext cx="0" cy="3240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ZoneTexte 25"/>
            <p:cNvSpPr txBox="1"/>
            <p:nvPr/>
          </p:nvSpPr>
          <p:spPr>
            <a:xfrm>
              <a:off x="5541855" y="5917922"/>
              <a:ext cx="13681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smtClean="0"/>
                <a:t>Agung</a:t>
              </a:r>
              <a:endParaRPr lang="fr-FR" dirty="0"/>
            </a:p>
          </p:txBody>
        </p:sp>
        <p:sp>
          <p:nvSpPr>
            <p:cNvPr id="27" name="ZoneTexte 26"/>
            <p:cNvSpPr txBox="1"/>
            <p:nvPr/>
          </p:nvSpPr>
          <p:spPr>
            <a:xfrm>
              <a:off x="6646182" y="6021288"/>
              <a:ext cx="13681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smtClean="0"/>
                <a:t>El Chichon</a:t>
              </a:r>
              <a:endParaRPr lang="fr-FR" dirty="0"/>
            </a:p>
          </p:txBody>
        </p:sp>
        <p:sp>
          <p:nvSpPr>
            <p:cNvPr id="28" name="ZoneTexte 27"/>
            <p:cNvSpPr txBox="1"/>
            <p:nvPr/>
          </p:nvSpPr>
          <p:spPr>
            <a:xfrm>
              <a:off x="7899350" y="5872420"/>
              <a:ext cx="11900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smtClean="0"/>
                <a:t>Pinatubo</a:t>
              </a:r>
              <a:endParaRPr lang="fr-FR" dirty="0"/>
            </a:p>
          </p:txBody>
        </p:sp>
      </p:grpSp>
      <p:sp>
        <p:nvSpPr>
          <p:cNvPr id="6" name="ZoneTexte 5"/>
          <p:cNvSpPr txBox="1"/>
          <p:nvPr/>
        </p:nvSpPr>
        <p:spPr>
          <a:xfrm>
            <a:off x="4977284" y="1772816"/>
            <a:ext cx="314796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O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45636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2204864"/>
            <a:ext cx="5069070" cy="3599997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87624" y="147828"/>
            <a:ext cx="6696744" cy="1336956"/>
          </a:xfrm>
        </p:spPr>
        <p:txBody>
          <a:bodyPr/>
          <a:lstStyle/>
          <a:p>
            <a:r>
              <a:rPr lang="en-GB" sz="4000" dirty="0" smtClean="0"/>
              <a:t>AMOC response in the IPSL-CM5A-LR model</a:t>
            </a:r>
            <a:endParaRPr lang="en-GB" sz="40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79512" y="2397968"/>
            <a:ext cx="3776749" cy="4343400"/>
          </a:xfrm>
        </p:spPr>
        <p:txBody>
          <a:bodyPr>
            <a:normAutofit/>
          </a:bodyPr>
          <a:lstStyle/>
          <a:p>
            <a:r>
              <a:rPr lang="en-GB" sz="2000" dirty="0" smtClean="0"/>
              <a:t>The sensitivity ensemble </a:t>
            </a:r>
            <a:r>
              <a:rPr lang="en-GB" sz="2000" b="1" dirty="0" smtClean="0">
                <a:solidFill>
                  <a:srgbClr val="FF0000"/>
                </a:solidFill>
              </a:rPr>
              <a:t>without Pinatubo </a:t>
            </a:r>
            <a:r>
              <a:rPr lang="en-GB" sz="2000" dirty="0" smtClean="0"/>
              <a:t>shows a larger decrease in the early  2000’s as compared to </a:t>
            </a:r>
            <a:r>
              <a:rPr lang="en-GB" sz="2000" b="1" dirty="0" smtClean="0"/>
              <a:t>historical</a:t>
            </a:r>
            <a:r>
              <a:rPr lang="en-GB" sz="2000" dirty="0" smtClean="0"/>
              <a:t> ensemble</a:t>
            </a:r>
          </a:p>
          <a:p>
            <a:r>
              <a:rPr lang="en-GB" sz="2000" dirty="0" smtClean="0"/>
              <a:t>Then a partial recovery in the late 2010’s</a:t>
            </a:r>
            <a:endParaRPr lang="en-GB" sz="2000" dirty="0"/>
          </a:p>
        </p:txBody>
      </p:sp>
      <p:sp>
        <p:nvSpPr>
          <p:cNvPr id="4" name="Ellipse 3"/>
          <p:cNvSpPr/>
          <p:nvPr/>
        </p:nvSpPr>
        <p:spPr>
          <a:xfrm>
            <a:off x="6084168" y="3140968"/>
            <a:ext cx="2808312" cy="2304256"/>
          </a:xfrm>
          <a:prstGeom prst="ellipse">
            <a:avLst/>
          </a:prstGeom>
          <a:noFill/>
          <a:ln w="57150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accent6">
                  <a:lumMod val="75000"/>
                </a:schemeClr>
              </a:solidFill>
            </a:endParaRPr>
          </a:p>
        </p:txBody>
      </p:sp>
      <p:grpSp>
        <p:nvGrpSpPr>
          <p:cNvPr id="13" name="Grouper 12"/>
          <p:cNvGrpSpPr/>
          <p:nvPr/>
        </p:nvGrpSpPr>
        <p:grpSpPr>
          <a:xfrm>
            <a:off x="7452825" y="2247255"/>
            <a:ext cx="1655679" cy="461665"/>
            <a:chOff x="7452825" y="2247255"/>
            <a:chExt cx="1655679" cy="461665"/>
          </a:xfrm>
        </p:grpSpPr>
        <p:cxnSp>
          <p:nvCxnSpPr>
            <p:cNvPr id="8" name="Connecteur droit 7"/>
            <p:cNvCxnSpPr/>
            <p:nvPr/>
          </p:nvCxnSpPr>
          <p:spPr>
            <a:xfrm>
              <a:off x="7452825" y="2397968"/>
              <a:ext cx="252031" cy="0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necteur droit 9"/>
            <p:cNvCxnSpPr/>
            <p:nvPr/>
          </p:nvCxnSpPr>
          <p:spPr>
            <a:xfrm>
              <a:off x="7452825" y="2564904"/>
              <a:ext cx="252031" cy="0"/>
            </a:xfrm>
            <a:prstGeom prst="line">
              <a:avLst/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ZoneTexte 10"/>
            <p:cNvSpPr txBox="1"/>
            <p:nvPr/>
          </p:nvSpPr>
          <p:spPr>
            <a:xfrm>
              <a:off x="7704856" y="2247255"/>
              <a:ext cx="1403648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GB" sz="1200" b="1" dirty="0" smtClean="0"/>
                <a:t>Historical</a:t>
              </a:r>
            </a:p>
            <a:p>
              <a:r>
                <a:rPr lang="en-GB" sz="1200" b="1" dirty="0" smtClean="0">
                  <a:solidFill>
                    <a:srgbClr val="FF0000"/>
                  </a:solidFill>
                </a:rPr>
                <a:t>No Pinatubo</a:t>
              </a:r>
              <a:endParaRPr lang="en-GB" sz="1200" b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932866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49275" y="-27384"/>
            <a:ext cx="8042276" cy="1336956"/>
          </a:xfrm>
        </p:spPr>
        <p:txBody>
          <a:bodyPr/>
          <a:lstStyle/>
          <a:p>
            <a:r>
              <a:rPr lang="en-GB" sz="4000" dirty="0" smtClean="0"/>
              <a:t>A conceptual model to explain AMOC variability in the model</a:t>
            </a:r>
            <a:endParaRPr lang="en-GB" sz="40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0960" y="1844824"/>
            <a:ext cx="4141000" cy="266429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2000" dirty="0" smtClean="0"/>
              <a:t>We propose a conceptual model based on:</a:t>
            </a:r>
          </a:p>
          <a:p>
            <a:r>
              <a:rPr lang="en-GB" sz="2000" dirty="0" smtClean="0"/>
              <a:t>Damped harmonic response to volcanoes (</a:t>
            </a:r>
            <a:r>
              <a:rPr lang="en-GB" sz="2000" dirty="0" err="1" smtClean="0"/>
              <a:t>eigen</a:t>
            </a:r>
            <a:r>
              <a:rPr lang="en-GB" sz="2000" dirty="0" smtClean="0"/>
              <a:t> modes)</a:t>
            </a:r>
          </a:p>
          <a:p>
            <a:r>
              <a:rPr lang="en-GB" sz="2000" dirty="0" smtClean="0"/>
              <a:t>Linear response to radiative forcing (GHG)</a:t>
            </a:r>
            <a:endParaRPr lang="en-GB" sz="2000" dirty="0"/>
          </a:p>
        </p:txBody>
      </p:sp>
      <p:graphicFrame>
        <p:nvGraphicFramePr>
          <p:cNvPr id="6" name="Obje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99203187"/>
              </p:ext>
            </p:extLst>
          </p:nvPr>
        </p:nvGraphicFramePr>
        <p:xfrm>
          <a:off x="61200" y="4608000"/>
          <a:ext cx="3986542" cy="9361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3" name="…quation" r:id="rId4" imgW="2768600" imgH="457200" progId="Equation.3">
                  <p:embed/>
                </p:oleObj>
              </mc:Choice>
              <mc:Fallback>
                <p:oleObj name="…quation" r:id="rId4" imgW="2768600" imgH="457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1200" y="4608000"/>
                        <a:ext cx="3986542" cy="93610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38100" cmpd="sng"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Imag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20512" y="2132856"/>
            <a:ext cx="4860000" cy="3451487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20512" y="2132856"/>
            <a:ext cx="4860000" cy="345148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20512" y="2132856"/>
            <a:ext cx="4860000" cy="345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6566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4392505" y="26739"/>
            <a:ext cx="4715999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-37971" y="260648"/>
            <a:ext cx="4465955" cy="1048924"/>
          </a:xfrm>
        </p:spPr>
        <p:txBody>
          <a:bodyPr/>
          <a:lstStyle/>
          <a:p>
            <a:r>
              <a:rPr lang="en-GB" sz="3200" dirty="0" smtClean="0"/>
              <a:t>AMOC response in the IPSL-CM5A-LR model</a:t>
            </a:r>
            <a:endParaRPr lang="en-GB" sz="3200" dirty="0"/>
          </a:p>
        </p:txBody>
      </p:sp>
      <p:sp>
        <p:nvSpPr>
          <p:cNvPr id="6" name="Rectangle 5"/>
          <p:cNvSpPr/>
          <p:nvPr/>
        </p:nvSpPr>
        <p:spPr>
          <a:xfrm>
            <a:off x="4392496" y="3429000"/>
            <a:ext cx="4788016" cy="345573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7" name="Obje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25218252"/>
              </p:ext>
            </p:extLst>
          </p:nvPr>
        </p:nvGraphicFramePr>
        <p:xfrm>
          <a:off x="251520" y="1844824"/>
          <a:ext cx="3888432" cy="8640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66" name="…quation" r:id="rId4" imgW="2768600" imgH="457200" progId="Equation.3">
                  <p:embed/>
                </p:oleObj>
              </mc:Choice>
              <mc:Fallback>
                <p:oleObj name="…quation" r:id="rId4" imgW="2768600" imgH="457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51520" y="1844824"/>
                        <a:ext cx="3888432" cy="864096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38100" cmpd="sng">
                        <a:solidFill>
                          <a:schemeClr val="tx1"/>
                        </a:solidFill>
                        <a:prstDash val="sysDash"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60029767"/>
              </p:ext>
            </p:extLst>
          </p:nvPr>
        </p:nvGraphicFramePr>
        <p:xfrm>
          <a:off x="251520" y="2996952"/>
          <a:ext cx="3888432" cy="9361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67" name="…quation" r:id="rId6" imgW="2768600" imgH="457200" progId="Equation.3">
                  <p:embed/>
                </p:oleObj>
              </mc:Choice>
              <mc:Fallback>
                <p:oleObj name="…quation" r:id="rId6" imgW="2768600" imgH="457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51520" y="2996952"/>
                        <a:ext cx="3888432" cy="936104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38100" cmpd="sng">
                        <a:solidFill>
                          <a:srgbClr val="008000"/>
                        </a:solidFill>
                        <a:prstDash val="sysDash"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31099752"/>
              </p:ext>
            </p:extLst>
          </p:nvPr>
        </p:nvGraphicFramePr>
        <p:xfrm>
          <a:off x="1043608" y="4581922"/>
          <a:ext cx="2160240" cy="6589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68" name="…quation" r:id="rId8" imgW="1016000" imgH="203200" progId="Equation.3">
                  <p:embed/>
                </p:oleObj>
              </mc:Choice>
              <mc:Fallback>
                <p:oleObj name="…quation" r:id="rId8" imgW="10160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043608" y="4581922"/>
                        <a:ext cx="2160240" cy="658982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38100" cmpd="sng">
                        <a:solidFill>
                          <a:srgbClr val="0000FF"/>
                        </a:solidFill>
                        <a:prstDash val="dash"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198191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34180" y="-243408"/>
            <a:ext cx="8042276" cy="1017168"/>
          </a:xfrm>
        </p:spPr>
        <p:txBody>
          <a:bodyPr/>
          <a:lstStyle/>
          <a:p>
            <a:r>
              <a:rPr lang="en-GB" sz="4000" dirty="0" smtClean="0"/>
              <a:t>Variability in the North Atlantic</a:t>
            </a:r>
            <a:endParaRPr lang="en-GB" sz="4000" dirty="0"/>
          </a:p>
        </p:txBody>
      </p:sp>
      <p:grpSp>
        <p:nvGrpSpPr>
          <p:cNvPr id="6" name="Grouper 5"/>
          <p:cNvGrpSpPr/>
          <p:nvPr/>
        </p:nvGrpSpPr>
        <p:grpSpPr>
          <a:xfrm>
            <a:off x="5724128" y="1412777"/>
            <a:ext cx="3168352" cy="2768485"/>
            <a:chOff x="4680520" y="1772817"/>
            <a:chExt cx="3168352" cy="2768485"/>
          </a:xfrm>
        </p:grpSpPr>
        <p:pic>
          <p:nvPicPr>
            <p:cNvPr id="4" name="Imag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680520" y="1772817"/>
              <a:ext cx="2880000" cy="2768485"/>
            </a:xfrm>
            <a:prstGeom prst="rect">
              <a:avLst/>
            </a:prstGeom>
          </p:spPr>
        </p:pic>
        <p:sp>
          <p:nvSpPr>
            <p:cNvPr id="5" name="ZoneTexte 4"/>
            <p:cNvSpPr txBox="1"/>
            <p:nvPr/>
          </p:nvSpPr>
          <p:spPr>
            <a:xfrm>
              <a:off x="6898357" y="4077072"/>
              <a:ext cx="950515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 dirty="0" err="1" smtClean="0"/>
                <a:t>Quadfasel</a:t>
              </a:r>
              <a:r>
                <a:rPr lang="en-GB" sz="1100" dirty="0" smtClean="0"/>
                <a:t> </a:t>
              </a:r>
            </a:p>
            <a:p>
              <a:r>
                <a:rPr lang="en-GB" sz="1100" dirty="0" smtClean="0"/>
                <a:t>2005</a:t>
              </a:r>
              <a:endParaRPr lang="en-GB" sz="1100" dirty="0"/>
            </a:p>
          </p:txBody>
        </p:sp>
      </p:grpSp>
      <p:pic>
        <p:nvPicPr>
          <p:cNvPr id="9" name="Image 8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4924308" y="4293096"/>
            <a:ext cx="4320000" cy="2808000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5987" y="1301073"/>
            <a:ext cx="3419989" cy="3064031"/>
          </a:xfrm>
          <a:prstGeom prst="rect">
            <a:avLst/>
          </a:prstGeom>
        </p:spPr>
      </p:pic>
      <p:sp>
        <p:nvSpPr>
          <p:cNvPr id="17" name="ZoneTexte 16"/>
          <p:cNvSpPr txBox="1"/>
          <p:nvPr/>
        </p:nvSpPr>
        <p:spPr>
          <a:xfrm>
            <a:off x="611560" y="1115452"/>
            <a:ext cx="417646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North Atlantic Oscillation (NAO)</a:t>
            </a:r>
            <a:endParaRPr lang="en-GB" dirty="0"/>
          </a:p>
        </p:txBody>
      </p:sp>
      <p:sp>
        <p:nvSpPr>
          <p:cNvPr id="18" name="ZoneTexte 17"/>
          <p:cNvSpPr txBox="1"/>
          <p:nvPr/>
        </p:nvSpPr>
        <p:spPr>
          <a:xfrm>
            <a:off x="4803813" y="980728"/>
            <a:ext cx="4232683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Atlantic Meridional Overturning Circulation (AMOC)</a:t>
            </a:r>
            <a:endParaRPr lang="en-GB" dirty="0"/>
          </a:p>
        </p:txBody>
      </p:sp>
      <p:sp>
        <p:nvSpPr>
          <p:cNvPr id="19" name="ZoneTexte 18"/>
          <p:cNvSpPr txBox="1"/>
          <p:nvPr/>
        </p:nvSpPr>
        <p:spPr>
          <a:xfrm>
            <a:off x="3347864" y="4160693"/>
            <a:ext cx="201622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Hurrell 1995</a:t>
            </a:r>
            <a:endParaRPr lang="en-GB" sz="1200" dirty="0"/>
          </a:p>
          <a:p>
            <a:endParaRPr lang="en-GB" sz="1400" dirty="0"/>
          </a:p>
        </p:txBody>
      </p:sp>
      <p:sp>
        <p:nvSpPr>
          <p:cNvPr id="20" name="ZoneTexte 19"/>
          <p:cNvSpPr txBox="1"/>
          <p:nvPr/>
        </p:nvSpPr>
        <p:spPr>
          <a:xfrm>
            <a:off x="4782567" y="4149080"/>
            <a:ext cx="4757985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600" dirty="0" smtClean="0"/>
              <a:t>Atlantic Multi-decadal Oscillation (AMO)</a:t>
            </a:r>
            <a:endParaRPr lang="en-GB" sz="1600" dirty="0"/>
          </a:p>
        </p:txBody>
      </p:sp>
      <p:grpSp>
        <p:nvGrpSpPr>
          <p:cNvPr id="16" name="Grouper 15"/>
          <p:cNvGrpSpPr/>
          <p:nvPr/>
        </p:nvGrpSpPr>
        <p:grpSpPr>
          <a:xfrm>
            <a:off x="4355976" y="2636912"/>
            <a:ext cx="2412055" cy="2160223"/>
            <a:chOff x="4716016" y="2636912"/>
            <a:chExt cx="2052015" cy="2160223"/>
          </a:xfrm>
        </p:grpSpPr>
        <p:cxnSp>
          <p:nvCxnSpPr>
            <p:cNvPr id="12" name="Connecteur droit avec flèche 11"/>
            <p:cNvCxnSpPr/>
            <p:nvPr/>
          </p:nvCxnSpPr>
          <p:spPr>
            <a:xfrm flipV="1">
              <a:off x="4860032" y="2636912"/>
              <a:ext cx="1907999" cy="2160223"/>
            </a:xfrm>
            <a:prstGeom prst="straightConnector1">
              <a:avLst/>
            </a:prstGeom>
            <a:ln w="76200" cmpd="sng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ZoneTexte 13"/>
            <p:cNvSpPr txBox="1"/>
            <p:nvPr/>
          </p:nvSpPr>
          <p:spPr>
            <a:xfrm>
              <a:off x="4716016" y="3429000"/>
              <a:ext cx="12241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/>
                <a:t>5-10 </a:t>
              </a:r>
              <a:r>
                <a:rPr lang="en-GB" dirty="0" err="1" smtClean="0"/>
                <a:t>yrs</a:t>
              </a:r>
              <a:endParaRPr lang="en-GB" dirty="0"/>
            </a:p>
          </p:txBody>
        </p:sp>
      </p:grpSp>
      <p:pic>
        <p:nvPicPr>
          <p:cNvPr id="21" name="Image 20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0" y="4573053"/>
            <a:ext cx="4503464" cy="23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2439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35504"/>
            <a:ext cx="4329786" cy="1336956"/>
          </a:xfrm>
        </p:spPr>
        <p:txBody>
          <a:bodyPr/>
          <a:lstStyle/>
          <a:p>
            <a:r>
              <a:rPr lang="fr-FR" sz="3600" dirty="0" err="1" smtClean="0"/>
              <a:t>Comparison</a:t>
            </a:r>
            <a:r>
              <a:rPr lang="fr-FR" sz="3600" dirty="0" smtClean="0"/>
              <a:t> of the AMOC forcings</a:t>
            </a:r>
            <a:endParaRPr lang="fr-FR" sz="36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1215" y="1700808"/>
            <a:ext cx="4140524" cy="3168352"/>
          </a:xfrm>
        </p:spPr>
        <p:txBody>
          <a:bodyPr>
            <a:normAutofit/>
          </a:bodyPr>
          <a:lstStyle/>
          <a:p>
            <a:r>
              <a:rPr lang="fr-FR" sz="2000" dirty="0" smtClean="0"/>
              <a:t>NAO forcing </a:t>
            </a:r>
            <a:r>
              <a:rPr lang="fr-FR" sz="2000" dirty="0" err="1" smtClean="0"/>
              <a:t>is</a:t>
            </a:r>
            <a:r>
              <a:rPr lang="fr-FR" sz="2000" dirty="0" smtClean="0"/>
              <a:t> </a:t>
            </a:r>
            <a:r>
              <a:rPr lang="fr-FR" sz="2000" dirty="0" err="1" smtClean="0"/>
              <a:t>larger</a:t>
            </a:r>
            <a:r>
              <a:rPr lang="fr-FR" sz="2000" dirty="0" smtClean="0"/>
              <a:t> </a:t>
            </a:r>
            <a:r>
              <a:rPr lang="fr-FR" sz="2000" dirty="0" err="1" smtClean="0"/>
              <a:t>than</a:t>
            </a:r>
            <a:r>
              <a:rPr lang="fr-FR" sz="2000" dirty="0" smtClean="0"/>
              <a:t> </a:t>
            </a:r>
            <a:r>
              <a:rPr lang="fr-FR" sz="2000" dirty="0" err="1" smtClean="0"/>
              <a:t>that</a:t>
            </a:r>
            <a:r>
              <a:rPr lang="fr-FR" sz="2000" dirty="0" smtClean="0"/>
              <a:t> </a:t>
            </a:r>
            <a:r>
              <a:rPr lang="fr-FR" sz="2000" dirty="0" err="1" smtClean="0"/>
              <a:t>from</a:t>
            </a:r>
            <a:r>
              <a:rPr lang="fr-FR" sz="2000" dirty="0" smtClean="0"/>
              <a:t> </a:t>
            </a:r>
            <a:r>
              <a:rPr lang="fr-FR" sz="2000" dirty="0" err="1" smtClean="0"/>
              <a:t>volcanoes</a:t>
            </a:r>
            <a:endParaRPr lang="fr-FR" sz="2000" dirty="0" smtClean="0"/>
          </a:p>
          <a:p>
            <a:r>
              <a:rPr lang="fr-FR" sz="2000" dirty="0" smtClean="0"/>
              <a:t>Over the </a:t>
            </a:r>
            <a:r>
              <a:rPr lang="fr-FR" sz="2000" dirty="0" err="1" smtClean="0"/>
              <a:t>period</a:t>
            </a:r>
            <a:r>
              <a:rPr lang="fr-FR" sz="2000" dirty="0" smtClean="0"/>
              <a:t> 1973-2018:</a:t>
            </a:r>
          </a:p>
          <a:p>
            <a:pPr lvl="1"/>
            <a:r>
              <a:rPr lang="fr-FR" sz="2000" dirty="0" smtClean="0"/>
              <a:t>Std </a:t>
            </a:r>
            <a:r>
              <a:rPr lang="fr-FR" sz="2000" dirty="0" err="1" smtClean="0"/>
              <a:t>volcanoes</a:t>
            </a:r>
            <a:r>
              <a:rPr lang="fr-FR" sz="2000" dirty="0" smtClean="0"/>
              <a:t> = 0.54 Sv</a:t>
            </a:r>
          </a:p>
          <a:p>
            <a:pPr lvl="1"/>
            <a:r>
              <a:rPr lang="fr-FR" sz="2000" dirty="0" smtClean="0"/>
              <a:t>Std NAO = 0.93 Sv</a:t>
            </a:r>
            <a:endParaRPr lang="fr-FR" sz="2000" dirty="0"/>
          </a:p>
        </p:txBody>
      </p:sp>
      <p:pic>
        <p:nvPicPr>
          <p:cNvPr id="5" name="Image 4" descr="ttp://dods.extra.cea.fr/work/p86swing/Volcanic/SupplementaryR1/Fig_5175/Fig.gif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9110" y="0"/>
            <a:ext cx="4857750" cy="690943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" name="Grouper 9"/>
          <p:cNvGrpSpPr/>
          <p:nvPr/>
        </p:nvGrpSpPr>
        <p:grpSpPr>
          <a:xfrm>
            <a:off x="467544" y="2564904"/>
            <a:ext cx="3492624" cy="4320480"/>
            <a:chOff x="326356" y="3933056"/>
            <a:chExt cx="3276600" cy="2952328"/>
          </a:xfrm>
        </p:grpSpPr>
        <p:pic>
          <p:nvPicPr>
            <p:cNvPr id="8" name="Imag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6356" y="3933056"/>
              <a:ext cx="3276600" cy="2636912"/>
            </a:xfrm>
            <a:prstGeom prst="rect">
              <a:avLst/>
            </a:prstGeom>
          </p:spPr>
        </p:pic>
        <p:sp>
          <p:nvSpPr>
            <p:cNvPr id="9" name="ZoneTexte 8"/>
            <p:cNvSpPr txBox="1"/>
            <p:nvPr/>
          </p:nvSpPr>
          <p:spPr>
            <a:xfrm>
              <a:off x="326356" y="6546830"/>
              <a:ext cx="3276600" cy="338554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en-GB" sz="1600" dirty="0" smtClean="0"/>
                <a:t>Robson et al. 2014</a:t>
              </a:r>
              <a:endParaRPr lang="en-GB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1494428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3568" y="-387424"/>
            <a:ext cx="7884368" cy="1336956"/>
          </a:xfrm>
        </p:spPr>
        <p:txBody>
          <a:bodyPr/>
          <a:lstStyle/>
          <a:p>
            <a:r>
              <a:rPr lang="fr-FR" sz="3600" dirty="0" err="1" smtClean="0"/>
              <a:t>Comparison</a:t>
            </a:r>
            <a:r>
              <a:rPr lang="fr-FR" sz="3600" dirty="0" smtClean="0"/>
              <a:t> of the AMOC forcings</a:t>
            </a:r>
            <a:endParaRPr lang="fr-FR" sz="36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304" y="1483896"/>
            <a:ext cx="7488587" cy="5400000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6106492" y="1412776"/>
            <a:ext cx="148984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 smtClean="0"/>
              <a:t>(Std ratio=74%)</a:t>
            </a:r>
            <a:endParaRPr lang="en-GB" sz="1100" dirty="0"/>
          </a:p>
        </p:txBody>
      </p:sp>
      <p:sp>
        <p:nvSpPr>
          <p:cNvPr id="11" name="ZoneTexte 10"/>
          <p:cNvSpPr txBox="1"/>
          <p:nvPr/>
        </p:nvSpPr>
        <p:spPr>
          <a:xfrm>
            <a:off x="7748736" y="1628800"/>
            <a:ext cx="148984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 smtClean="0">
                <a:solidFill>
                  <a:srgbClr val="FF0000"/>
                </a:solidFill>
              </a:rPr>
              <a:t>(Std ratio=46%)</a:t>
            </a:r>
            <a:endParaRPr lang="en-GB" sz="1100" dirty="0">
              <a:solidFill>
                <a:srgbClr val="FF0000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6438924" y="1844824"/>
            <a:ext cx="148984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 smtClean="0">
                <a:solidFill>
                  <a:srgbClr val="1CD13D"/>
                </a:solidFill>
              </a:rPr>
              <a:t>(Std ratio=45%)</a:t>
            </a:r>
            <a:endParaRPr lang="en-GB" sz="1100" dirty="0">
              <a:solidFill>
                <a:srgbClr val="1CD13D"/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7956376" y="2159278"/>
            <a:ext cx="148984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 smtClean="0">
                <a:solidFill>
                  <a:srgbClr val="0000FF"/>
                </a:solidFill>
              </a:rPr>
              <a:t>(Std ratio=53%)</a:t>
            </a:r>
            <a:endParaRPr lang="en-GB" sz="11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7649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Is it real?</a:t>
            </a:r>
            <a:endParaRPr lang="en-GB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49275" y="2204863"/>
            <a:ext cx="8042276" cy="3738737"/>
          </a:xfrm>
        </p:spPr>
        <p:txBody>
          <a:bodyPr/>
          <a:lstStyle/>
          <a:p>
            <a:r>
              <a:rPr lang="en-GB" dirty="0" smtClean="0"/>
              <a:t>Model dependent</a:t>
            </a:r>
          </a:p>
          <a:p>
            <a:r>
              <a:rPr lang="en-GB" dirty="0" smtClean="0"/>
              <a:t>Need for other lines of evidences (observations!)</a:t>
            </a:r>
          </a:p>
          <a:p>
            <a:endParaRPr lang="en-GB" dirty="0"/>
          </a:p>
          <a:p>
            <a:r>
              <a:rPr lang="en-GB" dirty="0" smtClean="0"/>
              <a:t>AMOC response 15 years after the eruption is the key assumption that needs to be tested!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827220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-356228"/>
            <a:ext cx="9144000" cy="1336956"/>
          </a:xfrm>
        </p:spPr>
        <p:txBody>
          <a:bodyPr/>
          <a:lstStyle/>
          <a:p>
            <a:r>
              <a:rPr lang="fr-FR" sz="4000" dirty="0" smtClean="0"/>
              <a:t>CMIP5 multi-model confirmation?</a:t>
            </a:r>
            <a:endParaRPr lang="fr-FR" sz="40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3164" y="1196752"/>
            <a:ext cx="5076056" cy="165618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1600" dirty="0" smtClean="0"/>
              <a:t>We chose CMIP5 available models who exhibit AMOC index at 48°N with significant  peak (95% compared to AR1 spectrum) in the 10-30 </a:t>
            </a:r>
            <a:r>
              <a:rPr lang="en-GB" sz="1600" dirty="0" err="1" smtClean="0"/>
              <a:t>yrs</a:t>
            </a:r>
            <a:r>
              <a:rPr lang="en-GB" sz="1600" dirty="0" smtClean="0"/>
              <a:t> spectral band in historical or preindustrial runs</a:t>
            </a:r>
          </a:p>
        </p:txBody>
      </p:sp>
      <p:pic>
        <p:nvPicPr>
          <p:cNvPr id="12" name="Image 10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8712" y="1701385"/>
            <a:ext cx="4025280" cy="5183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 97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2514" y="1701385"/>
            <a:ext cx="4067998" cy="5184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5364088" y="5373224"/>
            <a:ext cx="3807296" cy="288024"/>
          </a:xfrm>
          <a:prstGeom prst="rect">
            <a:avLst/>
          </a:prstGeom>
          <a:solidFill>
            <a:srgbClr val="FFFF00">
              <a:alpha val="4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aphicFrame>
        <p:nvGraphicFramePr>
          <p:cNvPr id="16" name="Obje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98600990"/>
              </p:ext>
            </p:extLst>
          </p:nvPr>
        </p:nvGraphicFramePr>
        <p:xfrm>
          <a:off x="0" y="2349500"/>
          <a:ext cx="5138712" cy="4684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42" name="Document" r:id="rId6" imgW="5918200" imgH="5334000" progId="Word.Document.12">
                  <p:embed/>
                </p:oleObj>
              </mc:Choice>
              <mc:Fallback>
                <p:oleObj name="Document" r:id="rId6" imgW="5918200" imgH="53340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0" y="2349500"/>
                        <a:ext cx="5138712" cy="46847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Rectangle 16"/>
          <p:cNvSpPr/>
          <p:nvPr/>
        </p:nvSpPr>
        <p:spPr>
          <a:xfrm>
            <a:off x="33164" y="2844800"/>
            <a:ext cx="4970636" cy="216024"/>
          </a:xfrm>
          <a:prstGeom prst="rect">
            <a:avLst/>
          </a:prstGeom>
          <a:solidFill>
            <a:srgbClr val="FFFF00">
              <a:alpha val="2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8" name="Rectangle 17"/>
          <p:cNvSpPr/>
          <p:nvPr/>
        </p:nvSpPr>
        <p:spPr>
          <a:xfrm>
            <a:off x="33412" y="3068960"/>
            <a:ext cx="4970636" cy="216024"/>
          </a:xfrm>
          <a:prstGeom prst="rect">
            <a:avLst/>
          </a:prstGeom>
          <a:solidFill>
            <a:srgbClr val="FFFF00">
              <a:alpha val="2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9" name="Rectangle 18"/>
          <p:cNvSpPr/>
          <p:nvPr/>
        </p:nvSpPr>
        <p:spPr>
          <a:xfrm>
            <a:off x="33412" y="3933056"/>
            <a:ext cx="4970636" cy="216024"/>
          </a:xfrm>
          <a:prstGeom prst="rect">
            <a:avLst/>
          </a:prstGeom>
          <a:solidFill>
            <a:srgbClr val="FFFF00">
              <a:alpha val="2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0" name="Rectangle 19"/>
          <p:cNvSpPr/>
          <p:nvPr/>
        </p:nvSpPr>
        <p:spPr>
          <a:xfrm>
            <a:off x="33412" y="4653136"/>
            <a:ext cx="4970636" cy="216024"/>
          </a:xfrm>
          <a:prstGeom prst="rect">
            <a:avLst/>
          </a:prstGeom>
          <a:solidFill>
            <a:srgbClr val="FFFF00">
              <a:alpha val="2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1" name="Rectangle 20"/>
          <p:cNvSpPr/>
          <p:nvPr/>
        </p:nvSpPr>
        <p:spPr>
          <a:xfrm>
            <a:off x="35496" y="4869160"/>
            <a:ext cx="4970636" cy="216024"/>
          </a:xfrm>
          <a:prstGeom prst="rect">
            <a:avLst/>
          </a:prstGeom>
          <a:solidFill>
            <a:srgbClr val="FFFF00">
              <a:alpha val="2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2" name="Rectangle 21"/>
          <p:cNvSpPr/>
          <p:nvPr/>
        </p:nvSpPr>
        <p:spPr>
          <a:xfrm>
            <a:off x="33412" y="5301208"/>
            <a:ext cx="4970636" cy="216024"/>
          </a:xfrm>
          <a:prstGeom prst="rect">
            <a:avLst/>
          </a:prstGeom>
          <a:solidFill>
            <a:srgbClr val="FFFF00">
              <a:alpha val="2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3" name="Rectangle 22"/>
          <p:cNvSpPr/>
          <p:nvPr/>
        </p:nvSpPr>
        <p:spPr>
          <a:xfrm>
            <a:off x="35496" y="6165304"/>
            <a:ext cx="4970636" cy="216024"/>
          </a:xfrm>
          <a:prstGeom prst="rect">
            <a:avLst/>
          </a:prstGeom>
          <a:solidFill>
            <a:srgbClr val="FFFF00">
              <a:alpha val="2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4" name="Rectangle 23"/>
          <p:cNvSpPr/>
          <p:nvPr/>
        </p:nvSpPr>
        <p:spPr>
          <a:xfrm>
            <a:off x="35496" y="6381328"/>
            <a:ext cx="4970636" cy="216024"/>
          </a:xfrm>
          <a:prstGeom prst="rect">
            <a:avLst/>
          </a:prstGeom>
          <a:solidFill>
            <a:srgbClr val="FFFF00">
              <a:alpha val="2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5" name="Rectangle 24"/>
          <p:cNvSpPr/>
          <p:nvPr/>
        </p:nvSpPr>
        <p:spPr>
          <a:xfrm>
            <a:off x="35496" y="6597352"/>
            <a:ext cx="4970636" cy="216024"/>
          </a:xfrm>
          <a:prstGeom prst="rect">
            <a:avLst/>
          </a:prstGeom>
          <a:solidFill>
            <a:srgbClr val="FFFF00">
              <a:alpha val="2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495886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3968" y="1700809"/>
            <a:ext cx="4860032" cy="4140463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-356228"/>
            <a:ext cx="9144000" cy="1336956"/>
          </a:xfrm>
        </p:spPr>
        <p:txBody>
          <a:bodyPr/>
          <a:lstStyle/>
          <a:p>
            <a:r>
              <a:rPr lang="fr-FR" sz="4000" dirty="0" smtClean="0"/>
              <a:t>CMIP5 multi-model confirmation?</a:t>
            </a:r>
            <a:endParaRPr lang="fr-FR" sz="40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07504" y="1700809"/>
            <a:ext cx="3923927" cy="4320480"/>
          </a:xfrm>
        </p:spPr>
        <p:txBody>
          <a:bodyPr>
            <a:noAutofit/>
          </a:bodyPr>
          <a:lstStyle/>
          <a:p>
            <a:r>
              <a:rPr lang="en-GB" sz="2000" dirty="0" smtClean="0"/>
              <a:t>Ensemble mean of 8 screened models from CMIP5 resembles IPSLCM5A ensemble mean of 5 members (r=0.97)</a:t>
            </a:r>
          </a:p>
          <a:p>
            <a:r>
              <a:rPr lang="en-GB" sz="2000" dirty="0" smtClean="0"/>
              <a:t>Not the case for the others who have a larger spread and mainly shows a decreasing trend in their ensemble mean</a:t>
            </a:r>
          </a:p>
        </p:txBody>
      </p:sp>
      <p:sp>
        <p:nvSpPr>
          <p:cNvPr id="6" name="Rectangle 5"/>
          <p:cNvSpPr/>
          <p:nvPr/>
        </p:nvSpPr>
        <p:spPr>
          <a:xfrm>
            <a:off x="6228184" y="2204864"/>
            <a:ext cx="349424" cy="3168352"/>
          </a:xfrm>
          <a:prstGeom prst="rect">
            <a:avLst/>
          </a:prstGeom>
          <a:solidFill>
            <a:srgbClr val="FFFF00">
              <a:alpha val="2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" name="Rectangle 10"/>
          <p:cNvSpPr/>
          <p:nvPr/>
        </p:nvSpPr>
        <p:spPr>
          <a:xfrm>
            <a:off x="8028383" y="2204864"/>
            <a:ext cx="349424" cy="3150936"/>
          </a:xfrm>
          <a:prstGeom prst="rect">
            <a:avLst/>
          </a:prstGeom>
          <a:solidFill>
            <a:srgbClr val="FFFF00">
              <a:alpha val="2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" name="Rectangle 4"/>
          <p:cNvSpPr>
            <a:spLocks noChangeAspect="1"/>
          </p:cNvSpPr>
          <p:nvPr/>
        </p:nvSpPr>
        <p:spPr>
          <a:xfrm>
            <a:off x="4316785" y="1766084"/>
            <a:ext cx="288060" cy="2743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40355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-531440"/>
            <a:ext cx="9144000" cy="1336956"/>
          </a:xfrm>
        </p:spPr>
        <p:txBody>
          <a:bodyPr/>
          <a:lstStyle/>
          <a:p>
            <a:r>
              <a:rPr lang="fr-FR" sz="3200" dirty="0" err="1"/>
              <a:t>Comparison</a:t>
            </a:r>
            <a:r>
              <a:rPr lang="fr-FR" sz="3200" dirty="0"/>
              <a:t> </a:t>
            </a:r>
            <a:r>
              <a:rPr lang="fr-FR" sz="3200" dirty="0" err="1"/>
              <a:t>with</a:t>
            </a:r>
            <a:r>
              <a:rPr lang="fr-FR" sz="3200" dirty="0"/>
              <a:t> </a:t>
            </a:r>
            <a:r>
              <a:rPr lang="fr-FR" sz="3200" i="1" dirty="0"/>
              <a:t>in </a:t>
            </a:r>
            <a:r>
              <a:rPr lang="fr-FR" sz="3200" i="1" dirty="0" smtClean="0"/>
              <a:t>situ </a:t>
            </a:r>
            <a:r>
              <a:rPr lang="fr-FR" sz="3600" dirty="0" err="1"/>
              <a:t>salinity</a:t>
            </a:r>
            <a:r>
              <a:rPr lang="fr-FR" sz="3600" dirty="0"/>
              <a:t> data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1400" y="1124744"/>
            <a:ext cx="7060600" cy="5701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0704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-13211" y="-27384"/>
            <a:ext cx="4299487" cy="1336956"/>
          </a:xfrm>
        </p:spPr>
        <p:txBody>
          <a:bodyPr/>
          <a:lstStyle/>
          <a:p>
            <a:r>
              <a:rPr lang="fr-FR" sz="3600" dirty="0" err="1" smtClean="0"/>
              <a:t>Comparison</a:t>
            </a:r>
            <a:r>
              <a:rPr lang="fr-FR" sz="3600" dirty="0" smtClean="0"/>
              <a:t> </a:t>
            </a:r>
            <a:r>
              <a:rPr lang="fr-FR" sz="3600" dirty="0" err="1" smtClean="0"/>
              <a:t>with</a:t>
            </a:r>
            <a:r>
              <a:rPr lang="fr-FR" sz="3600" dirty="0" smtClean="0"/>
              <a:t> </a:t>
            </a:r>
            <a:r>
              <a:rPr lang="fr-FR" sz="3600" i="1" dirty="0" smtClean="0"/>
              <a:t>in situ </a:t>
            </a:r>
            <a:r>
              <a:rPr lang="fr-FR" sz="3600" dirty="0" err="1" smtClean="0"/>
              <a:t>salinity</a:t>
            </a:r>
            <a:r>
              <a:rPr lang="fr-FR" sz="3600" dirty="0" smtClean="0"/>
              <a:t> data</a:t>
            </a:r>
            <a:endParaRPr lang="fr-FR" sz="36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1700808"/>
            <a:ext cx="4257261" cy="4176464"/>
          </a:xfrm>
        </p:spPr>
        <p:txBody>
          <a:bodyPr>
            <a:normAutofit lnSpcReduction="10000"/>
          </a:bodyPr>
          <a:lstStyle/>
          <a:p>
            <a:r>
              <a:rPr lang="fr-FR" sz="2000" dirty="0" smtClean="0"/>
              <a:t>Labrador data </a:t>
            </a:r>
            <a:r>
              <a:rPr lang="fr-FR" sz="2000" dirty="0" err="1" smtClean="0"/>
              <a:t>available</a:t>
            </a:r>
            <a:r>
              <a:rPr lang="fr-FR" sz="2000" dirty="0" smtClean="0"/>
              <a:t> </a:t>
            </a:r>
            <a:r>
              <a:rPr lang="fr-FR" sz="2000" dirty="0" err="1" smtClean="0"/>
              <a:t>from</a:t>
            </a:r>
            <a:r>
              <a:rPr lang="fr-FR" sz="2000" dirty="0" smtClean="0"/>
              <a:t> Canadian </a:t>
            </a:r>
            <a:r>
              <a:rPr lang="en-GB" sz="2000" dirty="0" smtClean="0">
                <a:latin typeface="Arial"/>
                <a:cs typeface="Arial"/>
              </a:rPr>
              <a:t>Bedford </a:t>
            </a:r>
            <a:r>
              <a:rPr lang="en-GB" sz="2000" dirty="0">
                <a:latin typeface="Arial"/>
                <a:cs typeface="Arial"/>
              </a:rPr>
              <a:t>Institute of </a:t>
            </a:r>
            <a:r>
              <a:rPr lang="en-GB" sz="2000" dirty="0" smtClean="0">
                <a:latin typeface="Arial"/>
                <a:cs typeface="Arial"/>
              </a:rPr>
              <a:t>Oceanography and EN3 (Met Office)</a:t>
            </a:r>
            <a:endParaRPr lang="fr-FR" sz="2000" dirty="0" smtClean="0"/>
          </a:p>
          <a:p>
            <a:r>
              <a:rPr lang="fr-FR" sz="2000" dirty="0" smtClean="0"/>
              <a:t>Reconstruction of SSS </a:t>
            </a:r>
            <a:r>
              <a:rPr lang="fr-FR" sz="2000" dirty="0" err="1" smtClean="0"/>
              <a:t>variability</a:t>
            </a:r>
            <a:r>
              <a:rPr lang="fr-FR" sz="2000" dirty="0" smtClean="0"/>
              <a:t> over the </a:t>
            </a:r>
            <a:r>
              <a:rPr lang="fr-FR" sz="2000" dirty="0" err="1" smtClean="0"/>
              <a:t>east</a:t>
            </a:r>
            <a:r>
              <a:rPr lang="fr-FR" sz="2000" dirty="0" smtClean="0"/>
              <a:t> subpolar gyre (Reverdin 2010</a:t>
            </a:r>
            <a:r>
              <a:rPr lang="fr-FR" sz="2000" dirty="0"/>
              <a:t>) </a:t>
            </a:r>
            <a:endParaRPr lang="fr-FR" sz="2000" dirty="0" smtClean="0"/>
          </a:p>
          <a:p>
            <a:r>
              <a:rPr lang="fr-FR" sz="2000" dirty="0" smtClean="0"/>
              <a:t>Agreement </a:t>
            </a:r>
            <a:r>
              <a:rPr lang="fr-FR" sz="2000" dirty="0" err="1" smtClean="0"/>
              <a:t>between</a:t>
            </a:r>
            <a:r>
              <a:rPr lang="fr-FR" sz="2000" dirty="0" smtClean="0"/>
              <a:t> </a:t>
            </a:r>
            <a:r>
              <a:rPr lang="fr-FR" sz="2000" b="1" dirty="0" err="1" smtClean="0">
                <a:solidFill>
                  <a:schemeClr val="tx1"/>
                </a:solidFill>
              </a:rPr>
              <a:t>historical</a:t>
            </a:r>
            <a:r>
              <a:rPr lang="fr-FR" sz="2000" dirty="0" smtClean="0"/>
              <a:t> and </a:t>
            </a:r>
            <a:r>
              <a:rPr lang="fr-FR" sz="2000" b="1" dirty="0" smtClean="0">
                <a:solidFill>
                  <a:srgbClr val="FF0000"/>
                </a:solidFill>
              </a:rPr>
              <a:t>data</a:t>
            </a:r>
            <a:r>
              <a:rPr lang="fr-FR" sz="2000" dirty="0" smtClean="0"/>
              <a:t>  (20-yr </a:t>
            </a:r>
            <a:r>
              <a:rPr lang="fr-FR" sz="2000" dirty="0" err="1" smtClean="0"/>
              <a:t>sliding</a:t>
            </a:r>
            <a:r>
              <a:rPr lang="fr-FR" sz="2000" dirty="0" smtClean="0"/>
              <a:t> </a:t>
            </a:r>
            <a:r>
              <a:rPr lang="fr-FR" sz="2000" dirty="0" err="1" smtClean="0"/>
              <a:t>window</a:t>
            </a:r>
            <a:r>
              <a:rPr lang="fr-FR" sz="2000" dirty="0" smtClean="0"/>
              <a:t> </a:t>
            </a:r>
            <a:r>
              <a:rPr lang="fr-FR" sz="2000" dirty="0" err="1" smtClean="0"/>
              <a:t>correlation</a:t>
            </a:r>
            <a:r>
              <a:rPr lang="fr-FR" sz="2000" dirty="0" smtClean="0"/>
              <a:t>, p&lt;0.1)</a:t>
            </a:r>
          </a:p>
          <a:p>
            <a:r>
              <a:rPr lang="fr-FR" sz="2000" b="1" dirty="0" smtClean="0"/>
              <a:t>An </a:t>
            </a:r>
            <a:r>
              <a:rPr lang="fr-FR" sz="2000" b="1" dirty="0" err="1" smtClean="0"/>
              <a:t>explanation</a:t>
            </a:r>
            <a:r>
              <a:rPr lang="fr-FR" sz="2000" b="1" dirty="0" smtClean="0"/>
              <a:t> for </a:t>
            </a:r>
            <a:r>
              <a:rPr lang="fr-FR" sz="2000" b="1" dirty="0" err="1" smtClean="0"/>
              <a:t>two</a:t>
            </a:r>
            <a:r>
              <a:rPr lang="fr-FR" sz="2000" b="1" dirty="0" smtClean="0"/>
              <a:t> </a:t>
            </a:r>
            <a:r>
              <a:rPr lang="fr-FR" sz="2000" b="1" dirty="0" err="1" smtClean="0"/>
              <a:t>GSAs</a:t>
            </a:r>
            <a:r>
              <a:rPr lang="fr-FR" sz="2000" b="1" dirty="0" smtClean="0"/>
              <a:t>!</a:t>
            </a:r>
            <a:endParaRPr lang="fr-FR" sz="2000" b="1" dirty="0"/>
          </a:p>
        </p:txBody>
      </p:sp>
      <p:pic>
        <p:nvPicPr>
          <p:cNvPr id="1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000" y="29217938"/>
            <a:ext cx="7278688" cy="1025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2134" y="-16024"/>
            <a:ext cx="4741866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300192" y="2564904"/>
            <a:ext cx="349424" cy="1728192"/>
          </a:xfrm>
          <a:prstGeom prst="rect">
            <a:avLst/>
          </a:prstGeom>
          <a:solidFill>
            <a:srgbClr val="FFFF00">
              <a:alpha val="2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8" name="Rectangle 7"/>
          <p:cNvSpPr/>
          <p:nvPr/>
        </p:nvSpPr>
        <p:spPr>
          <a:xfrm>
            <a:off x="7884368" y="2564904"/>
            <a:ext cx="349424" cy="1728192"/>
          </a:xfrm>
          <a:prstGeom prst="rect">
            <a:avLst/>
          </a:prstGeom>
          <a:solidFill>
            <a:srgbClr val="FFFF00">
              <a:alpha val="2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" name="Rectangle 8"/>
          <p:cNvSpPr/>
          <p:nvPr/>
        </p:nvSpPr>
        <p:spPr>
          <a:xfrm>
            <a:off x="6670848" y="4797152"/>
            <a:ext cx="349424" cy="1728192"/>
          </a:xfrm>
          <a:prstGeom prst="rect">
            <a:avLst/>
          </a:prstGeom>
          <a:solidFill>
            <a:srgbClr val="FFFF00">
              <a:alpha val="2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140180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5672" y="-387424"/>
            <a:ext cx="8964488" cy="1336956"/>
          </a:xfrm>
        </p:spPr>
        <p:txBody>
          <a:bodyPr/>
          <a:lstStyle/>
          <a:p>
            <a:r>
              <a:rPr lang="fr-FR" dirty="0" smtClean="0"/>
              <a:t>A last </a:t>
            </a:r>
            <a:r>
              <a:rPr lang="fr-FR" dirty="0" err="1" smtClean="0"/>
              <a:t>millennium</a:t>
            </a:r>
            <a:r>
              <a:rPr lang="fr-FR" dirty="0" smtClean="0"/>
              <a:t> perspective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07504" y="1844824"/>
            <a:ext cx="4170357" cy="4032448"/>
          </a:xfrm>
        </p:spPr>
        <p:txBody>
          <a:bodyPr>
            <a:normAutofit/>
          </a:bodyPr>
          <a:lstStyle/>
          <a:p>
            <a:r>
              <a:rPr lang="en-GB" sz="2000" dirty="0" smtClean="0"/>
              <a:t>Last millennium simulation from IPSLCM5A-LR (</a:t>
            </a:r>
            <a:r>
              <a:rPr lang="en-GB" sz="2000" dirty="0" err="1" smtClean="0"/>
              <a:t>Khodri</a:t>
            </a:r>
            <a:r>
              <a:rPr lang="en-GB" sz="2000" dirty="0" smtClean="0"/>
              <a:t> et al. in prep.)</a:t>
            </a:r>
          </a:p>
          <a:p>
            <a:r>
              <a:rPr lang="en-GB" sz="2000" dirty="0" smtClean="0"/>
              <a:t>We select all the volcanoes from preindustrial era that are larger than Agung but not too large</a:t>
            </a:r>
          </a:p>
          <a:p>
            <a:r>
              <a:rPr lang="en-GB" sz="2000" dirty="0"/>
              <a:t>5</a:t>
            </a:r>
            <a:r>
              <a:rPr lang="en-GB" sz="2000" dirty="0" smtClean="0"/>
              <a:t>-member ensemble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2004" y="1844824"/>
            <a:ext cx="4768801" cy="3386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4985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-428236"/>
            <a:ext cx="8964488" cy="1336956"/>
          </a:xfrm>
        </p:spPr>
        <p:txBody>
          <a:bodyPr/>
          <a:lstStyle/>
          <a:p>
            <a:r>
              <a:rPr lang="fr-FR" dirty="0" err="1" smtClean="0"/>
              <a:t>Greenland</a:t>
            </a:r>
            <a:r>
              <a:rPr lang="fr-FR" dirty="0" smtClean="0"/>
              <a:t> data</a:t>
            </a:r>
            <a:endParaRPr lang="fr-FR" dirty="0"/>
          </a:p>
        </p:txBody>
      </p:sp>
      <p:grpSp>
        <p:nvGrpSpPr>
          <p:cNvPr id="7" name="Grouper 6"/>
          <p:cNvGrpSpPr>
            <a:grpSpLocks noChangeAspect="1"/>
          </p:cNvGrpSpPr>
          <p:nvPr/>
        </p:nvGrpSpPr>
        <p:grpSpPr>
          <a:xfrm>
            <a:off x="558889" y="2780928"/>
            <a:ext cx="4085118" cy="4067996"/>
            <a:chOff x="4355967" y="4491783"/>
            <a:chExt cx="2530606" cy="2519998"/>
          </a:xfrm>
        </p:grpSpPr>
        <p:pic>
          <p:nvPicPr>
            <p:cNvPr id="8" name="Image 7" descr="d18O-millgreenland-1000-1973-ano-eof1.gi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5967" y="4491783"/>
              <a:ext cx="2521612" cy="2519998"/>
            </a:xfrm>
            <a:prstGeom prst="rect">
              <a:avLst/>
            </a:prstGeom>
          </p:spPr>
        </p:pic>
        <p:sp>
          <p:nvSpPr>
            <p:cNvPr id="9" name="ZoneTexte 8"/>
            <p:cNvSpPr txBox="1"/>
            <p:nvPr/>
          </p:nvSpPr>
          <p:spPr>
            <a:xfrm>
              <a:off x="4462422" y="4528394"/>
              <a:ext cx="2424151" cy="305053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en-GB" sz="1400" dirty="0" smtClean="0"/>
                <a:t>EOF1 δ</a:t>
              </a:r>
              <a:r>
                <a:rPr lang="en-GB" sz="1400" baseline="30000" dirty="0"/>
                <a:t>18</a:t>
              </a:r>
              <a:r>
                <a:rPr lang="en-GB" sz="1400" dirty="0" smtClean="0"/>
                <a:t>O </a:t>
              </a:r>
              <a:r>
                <a:rPr lang="en-GB" sz="1600" dirty="0" smtClean="0"/>
                <a:t>ice cores </a:t>
              </a:r>
              <a:r>
                <a:rPr lang="en-GB" sz="1100" dirty="0" smtClean="0"/>
                <a:t>(25% explained variance)</a:t>
              </a:r>
            </a:p>
            <a:p>
              <a:r>
                <a:rPr lang="en-GB" sz="1000" dirty="0" smtClean="0"/>
                <a:t> </a:t>
              </a:r>
              <a:endParaRPr lang="en-GB" sz="1000" dirty="0"/>
            </a:p>
          </p:txBody>
        </p:sp>
      </p:grpSp>
      <p:sp>
        <p:nvSpPr>
          <p:cNvPr id="3" name="ZoneTexte 2"/>
          <p:cNvSpPr txBox="1"/>
          <p:nvPr/>
        </p:nvSpPr>
        <p:spPr>
          <a:xfrm>
            <a:off x="683568" y="1375608"/>
            <a:ext cx="396044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EOF1 of </a:t>
            </a:r>
            <a:r>
              <a:rPr lang="en-GB" dirty="0" smtClean="0"/>
              <a:t>a compilation </a:t>
            </a:r>
            <a:r>
              <a:rPr lang="en-GB" dirty="0"/>
              <a:t>of 6 ice cores reconstructing Greenland  δ</a:t>
            </a:r>
            <a:r>
              <a:rPr lang="en-GB" baseline="30000" dirty="0" smtClean="0"/>
              <a:t>18</a:t>
            </a:r>
            <a:r>
              <a:rPr lang="en-GB" dirty="0" smtClean="0"/>
              <a:t>O over </a:t>
            </a:r>
            <a:r>
              <a:rPr lang="en-GB" dirty="0"/>
              <a:t>the last millennium (Ortega et al. </a:t>
            </a:r>
            <a:r>
              <a:rPr lang="en-GB" dirty="0" smtClean="0"/>
              <a:t>2014)</a:t>
            </a:r>
            <a:endParaRPr lang="en-GB" dirty="0"/>
          </a:p>
          <a:p>
            <a:endParaRPr lang="en-GB" dirty="0" smtClean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8388" y="1623599"/>
            <a:ext cx="3635612" cy="5234401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5902040" y="5173200"/>
            <a:ext cx="3239999" cy="180016"/>
          </a:xfrm>
          <a:prstGeom prst="rect">
            <a:avLst/>
          </a:prstGeom>
          <a:solidFill>
            <a:schemeClr val="accent1">
              <a:alpha val="30000"/>
            </a:schemeClr>
          </a:solidFill>
          <a:ln w="9525" cmpd="sng">
            <a:solidFill>
              <a:srgbClr val="00009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7" name="Connecteur droit 16"/>
          <p:cNvCxnSpPr/>
          <p:nvPr/>
        </p:nvCxnSpPr>
        <p:spPr>
          <a:xfrm>
            <a:off x="5902040" y="5266800"/>
            <a:ext cx="3240000" cy="0"/>
          </a:xfrm>
          <a:prstGeom prst="line">
            <a:avLst/>
          </a:prstGeom>
          <a:ln w="38100" cmpd="sng">
            <a:solidFill>
              <a:schemeClr val="accent1">
                <a:alpha val="7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ZoneTexte 3"/>
          <p:cNvSpPr txBox="1"/>
          <p:nvPr/>
        </p:nvSpPr>
        <p:spPr>
          <a:xfrm>
            <a:off x="5652120" y="1046202"/>
            <a:ext cx="33123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20-yr preferential variability  in </a:t>
            </a:r>
            <a:r>
              <a:rPr lang="en-GB" dirty="0" smtClean="0"/>
              <a:t>the PC1</a:t>
            </a: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944281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-428236"/>
            <a:ext cx="9060160" cy="1336956"/>
          </a:xfrm>
        </p:spPr>
        <p:txBody>
          <a:bodyPr/>
          <a:lstStyle/>
          <a:p>
            <a:r>
              <a:rPr lang="fr-FR" dirty="0" smtClean="0"/>
              <a:t>Link </a:t>
            </a:r>
            <a:r>
              <a:rPr lang="fr-FR" dirty="0" err="1" smtClean="0"/>
              <a:t>Greenland</a:t>
            </a:r>
            <a:r>
              <a:rPr lang="fr-FR" dirty="0" smtClean="0"/>
              <a:t>-AMO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67544" y="1556792"/>
            <a:ext cx="4386381" cy="1800200"/>
          </a:xfrm>
        </p:spPr>
        <p:txBody>
          <a:bodyPr>
            <a:normAutofit/>
          </a:bodyPr>
          <a:lstStyle/>
          <a:p>
            <a:r>
              <a:rPr lang="en-GB" sz="2000" dirty="0" smtClean="0"/>
              <a:t>Greenland as high-resolution proxy of the AMO?</a:t>
            </a:r>
          </a:p>
          <a:p>
            <a:r>
              <a:rPr lang="en-GB" sz="2000" dirty="0" smtClean="0"/>
              <a:t>AMOC leads “northern AMO” in the model by 5-10 years</a:t>
            </a:r>
          </a:p>
          <a:p>
            <a:endParaRPr lang="en-GB" sz="2000" dirty="0"/>
          </a:p>
        </p:txBody>
      </p:sp>
      <p:pic>
        <p:nvPicPr>
          <p:cNvPr id="14" name="Image 1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8565" y="1186769"/>
            <a:ext cx="3958590" cy="5662930"/>
          </a:xfrm>
          <a:prstGeom prst="rect">
            <a:avLst/>
          </a:prstGeom>
        </p:spPr>
      </p:pic>
      <p:pic>
        <p:nvPicPr>
          <p:cNvPr id="15" name="Image 14" descr="ttp://dods.extra.cea.fr/work/p86swing/Volcanic/Supplementary/Fig_9823/Fig.gif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020" y="3791585"/>
            <a:ext cx="4319905" cy="30664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533576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-8879" y="0"/>
            <a:ext cx="4652888" cy="1336956"/>
          </a:xfrm>
        </p:spPr>
        <p:txBody>
          <a:bodyPr/>
          <a:lstStyle/>
          <a:p>
            <a:r>
              <a:rPr lang="fr-FR" sz="4000" dirty="0" err="1" smtClean="0"/>
              <a:t>Volcanic</a:t>
            </a:r>
            <a:r>
              <a:rPr lang="fr-FR" sz="4000" dirty="0" smtClean="0"/>
              <a:t> </a:t>
            </a:r>
            <a:r>
              <a:rPr lang="fr-FR" sz="4000" dirty="0" err="1" smtClean="0"/>
              <a:t>eruption</a:t>
            </a:r>
            <a:r>
              <a:rPr lang="fr-FR" sz="4000" dirty="0" smtClean="0"/>
              <a:t> and </a:t>
            </a:r>
            <a:r>
              <a:rPr lang="fr-FR" sz="4000" dirty="0" err="1" smtClean="0"/>
              <a:t>climate</a:t>
            </a:r>
            <a:endParaRPr lang="fr-FR" sz="40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1749896"/>
            <a:ext cx="4532283" cy="4343400"/>
          </a:xfrm>
        </p:spPr>
        <p:txBody>
          <a:bodyPr>
            <a:normAutofit/>
          </a:bodyPr>
          <a:lstStyle/>
          <a:p>
            <a:r>
              <a:rPr lang="en-GB" sz="2000" dirty="0" smtClean="0"/>
              <a:t>Global  cooling due to </a:t>
            </a:r>
            <a:r>
              <a:rPr lang="en-GB" sz="2000" dirty="0" err="1" smtClean="0"/>
              <a:t>sulfate</a:t>
            </a:r>
            <a:r>
              <a:rPr lang="en-GB" sz="2000" dirty="0" smtClean="0"/>
              <a:t> aerosols loading in the the stratosphere</a:t>
            </a:r>
            <a:endParaRPr lang="en-GB" sz="2000" dirty="0"/>
          </a:p>
          <a:p>
            <a:r>
              <a:rPr lang="en-GB" sz="2000" dirty="0" smtClean="0"/>
              <a:t>Impact on NAO phase in winter is quite clear in data, but not in all models </a:t>
            </a:r>
            <a:r>
              <a:rPr lang="en-GB" sz="1600" dirty="0" smtClean="0"/>
              <a:t>(Driscoll et al. 2012) </a:t>
            </a:r>
          </a:p>
          <a:p>
            <a:r>
              <a:rPr lang="en-GB" sz="2000" dirty="0" smtClean="0"/>
              <a:t>Volcanic impact on AMOC found in climate models  </a:t>
            </a:r>
            <a:r>
              <a:rPr lang="en-GB" sz="1600" dirty="0" smtClean="0"/>
              <a:t>(Ottera et al. 2011, </a:t>
            </a:r>
            <a:r>
              <a:rPr lang="en-GB" sz="1600" dirty="0" err="1" smtClean="0"/>
              <a:t>Iwi</a:t>
            </a:r>
            <a:r>
              <a:rPr lang="en-GB" sz="1600" dirty="0" smtClean="0"/>
              <a:t> et al. 2010, Mignot et al. 2011…)</a:t>
            </a:r>
          </a:p>
          <a:p>
            <a:endParaRPr lang="fr-FR" dirty="0"/>
          </a:p>
        </p:txBody>
      </p:sp>
      <p:pic>
        <p:nvPicPr>
          <p:cNvPr id="22" name="Imag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9220" y="0"/>
            <a:ext cx="4476392" cy="2987992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4774377" y="2959060"/>
            <a:ext cx="4334127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900" dirty="0"/>
              <a:t>2</a:t>
            </a:r>
            <a:r>
              <a:rPr lang="en-GB" sz="900" dirty="0" smtClean="0"/>
              <a:t>009 </a:t>
            </a:r>
            <a:r>
              <a:rPr lang="en-GB" sz="900" dirty="0" err="1" smtClean="0"/>
              <a:t>Sarychev</a:t>
            </a:r>
            <a:r>
              <a:rPr lang="en-GB" sz="900" dirty="0" smtClean="0"/>
              <a:t> volcanic eruption </a:t>
            </a:r>
            <a:r>
              <a:rPr lang="en-GB" sz="900" dirty="0"/>
              <a:t>seen </a:t>
            </a:r>
            <a:r>
              <a:rPr lang="en-GB" sz="900" dirty="0" smtClean="0"/>
              <a:t>from the  International </a:t>
            </a:r>
            <a:r>
              <a:rPr lang="en-GB" sz="900" dirty="0"/>
              <a:t>Space Station</a:t>
            </a:r>
          </a:p>
        </p:txBody>
      </p:sp>
      <p:grpSp>
        <p:nvGrpSpPr>
          <p:cNvPr id="30" name="Grouper 29"/>
          <p:cNvGrpSpPr/>
          <p:nvPr/>
        </p:nvGrpSpPr>
        <p:grpSpPr>
          <a:xfrm>
            <a:off x="3491563" y="3212976"/>
            <a:ext cx="5688949" cy="3672408"/>
            <a:chOff x="3417568" y="3274872"/>
            <a:chExt cx="5688949" cy="3672408"/>
          </a:xfrm>
        </p:grpSpPr>
        <p:grpSp>
          <p:nvGrpSpPr>
            <p:cNvPr id="28" name="Grouper 27"/>
            <p:cNvGrpSpPr/>
            <p:nvPr/>
          </p:nvGrpSpPr>
          <p:grpSpPr>
            <a:xfrm>
              <a:off x="3417568" y="3274872"/>
              <a:ext cx="5688949" cy="3672408"/>
              <a:chOff x="3417568" y="3274872"/>
              <a:chExt cx="5688949" cy="3672408"/>
            </a:xfrm>
          </p:grpSpPr>
          <p:grpSp>
            <p:nvGrpSpPr>
              <p:cNvPr id="16" name="Grouper 15"/>
              <p:cNvGrpSpPr/>
              <p:nvPr/>
            </p:nvGrpSpPr>
            <p:grpSpPr>
              <a:xfrm>
                <a:off x="5076056" y="3274872"/>
                <a:ext cx="4030461" cy="3181892"/>
                <a:chOff x="5266535" y="4293096"/>
                <a:chExt cx="3769961" cy="2694359"/>
              </a:xfrm>
            </p:grpSpPr>
            <p:grpSp>
              <p:nvGrpSpPr>
                <p:cNvPr id="13" name="Grouper 12"/>
                <p:cNvGrpSpPr/>
                <p:nvPr/>
              </p:nvGrpSpPr>
              <p:grpSpPr>
                <a:xfrm>
                  <a:off x="5266535" y="4293096"/>
                  <a:ext cx="3769961" cy="2386582"/>
                  <a:chOff x="5304329" y="4437112"/>
                  <a:chExt cx="3769961" cy="2386582"/>
                </a:xfrm>
              </p:grpSpPr>
              <p:pic>
                <p:nvPicPr>
                  <p:cNvPr id="8" name="Image 7"/>
                  <p:cNvPicPr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5304329" y="4437112"/>
                    <a:ext cx="3769961" cy="2386582"/>
                  </a:xfrm>
                  <a:prstGeom prst="rect">
                    <a:avLst/>
                  </a:prstGeom>
                </p:spPr>
              </p:pic>
              <p:sp>
                <p:nvSpPr>
                  <p:cNvPr id="9" name="Rectangle 8"/>
                  <p:cNvSpPr/>
                  <p:nvPr/>
                </p:nvSpPr>
                <p:spPr>
                  <a:xfrm>
                    <a:off x="5569603" y="4437112"/>
                    <a:ext cx="1162637" cy="360040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0" name="Rectangle 9"/>
                  <p:cNvSpPr/>
                  <p:nvPr/>
                </p:nvSpPr>
                <p:spPr>
                  <a:xfrm>
                    <a:off x="6156176" y="4589512"/>
                    <a:ext cx="360040" cy="360040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1" name="Rectangle 10"/>
                  <p:cNvSpPr/>
                  <p:nvPr/>
                </p:nvSpPr>
                <p:spPr>
                  <a:xfrm>
                    <a:off x="8628083" y="4437112"/>
                    <a:ext cx="360040" cy="360040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2" name="Rectangle 11"/>
                  <p:cNvSpPr/>
                  <p:nvPr/>
                </p:nvSpPr>
                <p:spPr>
                  <a:xfrm>
                    <a:off x="7452320" y="4437112"/>
                    <a:ext cx="216024" cy="152400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</p:grpSp>
            <p:sp>
              <p:nvSpPr>
                <p:cNvPr id="14" name="ZoneTexte 13"/>
                <p:cNvSpPr txBox="1"/>
                <p:nvPr/>
              </p:nvSpPr>
              <p:spPr>
                <a:xfrm>
                  <a:off x="5914622" y="6679678"/>
                  <a:ext cx="2999809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sz="1400" dirty="0"/>
                    <a:t>Zanchettin et al. </a:t>
                  </a:r>
                  <a:r>
                    <a:rPr lang="fr-FR" sz="1400" dirty="0" smtClean="0"/>
                    <a:t>2012 </a:t>
                  </a:r>
                  <a:endParaRPr lang="fr-FR" sz="1400" dirty="0"/>
                </a:p>
              </p:txBody>
            </p:sp>
          </p:grpSp>
          <p:pic>
            <p:nvPicPr>
              <p:cNvPr id="19" name="Image 18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417568" y="5221633"/>
                <a:ext cx="1728509" cy="1725647"/>
              </a:xfrm>
              <a:prstGeom prst="rect">
                <a:avLst/>
              </a:prstGeom>
            </p:spPr>
          </p:pic>
          <p:cxnSp>
            <p:nvCxnSpPr>
              <p:cNvPr id="25" name="Connecteur droit 24"/>
              <p:cNvCxnSpPr/>
              <p:nvPr/>
            </p:nvCxnSpPr>
            <p:spPr>
              <a:xfrm flipV="1">
                <a:off x="4353989" y="3880036"/>
                <a:ext cx="1226123" cy="1987124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9" name="ZoneTexte 28"/>
            <p:cNvSpPr txBox="1"/>
            <p:nvPr/>
          </p:nvSpPr>
          <p:spPr>
            <a:xfrm>
              <a:off x="4602304" y="6597352"/>
              <a:ext cx="155188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800" dirty="0" err="1" smtClean="0"/>
                <a:t>Quadfasel</a:t>
              </a:r>
              <a:r>
                <a:rPr lang="en-GB" sz="800" dirty="0" smtClean="0"/>
                <a:t> </a:t>
              </a:r>
            </a:p>
            <a:p>
              <a:r>
                <a:rPr lang="en-GB" sz="800" dirty="0" smtClean="0"/>
                <a:t>2005</a:t>
              </a:r>
              <a:endParaRPr lang="en-GB" sz="800" dirty="0"/>
            </a:p>
          </p:txBody>
        </p:sp>
      </p:grpSp>
    </p:spTree>
    <p:extLst>
      <p:ext uri="{BB962C8B-B14F-4D97-AF65-F5344CB8AC3E}">
        <p14:creationId xmlns:p14="http://schemas.microsoft.com/office/powerpoint/2010/main" val="1533084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-108520" y="3812"/>
            <a:ext cx="5245275" cy="1336956"/>
          </a:xfrm>
        </p:spPr>
        <p:txBody>
          <a:bodyPr/>
          <a:lstStyle/>
          <a:p>
            <a:r>
              <a:rPr lang="fr-FR" sz="3600" dirty="0" smtClean="0"/>
              <a:t>A </a:t>
            </a:r>
            <a:r>
              <a:rPr lang="fr-FR" sz="3600" dirty="0" err="1" smtClean="0"/>
              <a:t>paleo</a:t>
            </a:r>
            <a:r>
              <a:rPr lang="fr-FR" sz="3600" dirty="0" err="1"/>
              <a:t>-</a:t>
            </a:r>
            <a:r>
              <a:rPr lang="fr-FR" sz="3600" dirty="0" err="1" smtClean="0"/>
              <a:t>indicator</a:t>
            </a:r>
            <a:r>
              <a:rPr lang="fr-FR" sz="3600" dirty="0" smtClean="0"/>
              <a:t> of the subpolar AMOC?</a:t>
            </a:r>
            <a:endParaRPr lang="fr-FR" sz="36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6744" y="1656184"/>
            <a:ext cx="4845295" cy="4653136"/>
          </a:xfrm>
        </p:spPr>
        <p:txBody>
          <a:bodyPr>
            <a:noAutofit/>
          </a:bodyPr>
          <a:lstStyle/>
          <a:p>
            <a:r>
              <a:rPr lang="fr-FR" sz="2000" dirty="0" smtClean="0"/>
              <a:t>Butler et al. (2013): bivalves as a </a:t>
            </a:r>
            <a:r>
              <a:rPr lang="fr-FR" sz="2000" dirty="0" err="1" smtClean="0"/>
              <a:t>very</a:t>
            </a:r>
            <a:r>
              <a:rPr lang="fr-FR" sz="2000" dirty="0" smtClean="0"/>
              <a:t> </a:t>
            </a:r>
            <a:r>
              <a:rPr lang="fr-FR" sz="2000" dirty="0" err="1" smtClean="0"/>
              <a:t>high</a:t>
            </a:r>
            <a:r>
              <a:rPr lang="fr-FR" sz="2000" dirty="0" smtClean="0"/>
              <a:t> temporal </a:t>
            </a:r>
            <a:r>
              <a:rPr lang="fr-FR" sz="2000" dirty="0" err="1" smtClean="0"/>
              <a:t>resolution</a:t>
            </a:r>
            <a:r>
              <a:rPr lang="fr-FR" sz="2000" dirty="0" smtClean="0"/>
              <a:t> proxy</a:t>
            </a:r>
          </a:p>
          <a:p>
            <a:r>
              <a:rPr lang="fr-FR" sz="2000" dirty="0" smtClean="0"/>
              <a:t>Not </a:t>
            </a:r>
            <a:r>
              <a:rPr lang="fr-FR" sz="2000" dirty="0" err="1" smtClean="0"/>
              <a:t>only</a:t>
            </a:r>
            <a:r>
              <a:rPr lang="fr-FR" sz="2000" dirty="0" smtClean="0"/>
              <a:t> SST, </a:t>
            </a:r>
            <a:r>
              <a:rPr lang="fr-FR" sz="2000" dirty="0" err="1" smtClean="0"/>
              <a:t>rather</a:t>
            </a:r>
            <a:r>
              <a:rPr lang="fr-FR" sz="2000" dirty="0" smtClean="0"/>
              <a:t> </a:t>
            </a:r>
            <a:r>
              <a:rPr lang="fr-FR" sz="2000" dirty="0" err="1" smtClean="0"/>
              <a:t>related</a:t>
            </a:r>
            <a:r>
              <a:rPr lang="fr-FR" sz="2000" dirty="0" smtClean="0"/>
              <a:t> </a:t>
            </a:r>
            <a:r>
              <a:rPr lang="fr-FR" sz="2000" dirty="0" err="1" smtClean="0"/>
              <a:t>with</a:t>
            </a:r>
            <a:r>
              <a:rPr lang="fr-FR" sz="2000" dirty="0" smtClean="0"/>
              <a:t> </a:t>
            </a:r>
            <a:r>
              <a:rPr lang="fr-FR" sz="2000" dirty="0" err="1" smtClean="0"/>
              <a:t>nutrient</a:t>
            </a:r>
            <a:r>
              <a:rPr lang="fr-FR" sz="2000" dirty="0" smtClean="0"/>
              <a:t> </a:t>
            </a:r>
            <a:r>
              <a:rPr lang="fr-FR" sz="2000" dirty="0" err="1" smtClean="0"/>
              <a:t>supply</a:t>
            </a:r>
            <a:r>
              <a:rPr lang="fr-FR" sz="2000" dirty="0" smtClean="0"/>
              <a:t>. </a:t>
            </a:r>
          </a:p>
          <a:p>
            <a:r>
              <a:rPr lang="fr-FR" sz="2000" dirty="0" smtClean="0"/>
              <a:t>Pseudo-proxy </a:t>
            </a:r>
            <a:r>
              <a:rPr lang="fr-FR" sz="2000" dirty="0" err="1" smtClean="0"/>
              <a:t>approach</a:t>
            </a:r>
            <a:r>
              <a:rPr lang="fr-FR" sz="2000" dirty="0" smtClean="0"/>
              <a:t>: </a:t>
            </a:r>
            <a:r>
              <a:rPr lang="fr-FR" sz="2000" dirty="0" err="1" smtClean="0"/>
              <a:t>is</a:t>
            </a:r>
            <a:r>
              <a:rPr lang="fr-FR" sz="2000" dirty="0" smtClean="0"/>
              <a:t> </a:t>
            </a:r>
            <a:r>
              <a:rPr lang="fr-FR" sz="2000" dirty="0" err="1" smtClean="0"/>
              <a:t>there</a:t>
            </a:r>
            <a:r>
              <a:rPr lang="fr-FR" sz="2000" dirty="0" smtClean="0"/>
              <a:t> a </a:t>
            </a:r>
            <a:r>
              <a:rPr lang="fr-FR" sz="2000" dirty="0" err="1" smtClean="0"/>
              <a:t>link</a:t>
            </a:r>
            <a:r>
              <a:rPr lang="fr-FR" sz="2000" dirty="0" smtClean="0"/>
              <a:t> </a:t>
            </a:r>
            <a:r>
              <a:rPr lang="fr-FR" sz="2000" dirty="0" err="1" smtClean="0"/>
              <a:t>between</a:t>
            </a:r>
            <a:r>
              <a:rPr lang="fr-FR" sz="2000" dirty="0" smtClean="0"/>
              <a:t> </a:t>
            </a:r>
            <a:r>
              <a:rPr lang="fr-FR" sz="2000" dirty="0" err="1" smtClean="0"/>
              <a:t>nutrients</a:t>
            </a:r>
            <a:r>
              <a:rPr lang="fr-FR" sz="2000" dirty="0" smtClean="0"/>
              <a:t> and AMOC in the model </a:t>
            </a:r>
            <a:r>
              <a:rPr lang="fr-FR" sz="2000" dirty="0" err="1" smtClean="0"/>
              <a:t>north</a:t>
            </a:r>
            <a:r>
              <a:rPr lang="fr-FR" sz="2000" dirty="0" smtClean="0"/>
              <a:t> of </a:t>
            </a:r>
            <a:r>
              <a:rPr lang="fr-FR" sz="2000" dirty="0" err="1" smtClean="0"/>
              <a:t>Iceland</a:t>
            </a:r>
            <a:r>
              <a:rPr lang="fr-FR" sz="2000" dirty="0" smtClean="0"/>
              <a:t>?</a:t>
            </a:r>
          </a:p>
          <a:p>
            <a:r>
              <a:rPr lang="fr-FR" sz="2000" dirty="0" smtClean="0"/>
              <a:t>AMOC leads </a:t>
            </a:r>
            <a:r>
              <a:rPr lang="fr-FR" sz="2000" dirty="0" err="1" smtClean="0"/>
              <a:t>nutrient</a:t>
            </a:r>
            <a:r>
              <a:rPr lang="fr-FR" sz="2000" dirty="0" smtClean="0"/>
              <a:t> </a:t>
            </a:r>
            <a:r>
              <a:rPr lang="fr-FR" sz="2000" dirty="0" err="1" smtClean="0"/>
              <a:t>supply</a:t>
            </a:r>
            <a:r>
              <a:rPr lang="fr-FR" sz="2000" dirty="0" smtClean="0"/>
              <a:t> </a:t>
            </a:r>
            <a:r>
              <a:rPr lang="fr-FR" sz="2000" dirty="0" err="1" smtClean="0"/>
              <a:t>north</a:t>
            </a:r>
            <a:r>
              <a:rPr lang="fr-FR" sz="2000" dirty="0" smtClean="0"/>
              <a:t> of </a:t>
            </a:r>
            <a:r>
              <a:rPr lang="fr-FR" sz="2000" dirty="0" err="1" smtClean="0"/>
              <a:t>Iceland</a:t>
            </a:r>
            <a:r>
              <a:rPr lang="fr-FR" sz="2000" dirty="0" smtClean="0"/>
              <a:t> by 0-</a:t>
            </a:r>
            <a:r>
              <a:rPr lang="fr-FR" sz="2000" dirty="0"/>
              <a:t>4</a:t>
            </a:r>
            <a:r>
              <a:rPr lang="fr-FR" sz="2000" dirty="0" smtClean="0"/>
              <a:t> </a:t>
            </a:r>
            <a:r>
              <a:rPr lang="fr-FR" sz="2000" dirty="0" err="1" smtClean="0"/>
              <a:t>years</a:t>
            </a:r>
            <a:endParaRPr lang="fr-FR" sz="2000" dirty="0" smtClean="0"/>
          </a:p>
          <a:p>
            <a:r>
              <a:rPr lang="fr-FR" sz="2000" dirty="0" smtClean="0"/>
              <a:t>This </a:t>
            </a:r>
            <a:r>
              <a:rPr lang="fr-FR" sz="2000" dirty="0" err="1" smtClean="0"/>
              <a:t>is</a:t>
            </a:r>
            <a:r>
              <a:rPr lang="fr-FR" sz="2000" dirty="0" smtClean="0"/>
              <a:t> </a:t>
            </a:r>
            <a:r>
              <a:rPr lang="fr-FR" sz="2000" dirty="0" err="1" smtClean="0"/>
              <a:t>mainly</a:t>
            </a:r>
            <a:r>
              <a:rPr lang="fr-FR" sz="2000" dirty="0" smtClean="0"/>
              <a:t> due to convection in the </a:t>
            </a:r>
            <a:r>
              <a:rPr lang="fr-FR" sz="2000" dirty="0" err="1" smtClean="0"/>
              <a:t>Nordic</a:t>
            </a:r>
            <a:r>
              <a:rPr lang="fr-FR" sz="2000" dirty="0" smtClean="0"/>
              <a:t> </a:t>
            </a:r>
            <a:r>
              <a:rPr lang="fr-FR" sz="2000" dirty="0" err="1" smtClean="0"/>
              <a:t>Seas</a:t>
            </a:r>
            <a:endParaRPr lang="fr-FR" sz="2000" dirty="0"/>
          </a:p>
        </p:txBody>
      </p:sp>
      <p:sp>
        <p:nvSpPr>
          <p:cNvPr id="7" name="ZoneTexte 6"/>
          <p:cNvSpPr txBox="1"/>
          <p:nvPr/>
        </p:nvSpPr>
        <p:spPr>
          <a:xfrm>
            <a:off x="7164288" y="44624"/>
            <a:ext cx="1800200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  Butler et al. (2013)</a:t>
            </a:r>
            <a:endParaRPr lang="en-GB" sz="1200" dirty="0"/>
          </a:p>
        </p:txBody>
      </p:sp>
      <p:pic>
        <p:nvPicPr>
          <p:cNvPr id="8" name="Image 7" descr="ttp://dods.extra.cea.fr/work/p86swing/Volcanic/SupplementaryR2/Fig_29033/Fig.gif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2132856"/>
            <a:ext cx="3441328" cy="472514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" name="Grouper 9"/>
          <p:cNvGrpSpPr/>
          <p:nvPr/>
        </p:nvGrpSpPr>
        <p:grpSpPr>
          <a:xfrm>
            <a:off x="7250856" y="476672"/>
            <a:ext cx="2073672" cy="1440000"/>
            <a:chOff x="7250856" y="665769"/>
            <a:chExt cx="2073672" cy="1440000"/>
          </a:xfrm>
        </p:grpSpPr>
        <p:pic>
          <p:nvPicPr>
            <p:cNvPr id="5" name="Image 4" descr="Paul Kay Live Arctica image - low res-1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50856" y="665769"/>
              <a:ext cx="1920001" cy="1440000"/>
            </a:xfrm>
            <a:prstGeom prst="rect">
              <a:avLst/>
            </a:prstGeom>
          </p:spPr>
        </p:pic>
        <p:sp>
          <p:nvSpPr>
            <p:cNvPr id="9" name="ZoneTexte 8"/>
            <p:cNvSpPr txBox="1"/>
            <p:nvPr/>
          </p:nvSpPr>
          <p:spPr>
            <a:xfrm>
              <a:off x="8100392" y="1890325"/>
              <a:ext cx="1224136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800" dirty="0" smtClean="0">
                  <a:solidFill>
                    <a:schemeClr val="bg1"/>
                  </a:solidFill>
                </a:rPr>
                <a:t>Credit: Paul Clay</a:t>
              </a:r>
              <a:endParaRPr lang="en-GB" sz="8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9969" y="-54524"/>
            <a:ext cx="2447987" cy="2187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5401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15" descr="ttp://dods.extra.cea.fr/work/p86swing/Volcanic/NatureR1/Fig3_4110/Fig3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2518" y="0"/>
            <a:ext cx="4787994" cy="691263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-1" y="-27384"/>
            <a:ext cx="4416365" cy="1336956"/>
          </a:xfrm>
        </p:spPr>
        <p:txBody>
          <a:bodyPr/>
          <a:lstStyle/>
          <a:p>
            <a:r>
              <a:rPr lang="fr-FR" sz="4000" dirty="0" smtClean="0"/>
              <a:t>Last </a:t>
            </a:r>
            <a:r>
              <a:rPr lang="fr-FR" sz="4000" dirty="0" err="1" smtClean="0"/>
              <a:t>millennium</a:t>
            </a:r>
            <a:r>
              <a:rPr lang="fr-FR" sz="4000" dirty="0" smtClean="0"/>
              <a:t> perspective</a:t>
            </a:r>
            <a:endParaRPr lang="fr-FR" sz="40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627" y="1605880"/>
            <a:ext cx="4416365" cy="4343400"/>
          </a:xfrm>
        </p:spPr>
        <p:txBody>
          <a:bodyPr>
            <a:normAutofit/>
          </a:bodyPr>
          <a:lstStyle/>
          <a:p>
            <a:r>
              <a:rPr lang="fr-FR" sz="2000" dirty="0" err="1" smtClean="0"/>
              <a:t>We</a:t>
            </a:r>
            <a:r>
              <a:rPr lang="fr-FR" sz="2000" dirty="0" smtClean="0"/>
              <a:t> select the </a:t>
            </a:r>
            <a:r>
              <a:rPr lang="fr-FR" sz="2000" dirty="0" err="1" smtClean="0"/>
              <a:t>same</a:t>
            </a:r>
            <a:r>
              <a:rPr lang="fr-FR" sz="2000" dirty="0" smtClean="0"/>
              <a:t> </a:t>
            </a:r>
            <a:r>
              <a:rPr lang="fr-FR" sz="2000" dirty="0" err="1" smtClean="0"/>
              <a:t>timeseries</a:t>
            </a:r>
            <a:r>
              <a:rPr lang="fr-FR" sz="2000" dirty="0" smtClean="0"/>
              <a:t> </a:t>
            </a:r>
            <a:r>
              <a:rPr lang="fr-FR" sz="2000" dirty="0" err="1" smtClean="0"/>
              <a:t>following</a:t>
            </a:r>
            <a:r>
              <a:rPr lang="fr-FR" sz="2000" dirty="0" smtClean="0"/>
              <a:t> </a:t>
            </a:r>
            <a:r>
              <a:rPr lang="fr-FR" sz="2000" dirty="0" err="1" smtClean="0"/>
              <a:t>volcanoes</a:t>
            </a:r>
            <a:r>
              <a:rPr lang="fr-FR" sz="2000" dirty="0" smtClean="0"/>
              <a:t> in data and SST in the </a:t>
            </a:r>
            <a:r>
              <a:rPr lang="fr-FR" sz="2000" dirty="0" err="1" smtClean="0"/>
              <a:t>North</a:t>
            </a:r>
            <a:r>
              <a:rPr lang="fr-FR" sz="2000" dirty="0" smtClean="0"/>
              <a:t> Atlantic </a:t>
            </a:r>
            <a:r>
              <a:rPr lang="fr-FR" sz="2000" dirty="0" err="1" smtClean="0"/>
              <a:t>from</a:t>
            </a:r>
            <a:r>
              <a:rPr lang="fr-FR" sz="2000" dirty="0" smtClean="0"/>
              <a:t> the model</a:t>
            </a:r>
          </a:p>
          <a:p>
            <a:r>
              <a:rPr lang="fr-FR" sz="2000" dirty="0" err="1" smtClean="0"/>
              <a:t>Significant</a:t>
            </a:r>
            <a:r>
              <a:rPr lang="fr-FR" sz="2000" dirty="0" smtClean="0"/>
              <a:t> </a:t>
            </a:r>
            <a:r>
              <a:rPr lang="fr-FR" sz="2000" dirty="0" err="1" smtClean="0"/>
              <a:t>correlation</a:t>
            </a:r>
            <a:r>
              <a:rPr lang="fr-FR" sz="2000" dirty="0" smtClean="0"/>
              <a:t> </a:t>
            </a:r>
            <a:r>
              <a:rPr lang="fr-FR" sz="2000" dirty="0" err="1" smtClean="0"/>
              <a:t>both</a:t>
            </a:r>
            <a:r>
              <a:rPr lang="fr-FR" sz="2000" dirty="0" smtClean="0"/>
              <a:t> in model and data, </a:t>
            </a:r>
            <a:r>
              <a:rPr lang="fr-FR" sz="2000" dirty="0" err="1" smtClean="0"/>
              <a:t>following</a:t>
            </a:r>
            <a:r>
              <a:rPr lang="fr-FR" sz="2000" dirty="0" smtClean="0"/>
              <a:t> AMOC variations by </a:t>
            </a:r>
            <a:r>
              <a:rPr lang="fr-FR" sz="2000" dirty="0" err="1" smtClean="0"/>
              <a:t>around</a:t>
            </a:r>
            <a:r>
              <a:rPr lang="fr-FR" sz="2000" dirty="0" smtClean="0"/>
              <a:t> 5 </a:t>
            </a:r>
            <a:r>
              <a:rPr lang="fr-FR" sz="2000" dirty="0" err="1" smtClean="0"/>
              <a:t>years</a:t>
            </a:r>
            <a:endParaRPr lang="fr-FR" sz="2000" dirty="0"/>
          </a:p>
        </p:txBody>
      </p:sp>
      <p:sp>
        <p:nvSpPr>
          <p:cNvPr id="19" name="Rectangle 18"/>
          <p:cNvSpPr/>
          <p:nvPr/>
        </p:nvSpPr>
        <p:spPr>
          <a:xfrm>
            <a:off x="6012160" y="440811"/>
            <a:ext cx="349424" cy="1295997"/>
          </a:xfrm>
          <a:prstGeom prst="rect">
            <a:avLst/>
          </a:prstGeom>
          <a:solidFill>
            <a:srgbClr val="FFFF00">
              <a:alpha val="2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Rectangle 21"/>
          <p:cNvSpPr/>
          <p:nvPr/>
        </p:nvSpPr>
        <p:spPr>
          <a:xfrm>
            <a:off x="6166792" y="2060848"/>
            <a:ext cx="349424" cy="1295997"/>
          </a:xfrm>
          <a:prstGeom prst="rect">
            <a:avLst/>
          </a:prstGeom>
          <a:solidFill>
            <a:srgbClr val="FFFF00">
              <a:alpha val="2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Rectangle 22"/>
          <p:cNvSpPr/>
          <p:nvPr/>
        </p:nvSpPr>
        <p:spPr>
          <a:xfrm>
            <a:off x="6588224" y="3681358"/>
            <a:ext cx="349424" cy="2915994"/>
          </a:xfrm>
          <a:prstGeom prst="rect">
            <a:avLst/>
          </a:prstGeom>
          <a:solidFill>
            <a:srgbClr val="FFFF00">
              <a:alpha val="2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7" name="Grouper 6"/>
          <p:cNvGrpSpPr/>
          <p:nvPr/>
        </p:nvGrpSpPr>
        <p:grpSpPr>
          <a:xfrm>
            <a:off x="7678960" y="440808"/>
            <a:ext cx="914872" cy="6156544"/>
            <a:chOff x="7678960" y="368480"/>
            <a:chExt cx="914872" cy="6156544"/>
          </a:xfrm>
        </p:grpSpPr>
        <p:sp>
          <p:nvSpPr>
            <p:cNvPr id="20" name="Rectangle 19"/>
            <p:cNvSpPr/>
            <p:nvPr/>
          </p:nvSpPr>
          <p:spPr>
            <a:xfrm>
              <a:off x="7678960" y="368480"/>
              <a:ext cx="349424" cy="1296000"/>
            </a:xfrm>
            <a:prstGeom prst="rect">
              <a:avLst/>
            </a:prstGeom>
            <a:solidFill>
              <a:srgbClr val="E2751D">
                <a:alpha val="22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7894984" y="1988520"/>
              <a:ext cx="349424" cy="1296000"/>
            </a:xfrm>
            <a:prstGeom prst="rect">
              <a:avLst/>
            </a:prstGeom>
            <a:solidFill>
              <a:srgbClr val="E2751D">
                <a:alpha val="22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8244408" y="3609024"/>
              <a:ext cx="349424" cy="2916000"/>
            </a:xfrm>
            <a:prstGeom prst="rect">
              <a:avLst/>
            </a:prstGeom>
            <a:solidFill>
              <a:srgbClr val="E2751D">
                <a:alpha val="22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29" name="Image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6512" y="4584404"/>
            <a:ext cx="3239993" cy="2300980"/>
          </a:xfrm>
          <a:prstGeom prst="rect">
            <a:avLst/>
          </a:prstGeom>
        </p:spPr>
      </p:pic>
      <p:cxnSp>
        <p:nvCxnSpPr>
          <p:cNvPr id="10" name="Connecteur droit avec flèche 9"/>
          <p:cNvCxnSpPr/>
          <p:nvPr/>
        </p:nvCxnSpPr>
        <p:spPr>
          <a:xfrm flipV="1">
            <a:off x="3203481" y="4293096"/>
            <a:ext cx="1212883" cy="29130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09810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2" grpId="0" animBg="1"/>
      <p:bldP spid="2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-9005" y="476672"/>
            <a:ext cx="4283969" cy="1080120"/>
          </a:xfrm>
        </p:spPr>
        <p:txBody>
          <a:bodyPr/>
          <a:lstStyle/>
          <a:p>
            <a:r>
              <a:rPr lang="fr-FR" sz="4000" dirty="0" smtClean="0"/>
              <a:t>Last </a:t>
            </a:r>
            <a:r>
              <a:rPr lang="fr-FR" sz="4000" dirty="0" err="1" smtClean="0"/>
              <a:t>millennium</a:t>
            </a:r>
            <a:r>
              <a:rPr lang="fr-FR" sz="4000" dirty="0" smtClean="0"/>
              <a:t> perspective</a:t>
            </a:r>
            <a:endParaRPr lang="fr-FR" sz="40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79512" y="2276872"/>
            <a:ext cx="3768293" cy="38393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000" dirty="0" err="1" smtClean="0"/>
              <a:t>When</a:t>
            </a:r>
            <a:r>
              <a:rPr lang="fr-FR" sz="2000" dirty="0" smtClean="0"/>
              <a:t> </a:t>
            </a:r>
            <a:r>
              <a:rPr lang="fr-FR" sz="2000" dirty="0" err="1" smtClean="0"/>
              <a:t>including</a:t>
            </a:r>
            <a:r>
              <a:rPr lang="fr-FR" sz="2000" dirty="0" smtClean="0"/>
              <a:t> the </a:t>
            </a:r>
            <a:r>
              <a:rPr lang="fr-FR" sz="2000" dirty="0" err="1" smtClean="0"/>
              <a:t>lag</a:t>
            </a:r>
            <a:r>
              <a:rPr lang="fr-FR" sz="2000" dirty="0" smtClean="0"/>
              <a:t> </a:t>
            </a:r>
            <a:r>
              <a:rPr lang="fr-FR" sz="2000" dirty="0" err="1" smtClean="0"/>
              <a:t>found</a:t>
            </a:r>
            <a:r>
              <a:rPr lang="fr-FR" sz="2000" dirty="0" smtClean="0"/>
              <a:t> for the </a:t>
            </a:r>
            <a:r>
              <a:rPr lang="fr-FR" sz="2000" dirty="0" err="1" smtClean="0"/>
              <a:t>analysis</a:t>
            </a:r>
            <a:r>
              <a:rPr lang="fr-FR" sz="2000" dirty="0" smtClean="0"/>
              <a:t> over the </a:t>
            </a:r>
            <a:r>
              <a:rPr lang="fr-FR" sz="2000" dirty="0" err="1" smtClean="0"/>
              <a:t>whole</a:t>
            </a:r>
            <a:r>
              <a:rPr lang="fr-FR" sz="2000" dirty="0" smtClean="0"/>
              <a:t> last </a:t>
            </a:r>
            <a:r>
              <a:rPr lang="fr-FR" sz="2000" dirty="0" err="1" smtClean="0"/>
              <a:t>millennium</a:t>
            </a:r>
            <a:r>
              <a:rPr lang="fr-FR" sz="2000" dirty="0" smtClean="0"/>
              <a:t>, </a:t>
            </a:r>
            <a:r>
              <a:rPr lang="fr-FR" sz="2000" dirty="0" err="1" smtClean="0"/>
              <a:t>phasing</a:t>
            </a:r>
            <a:r>
              <a:rPr lang="fr-FR" sz="2000" dirty="0" smtClean="0"/>
              <a:t> </a:t>
            </a:r>
            <a:r>
              <a:rPr lang="fr-FR" sz="2000" dirty="0" err="1" smtClean="0"/>
              <a:t>between</a:t>
            </a:r>
            <a:r>
              <a:rPr lang="fr-FR" sz="2000" dirty="0" smtClean="0"/>
              <a:t> </a:t>
            </a:r>
            <a:r>
              <a:rPr lang="fr-FR" sz="2000" dirty="0" err="1" smtClean="0"/>
              <a:t>modelled</a:t>
            </a:r>
            <a:r>
              <a:rPr lang="fr-FR" sz="2000" dirty="0" smtClean="0"/>
              <a:t> AMOC and bivalves and </a:t>
            </a:r>
            <a:r>
              <a:rPr lang="fr-FR" sz="2000" dirty="0" err="1" smtClean="0"/>
              <a:t>Greenland</a:t>
            </a:r>
            <a:r>
              <a:rPr lang="fr-FR" sz="2000" dirty="0" smtClean="0"/>
              <a:t> data </a:t>
            </a:r>
            <a:r>
              <a:rPr lang="fr-FR" sz="2000" dirty="0" err="1" smtClean="0"/>
              <a:t>works</a:t>
            </a:r>
            <a:r>
              <a:rPr lang="fr-FR" sz="2000" dirty="0" smtClean="0"/>
              <a:t> </a:t>
            </a:r>
            <a:r>
              <a:rPr lang="fr-FR" sz="2000" dirty="0" err="1" smtClean="0"/>
              <a:t>nicely</a:t>
            </a:r>
            <a:endParaRPr lang="fr-FR" sz="2000" dirty="0"/>
          </a:p>
        </p:txBody>
      </p:sp>
      <p:pic>
        <p:nvPicPr>
          <p:cNvPr id="13" name="Image 12" descr="ttp://dods.extra.cea.fr/work/p86swing/Volcanic/SupplementaryR2/Fig_25659/Fig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8519" y="9385"/>
            <a:ext cx="4872470" cy="68399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976794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49275" y="-459432"/>
            <a:ext cx="8042276" cy="1336956"/>
          </a:xfrm>
        </p:spPr>
        <p:txBody>
          <a:bodyPr/>
          <a:lstStyle/>
          <a:p>
            <a:r>
              <a:rPr lang="fr-FR" dirty="0" smtClean="0"/>
              <a:t>Conclusions	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496" y="1340767"/>
            <a:ext cx="9144000" cy="4752529"/>
          </a:xfrm>
        </p:spPr>
        <p:txBody>
          <a:bodyPr>
            <a:noAutofit/>
          </a:bodyPr>
          <a:lstStyle/>
          <a:p>
            <a:r>
              <a:rPr lang="en-GB" sz="2000" dirty="0" smtClean="0"/>
              <a:t>Pinatubo-like volcanic eruption precedes an AMOC maximum by around 10-15 years</a:t>
            </a:r>
          </a:p>
          <a:p>
            <a:r>
              <a:rPr lang="en-GB" sz="2000" dirty="0" smtClean="0"/>
              <a:t>Effect of Pinatubo: </a:t>
            </a:r>
            <a:r>
              <a:rPr lang="en-GB" sz="2000" b="1" dirty="0" smtClean="0"/>
              <a:t>destructive interference</a:t>
            </a:r>
            <a:r>
              <a:rPr lang="en-GB" sz="2000" dirty="0" smtClean="0"/>
              <a:t>!</a:t>
            </a:r>
          </a:p>
          <a:p>
            <a:r>
              <a:rPr lang="en-GB" sz="2000" dirty="0" smtClean="0"/>
              <a:t>NAO still explains large amount of variance as compared to this mechanism of 20-yr cycle excitation by volcanoes</a:t>
            </a:r>
          </a:p>
          <a:p>
            <a:r>
              <a:rPr lang="en-GB" sz="2000" dirty="0" smtClean="0"/>
              <a:t>Impact of volcanoes also very clear in a </a:t>
            </a:r>
            <a:r>
              <a:rPr lang="en-GB" sz="2000" b="1" dirty="0"/>
              <a:t>8</a:t>
            </a:r>
            <a:r>
              <a:rPr lang="en-GB" sz="2000" b="1" dirty="0" smtClean="0"/>
              <a:t>-member CMIP5 </a:t>
            </a:r>
            <a:r>
              <a:rPr lang="en-GB" sz="2000" dirty="0" smtClean="0"/>
              <a:t>ensemble</a:t>
            </a:r>
          </a:p>
          <a:p>
            <a:r>
              <a:rPr lang="en-GB" sz="2000" dirty="0" smtClean="0"/>
              <a:t>Consistent with </a:t>
            </a:r>
            <a:r>
              <a:rPr lang="en-GB" sz="2000" i="1" dirty="0" smtClean="0"/>
              <a:t>in situ </a:t>
            </a:r>
            <a:r>
              <a:rPr lang="en-GB" sz="2000" b="1" dirty="0"/>
              <a:t>s</a:t>
            </a:r>
            <a:r>
              <a:rPr lang="en-GB" sz="2000" b="1" dirty="0" smtClean="0"/>
              <a:t>alinity data</a:t>
            </a:r>
            <a:r>
              <a:rPr lang="en-GB" sz="2000" dirty="0" smtClean="0"/>
              <a:t> in the subpolar gyre</a:t>
            </a:r>
          </a:p>
          <a:p>
            <a:r>
              <a:rPr lang="en-GB" sz="2000" dirty="0" smtClean="0"/>
              <a:t>And data of Greenland and Iceland over the </a:t>
            </a:r>
            <a:r>
              <a:rPr lang="en-GB" sz="2000" b="1" dirty="0" smtClean="0"/>
              <a:t>last millennium</a:t>
            </a:r>
          </a:p>
          <a:p>
            <a:pPr>
              <a:buFont typeface="Symbol" charset="0"/>
              <a:buChar char=""/>
            </a:pPr>
            <a:r>
              <a:rPr lang="en-GB" sz="2000" b="1" dirty="0" smtClean="0"/>
              <a:t>large body of evidences </a:t>
            </a:r>
            <a:r>
              <a:rPr lang="en-GB" sz="2000" dirty="0" smtClean="0"/>
              <a:t>confirming potential reality of these processes in response to volcanic eruptions</a:t>
            </a:r>
          </a:p>
          <a:p>
            <a:pPr>
              <a:buFont typeface="Symbol" charset="0"/>
              <a:buChar char=""/>
            </a:pPr>
            <a:endParaRPr lang="fr-FR" sz="2000" dirty="0" smtClean="0"/>
          </a:p>
          <a:p>
            <a:endParaRPr lang="fr-FR" sz="2000" dirty="0" smtClean="0"/>
          </a:p>
          <a:p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28369280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49275" y="-459432"/>
            <a:ext cx="8042276" cy="1336956"/>
          </a:xfrm>
        </p:spPr>
        <p:txBody>
          <a:bodyPr/>
          <a:lstStyle/>
          <a:p>
            <a:r>
              <a:rPr lang="fr-FR" dirty="0" err="1" smtClean="0"/>
              <a:t>Caveats</a:t>
            </a:r>
            <a:r>
              <a:rPr lang="fr-FR" dirty="0" smtClean="0"/>
              <a:t>	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49275" y="1340767"/>
            <a:ext cx="8042276" cy="4752529"/>
          </a:xfrm>
        </p:spPr>
        <p:txBody>
          <a:bodyPr>
            <a:noAutofit/>
          </a:bodyPr>
          <a:lstStyle/>
          <a:p>
            <a:r>
              <a:rPr lang="en-GB" sz="2000" dirty="0" smtClean="0"/>
              <a:t>Exact mechanism unknown for each model from CMIP5 ensemble (8 more models)</a:t>
            </a:r>
          </a:p>
          <a:p>
            <a:r>
              <a:rPr lang="en-GB" sz="2000" dirty="0" smtClean="0"/>
              <a:t>Not so clear signal concerning GSAs in all models</a:t>
            </a:r>
          </a:p>
          <a:p>
            <a:r>
              <a:rPr lang="en-GB" sz="2000" dirty="0" smtClean="0"/>
              <a:t>Representation of North Atlantic dynamics still suffers from strong biases (overflow, eddies, </a:t>
            </a:r>
            <a:r>
              <a:rPr lang="en-GB" sz="2000" dirty="0" err="1" smtClean="0"/>
              <a:t>entrainement</a:t>
            </a:r>
            <a:r>
              <a:rPr lang="en-GB" sz="2000" dirty="0" smtClean="0"/>
              <a:t>…)</a:t>
            </a:r>
          </a:p>
          <a:p>
            <a:r>
              <a:rPr lang="en-GB" sz="2000" dirty="0" smtClean="0"/>
              <a:t>More proxies data and more volcanoes (Pages 2K can help in that sense…)</a:t>
            </a:r>
          </a:p>
          <a:p>
            <a:pPr>
              <a:buFont typeface="Symbol" charset="0"/>
              <a:buChar char=""/>
            </a:pPr>
            <a:endParaRPr lang="fr-FR" sz="2000" dirty="0" smtClean="0"/>
          </a:p>
          <a:p>
            <a:endParaRPr lang="fr-FR" sz="2000" dirty="0" smtClean="0"/>
          </a:p>
          <a:p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4431507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IceMoon-SOS Preleveur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2060848"/>
            <a:ext cx="8042276" cy="1336956"/>
          </a:xfrm>
        </p:spPr>
        <p:txBody>
          <a:bodyPr/>
          <a:lstStyle/>
          <a:p>
            <a:r>
              <a:rPr lang="fr-FR" dirty="0" err="1" smtClean="0">
                <a:solidFill>
                  <a:schemeClr val="accent2">
                    <a:lumMod val="20000"/>
                    <a:lumOff val="80000"/>
                  </a:schemeClr>
                </a:solidFill>
                <a:latin typeface="Comic Sans MS"/>
                <a:cs typeface="Comic Sans MS"/>
              </a:rPr>
              <a:t>Thank</a:t>
            </a:r>
            <a:r>
              <a:rPr lang="fr-FR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Comic Sans MS"/>
                <a:cs typeface="Comic Sans MS"/>
              </a:rPr>
              <a:t> </a:t>
            </a:r>
            <a:r>
              <a:rPr lang="fr-FR" dirty="0" err="1" smtClean="0">
                <a:solidFill>
                  <a:schemeClr val="accent2">
                    <a:lumMod val="20000"/>
                    <a:lumOff val="80000"/>
                  </a:schemeClr>
                </a:solidFill>
                <a:latin typeface="Comic Sans MS"/>
                <a:cs typeface="Comic Sans MS"/>
              </a:rPr>
              <a:t>you</a:t>
            </a:r>
            <a:r>
              <a:rPr lang="fr-FR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Comic Sans MS"/>
                <a:cs typeface="Comic Sans MS"/>
              </a:rPr>
              <a:t> </a:t>
            </a:r>
            <a:r>
              <a:rPr lang="fr-FR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	</a:t>
            </a:r>
            <a:endParaRPr lang="fr-FR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2843808" y="5589240"/>
            <a:ext cx="4104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C8E0E9"/>
                </a:solidFill>
              </a:rPr>
              <a:t>Didier.Swingedouw@u-bordeaux1.fr</a:t>
            </a:r>
            <a:endParaRPr lang="fr-FR" dirty="0">
              <a:solidFill>
                <a:srgbClr val="C8E0E9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7092280" y="6597352"/>
            <a:ext cx="22096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>
                <a:solidFill>
                  <a:schemeClr val="bg1"/>
                </a:solidFill>
              </a:rPr>
              <a:t> </a:t>
            </a:r>
            <a:r>
              <a:rPr lang="fr-FR" sz="800" dirty="0" err="1" smtClean="0">
                <a:solidFill>
                  <a:schemeClr val="bg1"/>
                </a:solidFill>
              </a:rPr>
              <a:t>Courtesy</a:t>
            </a:r>
            <a:r>
              <a:rPr lang="fr-FR" sz="800" dirty="0" smtClean="0">
                <a:solidFill>
                  <a:schemeClr val="bg1"/>
                </a:solidFill>
              </a:rPr>
              <a:t> of Bruno </a:t>
            </a:r>
            <a:r>
              <a:rPr lang="fr-FR" sz="800" dirty="0" err="1" smtClean="0">
                <a:solidFill>
                  <a:schemeClr val="bg1"/>
                </a:solidFill>
              </a:rPr>
              <a:t>Ferron</a:t>
            </a:r>
            <a:r>
              <a:rPr lang="fr-FR" sz="800" dirty="0" smtClean="0">
                <a:solidFill>
                  <a:schemeClr val="bg1"/>
                </a:solidFill>
              </a:rPr>
              <a:t>, OVIDE 2010</a:t>
            </a:r>
            <a:endParaRPr lang="fr-FR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17814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-17884" y="476672"/>
            <a:ext cx="4270068" cy="1336956"/>
          </a:xfrm>
        </p:spPr>
        <p:txBody>
          <a:bodyPr/>
          <a:lstStyle/>
          <a:p>
            <a:r>
              <a:rPr lang="fr-FR" sz="4000" dirty="0" smtClean="0"/>
              <a:t>CMIP5 multi-model confirmation?</a:t>
            </a:r>
            <a:endParaRPr lang="fr-FR" sz="40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" y="3140968"/>
            <a:ext cx="4109152" cy="2736304"/>
          </a:xfrm>
        </p:spPr>
        <p:txBody>
          <a:bodyPr>
            <a:noAutofit/>
          </a:bodyPr>
          <a:lstStyle/>
          <a:p>
            <a:endParaRPr lang="en-GB" sz="2000" dirty="0" smtClean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0068" y="-8260"/>
            <a:ext cx="48746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0544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7" y="44984"/>
            <a:ext cx="2696662" cy="324000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5856" y="44984"/>
            <a:ext cx="2711276" cy="324000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9827" y="44984"/>
            <a:ext cx="2704173" cy="324000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618000"/>
            <a:ext cx="2701669" cy="3240000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02922" y="3618000"/>
            <a:ext cx="2696662" cy="3240000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82238" y="3618000"/>
            <a:ext cx="2696662" cy="32400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51520" y="2340000"/>
            <a:ext cx="2412257" cy="180016"/>
          </a:xfrm>
          <a:prstGeom prst="rect">
            <a:avLst/>
          </a:prstGeom>
          <a:solidFill>
            <a:schemeClr val="accent1">
              <a:alpha val="30000"/>
            </a:schemeClr>
          </a:solidFill>
          <a:ln w="9525" cmpd="sng">
            <a:solidFill>
              <a:srgbClr val="00009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/>
          <p:cNvSpPr/>
          <p:nvPr/>
        </p:nvSpPr>
        <p:spPr>
          <a:xfrm>
            <a:off x="3541380" y="2348880"/>
            <a:ext cx="2412257" cy="180000"/>
          </a:xfrm>
          <a:prstGeom prst="rect">
            <a:avLst/>
          </a:prstGeom>
          <a:solidFill>
            <a:schemeClr val="accent1">
              <a:alpha val="30000"/>
            </a:schemeClr>
          </a:solidFill>
          <a:ln w="9525" cmpd="sng">
            <a:solidFill>
              <a:srgbClr val="00009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/>
          <p:cNvSpPr/>
          <p:nvPr/>
        </p:nvSpPr>
        <p:spPr>
          <a:xfrm>
            <a:off x="6696247" y="2340000"/>
            <a:ext cx="2412257" cy="180000"/>
          </a:xfrm>
          <a:prstGeom prst="rect">
            <a:avLst/>
          </a:prstGeom>
          <a:solidFill>
            <a:schemeClr val="accent1">
              <a:alpha val="30000"/>
            </a:schemeClr>
          </a:solidFill>
          <a:ln w="9525" cmpd="sng">
            <a:solidFill>
              <a:srgbClr val="00009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/>
          <p:cNvSpPr/>
          <p:nvPr/>
        </p:nvSpPr>
        <p:spPr>
          <a:xfrm>
            <a:off x="251520" y="5913280"/>
            <a:ext cx="2412257" cy="180016"/>
          </a:xfrm>
          <a:prstGeom prst="rect">
            <a:avLst/>
          </a:prstGeom>
          <a:solidFill>
            <a:schemeClr val="accent1">
              <a:alpha val="30000"/>
            </a:schemeClr>
          </a:solidFill>
          <a:ln w="9525" cmpd="sng">
            <a:solidFill>
              <a:srgbClr val="00009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/>
          <p:cNvSpPr/>
          <p:nvPr/>
        </p:nvSpPr>
        <p:spPr>
          <a:xfrm>
            <a:off x="3541380" y="5904000"/>
            <a:ext cx="2412257" cy="180000"/>
          </a:xfrm>
          <a:prstGeom prst="rect">
            <a:avLst/>
          </a:prstGeom>
          <a:solidFill>
            <a:schemeClr val="accent1">
              <a:alpha val="30000"/>
            </a:schemeClr>
          </a:solidFill>
          <a:ln w="9525" cmpd="sng">
            <a:solidFill>
              <a:srgbClr val="00009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/>
          <p:cNvSpPr/>
          <p:nvPr/>
        </p:nvSpPr>
        <p:spPr>
          <a:xfrm>
            <a:off x="6725343" y="5904000"/>
            <a:ext cx="2412257" cy="180000"/>
          </a:xfrm>
          <a:prstGeom prst="rect">
            <a:avLst/>
          </a:prstGeom>
          <a:solidFill>
            <a:schemeClr val="accent1">
              <a:alpha val="30000"/>
            </a:schemeClr>
          </a:solidFill>
          <a:ln w="9525" cmpd="sng">
            <a:solidFill>
              <a:srgbClr val="00009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9" name="Connecteur droit 18"/>
          <p:cNvCxnSpPr/>
          <p:nvPr/>
        </p:nvCxnSpPr>
        <p:spPr>
          <a:xfrm>
            <a:off x="3546000" y="6004800"/>
            <a:ext cx="2412000" cy="0"/>
          </a:xfrm>
          <a:prstGeom prst="line">
            <a:avLst/>
          </a:prstGeom>
          <a:ln w="38100" cmpd="sng">
            <a:solidFill>
              <a:schemeClr val="accent1">
                <a:alpha val="7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19"/>
          <p:cNvCxnSpPr/>
          <p:nvPr/>
        </p:nvCxnSpPr>
        <p:spPr>
          <a:xfrm>
            <a:off x="6732240" y="6004800"/>
            <a:ext cx="2412000" cy="0"/>
          </a:xfrm>
          <a:prstGeom prst="line">
            <a:avLst/>
          </a:prstGeom>
          <a:ln w="38100" cmpd="sng">
            <a:solidFill>
              <a:schemeClr val="accent1">
                <a:alpha val="7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/>
          <p:cNvCxnSpPr/>
          <p:nvPr/>
        </p:nvCxnSpPr>
        <p:spPr>
          <a:xfrm>
            <a:off x="251520" y="6004800"/>
            <a:ext cx="2412000" cy="0"/>
          </a:xfrm>
          <a:prstGeom prst="line">
            <a:avLst/>
          </a:prstGeom>
          <a:ln w="38100" cmpd="sng">
            <a:solidFill>
              <a:schemeClr val="accent1">
                <a:alpha val="7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22"/>
          <p:cNvCxnSpPr/>
          <p:nvPr/>
        </p:nvCxnSpPr>
        <p:spPr>
          <a:xfrm>
            <a:off x="6696247" y="2430000"/>
            <a:ext cx="2412000" cy="0"/>
          </a:xfrm>
          <a:prstGeom prst="line">
            <a:avLst/>
          </a:prstGeom>
          <a:ln w="38100" cmpd="sng">
            <a:solidFill>
              <a:schemeClr val="accent1">
                <a:alpha val="7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23"/>
          <p:cNvCxnSpPr/>
          <p:nvPr/>
        </p:nvCxnSpPr>
        <p:spPr>
          <a:xfrm>
            <a:off x="3546000" y="2444400"/>
            <a:ext cx="2412000" cy="0"/>
          </a:xfrm>
          <a:prstGeom prst="line">
            <a:avLst/>
          </a:prstGeom>
          <a:ln w="38100" cmpd="sng">
            <a:solidFill>
              <a:schemeClr val="accent1">
                <a:alpha val="7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24"/>
          <p:cNvCxnSpPr/>
          <p:nvPr/>
        </p:nvCxnSpPr>
        <p:spPr>
          <a:xfrm>
            <a:off x="251520" y="2430000"/>
            <a:ext cx="2412000" cy="0"/>
          </a:xfrm>
          <a:prstGeom prst="line">
            <a:avLst/>
          </a:prstGeom>
          <a:ln w="38100" cmpd="sng">
            <a:solidFill>
              <a:schemeClr val="accent1">
                <a:alpha val="7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32858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/>
          <p:cNvSpPr txBox="1"/>
          <p:nvPr/>
        </p:nvSpPr>
        <p:spPr>
          <a:xfrm>
            <a:off x="1403648" y="4715852"/>
            <a:ext cx="3312368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/>
              <a:t>5</a:t>
            </a:r>
            <a:r>
              <a:rPr lang="fr-FR" dirty="0" smtClean="0"/>
              <a:t>5W-40W; 50N-60N</a:t>
            </a:r>
            <a:endParaRPr lang="en-GB" dirty="0"/>
          </a:p>
        </p:txBody>
      </p:sp>
      <p:sp>
        <p:nvSpPr>
          <p:cNvPr id="5" name="ZoneTexte 4"/>
          <p:cNvSpPr txBox="1"/>
          <p:nvPr/>
        </p:nvSpPr>
        <p:spPr>
          <a:xfrm>
            <a:off x="1475656" y="2132856"/>
            <a:ext cx="3312368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 smtClean="0"/>
              <a:t>65W-40W; 45N-65N</a:t>
            </a:r>
            <a:endParaRPr lang="en-GB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" y="107576"/>
            <a:ext cx="4067944" cy="1233192"/>
          </a:xfrm>
        </p:spPr>
        <p:txBody>
          <a:bodyPr/>
          <a:lstStyle/>
          <a:p>
            <a:r>
              <a:rPr lang="en-GB" dirty="0" smtClean="0"/>
              <a:t>CMIP5 mechanisms</a:t>
            </a:r>
            <a:endParaRPr lang="en-GB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3337" y="-2"/>
            <a:ext cx="4860663" cy="3451957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2835" y="3427382"/>
            <a:ext cx="4859994" cy="3451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2631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-11469" y="0"/>
            <a:ext cx="4329786" cy="1484784"/>
          </a:xfrm>
        </p:spPr>
        <p:txBody>
          <a:bodyPr/>
          <a:lstStyle/>
          <a:p>
            <a:r>
              <a:rPr lang="fr-FR" sz="3600" dirty="0" err="1" smtClean="0"/>
              <a:t>Scaling</a:t>
            </a:r>
            <a:r>
              <a:rPr lang="fr-FR" sz="3600" dirty="0" smtClean="0"/>
              <a:t> of the </a:t>
            </a:r>
            <a:r>
              <a:rPr lang="fr-FR" sz="3600" dirty="0" err="1" smtClean="0"/>
              <a:t>conceptual</a:t>
            </a:r>
            <a:r>
              <a:rPr lang="fr-FR" sz="3600" dirty="0" smtClean="0"/>
              <a:t> model</a:t>
            </a:r>
            <a:endParaRPr lang="fr-FR" sz="36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1436" y="2636912"/>
            <a:ext cx="4140524" cy="4343400"/>
          </a:xfrm>
        </p:spPr>
        <p:txBody>
          <a:bodyPr>
            <a:normAutofit/>
          </a:bodyPr>
          <a:lstStyle/>
          <a:p>
            <a:r>
              <a:rPr lang="fr-FR" sz="2000" dirty="0" err="1" smtClean="0"/>
              <a:t>We</a:t>
            </a:r>
            <a:r>
              <a:rPr lang="fr-FR" sz="2000" dirty="0" smtClean="0"/>
              <a:t> use a </a:t>
            </a:r>
            <a:r>
              <a:rPr lang="fr-FR" sz="2000" dirty="0" err="1" smtClean="0"/>
              <a:t>cost</a:t>
            </a:r>
            <a:r>
              <a:rPr lang="fr-FR" sz="2000" dirty="0" smtClean="0"/>
              <a:t> </a:t>
            </a:r>
            <a:r>
              <a:rPr lang="fr-FR" sz="2000" dirty="0" err="1" smtClean="0"/>
              <a:t>function</a:t>
            </a:r>
            <a:r>
              <a:rPr lang="fr-FR" sz="2000" dirty="0" smtClean="0"/>
              <a:t> </a:t>
            </a:r>
            <a:r>
              <a:rPr lang="fr-FR" sz="2000" dirty="0" err="1" smtClean="0"/>
              <a:t>based</a:t>
            </a:r>
            <a:r>
              <a:rPr lang="fr-FR" sz="2000" dirty="0" smtClean="0"/>
              <a:t> on MSE </a:t>
            </a:r>
            <a:r>
              <a:rPr lang="fr-FR" sz="2000" dirty="0" err="1" smtClean="0"/>
              <a:t>between</a:t>
            </a:r>
            <a:r>
              <a:rPr lang="fr-FR" sz="2000" dirty="0" smtClean="0"/>
              <a:t> IPSL model and </a:t>
            </a:r>
            <a:r>
              <a:rPr lang="fr-FR" sz="2000" dirty="0" err="1" smtClean="0"/>
              <a:t>toy</a:t>
            </a:r>
            <a:r>
              <a:rPr lang="fr-FR" sz="2000" dirty="0" smtClean="0"/>
              <a:t> model</a:t>
            </a:r>
            <a:endParaRPr lang="fr-FR" sz="2000" dirty="0"/>
          </a:p>
        </p:txBody>
      </p:sp>
      <p:pic>
        <p:nvPicPr>
          <p:cNvPr id="8" name="Image 7" descr="ttp://dods.extra.cea.fr/work/p86swing/Volcanic/Supplementary/Fig_17450/Fig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872" y="0"/>
            <a:ext cx="4882269" cy="68759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11124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0520" y="1772816"/>
            <a:ext cx="4499992" cy="4325750"/>
          </a:xfrm>
          <a:prstGeom prst="rect">
            <a:avLst/>
          </a:prstGeom>
        </p:spPr>
      </p:pic>
      <p:grpSp>
        <p:nvGrpSpPr>
          <p:cNvPr id="24" name="Grouper 23"/>
          <p:cNvGrpSpPr/>
          <p:nvPr/>
        </p:nvGrpSpPr>
        <p:grpSpPr>
          <a:xfrm>
            <a:off x="467544" y="1700808"/>
            <a:ext cx="6768752" cy="5085184"/>
            <a:chOff x="539552" y="1772816"/>
            <a:chExt cx="6768752" cy="5085184"/>
          </a:xfrm>
        </p:grpSpPr>
        <p:grpSp>
          <p:nvGrpSpPr>
            <p:cNvPr id="25" name="Grouper 24"/>
            <p:cNvGrpSpPr/>
            <p:nvPr/>
          </p:nvGrpSpPr>
          <p:grpSpPr>
            <a:xfrm>
              <a:off x="539552" y="1772816"/>
              <a:ext cx="6768752" cy="5085184"/>
              <a:chOff x="539552" y="1772816"/>
              <a:chExt cx="6768752" cy="5085184"/>
            </a:xfrm>
          </p:grpSpPr>
          <p:grpSp>
            <p:nvGrpSpPr>
              <p:cNvPr id="27" name="Grouper 26"/>
              <p:cNvGrpSpPr/>
              <p:nvPr/>
            </p:nvGrpSpPr>
            <p:grpSpPr>
              <a:xfrm>
                <a:off x="539552" y="1772816"/>
                <a:ext cx="4118768" cy="5085184"/>
                <a:chOff x="4139952" y="105054"/>
                <a:chExt cx="5004048" cy="6741368"/>
              </a:xfrm>
            </p:grpSpPr>
            <p:pic>
              <p:nvPicPr>
                <p:cNvPr id="29" name="Image 28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4139952" y="105054"/>
                  <a:ext cx="5004048" cy="6741368"/>
                </a:xfrm>
                <a:prstGeom prst="rect">
                  <a:avLst/>
                </a:prstGeom>
              </p:spPr>
            </p:pic>
            <p:sp>
              <p:nvSpPr>
                <p:cNvPr id="30" name="Ellipse 29"/>
                <p:cNvSpPr/>
                <p:nvPr/>
              </p:nvSpPr>
              <p:spPr>
                <a:xfrm>
                  <a:off x="8460432" y="4797152"/>
                  <a:ext cx="576064" cy="576064"/>
                </a:xfrm>
                <a:prstGeom prst="ellipse">
                  <a:avLst/>
                </a:prstGeom>
                <a:noFill/>
                <a:ln w="63500">
                  <a:solidFill>
                    <a:srgbClr val="244A58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31" name="Rectangle 30"/>
                <p:cNvSpPr/>
                <p:nvPr/>
              </p:nvSpPr>
              <p:spPr>
                <a:xfrm>
                  <a:off x="5004048" y="116632"/>
                  <a:ext cx="3600400" cy="288032"/>
                </a:xfrm>
                <a:prstGeom prst="rect">
                  <a:avLst/>
                </a:prstGeom>
                <a:solidFill>
                  <a:srgbClr val="FFFFFF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200" dirty="0" smtClean="0">
                      <a:solidFill>
                        <a:srgbClr val="000000"/>
                      </a:solidFill>
                    </a:rPr>
                    <a:t>DJF SST in the GIN </a:t>
                  </a:r>
                  <a:r>
                    <a:rPr lang="fr-FR" sz="1200" dirty="0" err="1" smtClean="0">
                      <a:solidFill>
                        <a:srgbClr val="000000"/>
                      </a:solidFill>
                    </a:rPr>
                    <a:t>Seas</a:t>
                  </a:r>
                  <a:r>
                    <a:rPr lang="fr-FR" sz="1200" dirty="0" smtClean="0">
                      <a:solidFill>
                        <a:srgbClr val="000000"/>
                      </a:solidFill>
                    </a:rPr>
                    <a:t> (HadISST)</a:t>
                  </a:r>
                  <a:endParaRPr lang="fr-FR" sz="1200" dirty="0">
                    <a:solidFill>
                      <a:srgbClr val="000000"/>
                    </a:solidFill>
                  </a:endParaRPr>
                </a:p>
              </p:txBody>
            </p:sp>
          </p:grpSp>
          <p:cxnSp>
            <p:nvCxnSpPr>
              <p:cNvPr id="28" name="Connecteur droit 27"/>
              <p:cNvCxnSpPr/>
              <p:nvPr/>
            </p:nvCxnSpPr>
            <p:spPr>
              <a:xfrm>
                <a:off x="4214221" y="2060848"/>
                <a:ext cx="3094083" cy="1224136"/>
              </a:xfrm>
              <a:prstGeom prst="line">
                <a:avLst/>
              </a:prstGeom>
              <a:ln w="38100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6" name="ZoneTexte 25"/>
            <p:cNvSpPr txBox="1"/>
            <p:nvPr/>
          </p:nvSpPr>
          <p:spPr>
            <a:xfrm>
              <a:off x="798340" y="4365104"/>
              <a:ext cx="269354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dirty="0" smtClean="0"/>
                <a:t>Swingedouw et al.,2013.</a:t>
              </a:r>
              <a:endParaRPr lang="fr-FR" sz="1600" dirty="0"/>
            </a:p>
          </p:txBody>
        </p:sp>
      </p:grpSp>
      <p:sp>
        <p:nvSpPr>
          <p:cNvPr id="12" name="Text Box 1"/>
          <p:cNvSpPr txBox="1">
            <a:spLocks noChangeArrowheads="1"/>
          </p:cNvSpPr>
          <p:nvPr/>
        </p:nvSpPr>
        <p:spPr bwMode="auto">
          <a:xfrm>
            <a:off x="467544" y="260648"/>
            <a:ext cx="8094140" cy="646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1436" tIns="45718" rIns="91436" bIns="45718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lnSpc>
                <a:spcPts val="4863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lnSpc>
                <a:spcPts val="4863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lnSpc>
                <a:spcPts val="4863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lnSpc>
                <a:spcPts val="4863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100000"/>
              </a:lnSpc>
              <a:buClr>
                <a:srgbClr val="FFAF03"/>
              </a:buClr>
              <a:buFont typeface="Century Gothic" charset="0"/>
              <a:buNone/>
            </a:pPr>
            <a:r>
              <a:rPr lang="fr-FR" sz="3600" dirty="0" smtClean="0">
                <a:solidFill>
                  <a:srgbClr val="2C7C9F"/>
                </a:solidFill>
                <a:latin typeface="News Gothic MT"/>
                <a:cs typeface="News Gothic MT"/>
              </a:rPr>
              <a:t>A 20-yr cycle in the </a:t>
            </a:r>
            <a:r>
              <a:rPr lang="fr-FR" sz="3600" dirty="0" err="1" smtClean="0">
                <a:solidFill>
                  <a:srgbClr val="2C7C9F"/>
                </a:solidFill>
                <a:latin typeface="News Gothic MT"/>
                <a:cs typeface="News Gothic MT"/>
              </a:rPr>
              <a:t>North</a:t>
            </a:r>
            <a:r>
              <a:rPr lang="fr-FR" sz="3600" dirty="0" smtClean="0">
                <a:solidFill>
                  <a:srgbClr val="2C7C9F"/>
                </a:solidFill>
                <a:latin typeface="News Gothic MT"/>
                <a:cs typeface="News Gothic MT"/>
              </a:rPr>
              <a:t> Atlantic?</a:t>
            </a:r>
            <a:endParaRPr lang="fr-FR" sz="3600" dirty="0">
              <a:solidFill>
                <a:srgbClr val="2C7C9F"/>
              </a:solidFill>
              <a:latin typeface="News Gothic MT"/>
              <a:cs typeface="News Gothic MT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8229997" y="5667679"/>
            <a:ext cx="122413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 err="1" smtClean="0"/>
              <a:t>Quadfasel</a:t>
            </a:r>
            <a:r>
              <a:rPr lang="en-GB" sz="1100" dirty="0" smtClean="0"/>
              <a:t> </a:t>
            </a:r>
          </a:p>
          <a:p>
            <a:r>
              <a:rPr lang="en-GB" sz="1100" dirty="0" smtClean="0"/>
              <a:t>2005</a:t>
            </a:r>
            <a:endParaRPr lang="en-GB" sz="1100" dirty="0"/>
          </a:p>
        </p:txBody>
      </p:sp>
    </p:spTree>
    <p:extLst>
      <p:ext uri="{BB962C8B-B14F-4D97-AF65-F5344CB8AC3E}">
        <p14:creationId xmlns:p14="http://schemas.microsoft.com/office/powerpoint/2010/main" val="7744927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71336" y="-603448"/>
            <a:ext cx="8042276" cy="1336956"/>
          </a:xfrm>
        </p:spPr>
        <p:txBody>
          <a:bodyPr/>
          <a:lstStyle/>
          <a:p>
            <a:r>
              <a:rPr lang="fr-FR" sz="4000" dirty="0" smtClean="0"/>
              <a:t>Convection sites </a:t>
            </a:r>
            <a:r>
              <a:rPr lang="fr-FR" sz="4000" dirty="0" err="1" smtClean="0"/>
              <a:t>response</a:t>
            </a:r>
            <a:endParaRPr lang="fr-FR" sz="40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654" y="908720"/>
            <a:ext cx="4308758" cy="3059999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6016" y="918001"/>
            <a:ext cx="4308758" cy="3059999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6016" y="3825385"/>
            <a:ext cx="4308758" cy="3059999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6654" y="3825385"/>
            <a:ext cx="4308758" cy="3059999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16016" y="918001"/>
            <a:ext cx="4308760" cy="30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7091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" y="-171400"/>
            <a:ext cx="4277860" cy="1336956"/>
          </a:xfrm>
        </p:spPr>
        <p:txBody>
          <a:bodyPr/>
          <a:lstStyle/>
          <a:p>
            <a:r>
              <a:rPr lang="en-GB" dirty="0" smtClean="0"/>
              <a:t>Mechanisms</a:t>
            </a:r>
            <a:endParaRPr lang="en-GB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07504" y="1700808"/>
            <a:ext cx="4170357" cy="4343400"/>
          </a:xfrm>
        </p:spPr>
        <p:txBody>
          <a:bodyPr>
            <a:noAutofit/>
          </a:bodyPr>
          <a:lstStyle/>
          <a:p>
            <a:r>
              <a:rPr lang="en-GB" sz="2000" dirty="0" smtClean="0"/>
              <a:t>Pinatubo decreases SST and increases sea-ice cover in the GIN Seas</a:t>
            </a:r>
          </a:p>
          <a:p>
            <a:r>
              <a:rPr lang="en-GB" sz="2000" dirty="0" smtClean="0"/>
              <a:t>This interferes with variability of the EGC</a:t>
            </a:r>
          </a:p>
          <a:p>
            <a:r>
              <a:rPr lang="en-GB" sz="2000" dirty="0" smtClean="0"/>
              <a:t>This removes the salinity anomalies in the Labrador Sea</a:t>
            </a:r>
          </a:p>
          <a:p>
            <a:r>
              <a:rPr lang="en-GB" sz="2000" dirty="0" smtClean="0"/>
              <a:t>And then the convection and the AMOC variations</a:t>
            </a:r>
            <a:endParaRPr lang="en-GB" sz="2000" dirty="0"/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3968" y="-27384"/>
            <a:ext cx="4908146" cy="6912000"/>
          </a:xfrm>
          <a:prstGeom prst="rect">
            <a:avLst/>
          </a:prstGeom>
        </p:spPr>
      </p:pic>
      <p:grpSp>
        <p:nvGrpSpPr>
          <p:cNvPr id="12" name="Grouper 11"/>
          <p:cNvGrpSpPr/>
          <p:nvPr/>
        </p:nvGrpSpPr>
        <p:grpSpPr>
          <a:xfrm>
            <a:off x="7308304" y="1368000"/>
            <a:ext cx="973989" cy="215444"/>
            <a:chOff x="7380312" y="1368000"/>
            <a:chExt cx="973989" cy="215444"/>
          </a:xfrm>
        </p:grpSpPr>
        <p:sp>
          <p:nvSpPr>
            <p:cNvPr id="10" name="ZoneTexte 9"/>
            <p:cNvSpPr txBox="1"/>
            <p:nvPr/>
          </p:nvSpPr>
          <p:spPr>
            <a:xfrm>
              <a:off x="7524328" y="1368000"/>
              <a:ext cx="829973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GB" sz="800" b="1" dirty="0" smtClean="0">
                  <a:solidFill>
                    <a:srgbClr val="0000FF"/>
                  </a:solidFill>
                </a:rPr>
                <a:t>HadISST</a:t>
              </a:r>
              <a:endParaRPr lang="en-GB" sz="800" b="1" dirty="0">
                <a:solidFill>
                  <a:srgbClr val="1CD13D"/>
                </a:solidFill>
              </a:endParaRPr>
            </a:p>
          </p:txBody>
        </p:sp>
        <p:cxnSp>
          <p:nvCxnSpPr>
            <p:cNvPr id="11" name="Connecteur droit 10"/>
            <p:cNvCxnSpPr/>
            <p:nvPr/>
          </p:nvCxnSpPr>
          <p:spPr>
            <a:xfrm>
              <a:off x="7380312" y="1484784"/>
              <a:ext cx="197510" cy="0"/>
            </a:xfrm>
            <a:prstGeom prst="line">
              <a:avLst/>
            </a:prstGeom>
            <a:ln w="38100" cmpd="sng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ouper 5"/>
          <p:cNvGrpSpPr/>
          <p:nvPr/>
        </p:nvGrpSpPr>
        <p:grpSpPr>
          <a:xfrm>
            <a:off x="8062513" y="1196752"/>
            <a:ext cx="1190007" cy="400110"/>
            <a:chOff x="7843988" y="2334052"/>
            <a:chExt cx="1311108" cy="400110"/>
          </a:xfrm>
        </p:grpSpPr>
        <p:sp>
          <p:nvSpPr>
            <p:cNvPr id="9" name="ZoneTexte 8"/>
            <p:cNvSpPr txBox="1"/>
            <p:nvPr/>
          </p:nvSpPr>
          <p:spPr>
            <a:xfrm>
              <a:off x="7965058" y="2334052"/>
              <a:ext cx="1190038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GB" sz="1000" b="1" dirty="0" smtClean="0"/>
                <a:t>   Historical</a:t>
              </a:r>
            </a:p>
            <a:p>
              <a:r>
                <a:rPr lang="en-GB" sz="1000" b="1" dirty="0" smtClean="0">
                  <a:solidFill>
                    <a:srgbClr val="FF0000"/>
                  </a:solidFill>
                </a:rPr>
                <a:t>   No Pinatubo</a:t>
              </a:r>
              <a:endParaRPr lang="en-GB" sz="1000" b="1" dirty="0">
                <a:solidFill>
                  <a:srgbClr val="FF0000"/>
                </a:solidFill>
              </a:endParaRPr>
            </a:p>
          </p:txBody>
        </p:sp>
        <p:cxnSp>
          <p:nvCxnSpPr>
            <p:cNvPr id="7" name="Connecteur droit 6"/>
            <p:cNvCxnSpPr/>
            <p:nvPr/>
          </p:nvCxnSpPr>
          <p:spPr>
            <a:xfrm>
              <a:off x="7843988" y="2456582"/>
              <a:ext cx="252031" cy="0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necteur droit 7"/>
            <p:cNvCxnSpPr/>
            <p:nvPr/>
          </p:nvCxnSpPr>
          <p:spPr>
            <a:xfrm>
              <a:off x="7843992" y="2622084"/>
              <a:ext cx="252032" cy="0"/>
            </a:xfrm>
            <a:prstGeom prst="line">
              <a:avLst/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859922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" y="-171400"/>
            <a:ext cx="4277860" cy="1336956"/>
          </a:xfrm>
        </p:spPr>
        <p:txBody>
          <a:bodyPr/>
          <a:lstStyle/>
          <a:p>
            <a:r>
              <a:rPr lang="en-GB" dirty="0" smtClean="0"/>
              <a:t>Mechanisms</a:t>
            </a:r>
            <a:endParaRPr lang="en-GB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07504" y="1556792"/>
            <a:ext cx="4608512" cy="4487416"/>
          </a:xfrm>
        </p:spPr>
        <p:txBody>
          <a:bodyPr>
            <a:noAutofit/>
          </a:bodyPr>
          <a:lstStyle/>
          <a:p>
            <a:r>
              <a:rPr lang="en-GB" sz="2000" dirty="0" err="1" smtClean="0"/>
              <a:t>Rossby</a:t>
            </a:r>
            <a:r>
              <a:rPr lang="en-GB" sz="2000" dirty="0" smtClean="0"/>
              <a:t> wave excitation </a:t>
            </a:r>
            <a:r>
              <a:rPr lang="en-GB" sz="2000" dirty="0" err="1" smtClean="0"/>
              <a:t>thtrough</a:t>
            </a:r>
            <a:r>
              <a:rPr lang="en-GB" sz="2000" dirty="0" smtClean="0"/>
              <a:t> baroclinic instability? (Ortega et al. in prep.)</a:t>
            </a:r>
            <a:endParaRPr lang="en-GB" sz="2000" dirty="0"/>
          </a:p>
        </p:txBody>
      </p:sp>
      <p:pic>
        <p:nvPicPr>
          <p:cNvPr id="13" name="Imagen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332656"/>
            <a:ext cx="4325253" cy="6408712"/>
          </a:xfrm>
          <a:prstGeom prst="rect">
            <a:avLst/>
          </a:prstGeom>
        </p:spPr>
      </p:pic>
      <p:pic>
        <p:nvPicPr>
          <p:cNvPr id="14" name="Imagen 2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84178"/>
            <a:ext cx="4518446" cy="4073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991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" y="-171400"/>
            <a:ext cx="4277860" cy="1336956"/>
          </a:xfrm>
        </p:spPr>
        <p:txBody>
          <a:bodyPr/>
          <a:lstStyle/>
          <a:p>
            <a:r>
              <a:rPr lang="en-GB" dirty="0" smtClean="0"/>
              <a:t>Mechanisms</a:t>
            </a:r>
            <a:endParaRPr lang="en-GB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07504" y="1700808"/>
            <a:ext cx="4170357" cy="4343400"/>
          </a:xfrm>
        </p:spPr>
        <p:txBody>
          <a:bodyPr>
            <a:noAutofit/>
          </a:bodyPr>
          <a:lstStyle/>
          <a:p>
            <a:r>
              <a:rPr lang="en-GB" sz="2000" dirty="0" err="1" smtClean="0"/>
              <a:t>Rossby</a:t>
            </a:r>
            <a:r>
              <a:rPr lang="en-GB" sz="2000" dirty="0" smtClean="0"/>
              <a:t> wave excitation </a:t>
            </a:r>
            <a:r>
              <a:rPr lang="en-GB" sz="2000" dirty="0" err="1" smtClean="0"/>
              <a:t>thtrough</a:t>
            </a:r>
            <a:r>
              <a:rPr lang="en-GB" sz="2000" dirty="0" smtClean="0"/>
              <a:t> baroclinic instability?</a:t>
            </a:r>
            <a:endParaRPr lang="en-GB" sz="2000" dirty="0"/>
          </a:p>
        </p:txBody>
      </p:sp>
      <p:pic>
        <p:nvPicPr>
          <p:cNvPr id="6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125859"/>
            <a:ext cx="4823999" cy="6732141"/>
          </a:xfrm>
          <a:prstGeom prst="rect">
            <a:avLst/>
          </a:prstGeom>
        </p:spPr>
      </p:pic>
      <p:pic>
        <p:nvPicPr>
          <p:cNvPr id="7" name="Imagen 1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573016"/>
            <a:ext cx="3960440" cy="2673985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971600" y="6457890"/>
            <a:ext cx="28083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Ortega et al. in prep.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407910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80723"/>
            <a:ext cx="3100065" cy="1728192"/>
          </a:xfrm>
        </p:spPr>
        <p:txBody>
          <a:bodyPr/>
          <a:lstStyle/>
          <a:p>
            <a:r>
              <a:rPr lang="fr-FR" sz="3600" dirty="0" smtClean="0"/>
              <a:t>In situ Labrador </a:t>
            </a:r>
            <a:r>
              <a:rPr lang="fr-FR" sz="3600" dirty="0" err="1" smtClean="0"/>
              <a:t>Sea</a:t>
            </a:r>
            <a:r>
              <a:rPr lang="fr-FR" sz="3600" dirty="0" smtClean="0"/>
              <a:t> variation</a:t>
            </a:r>
            <a:endParaRPr lang="fr-FR" sz="36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0065" y="296888"/>
            <a:ext cx="6061364" cy="6561112"/>
          </a:xfrm>
          <a:prstGeom prst="rect">
            <a:avLst/>
          </a:prstGeom>
        </p:spPr>
      </p:pic>
      <p:sp>
        <p:nvSpPr>
          <p:cNvPr id="5" name="Rectangle 4"/>
          <p:cNvSpPr>
            <a:spLocks noChangeAspect="1"/>
          </p:cNvSpPr>
          <p:nvPr/>
        </p:nvSpPr>
        <p:spPr>
          <a:xfrm>
            <a:off x="4716016" y="600366"/>
            <a:ext cx="360059" cy="344460"/>
          </a:xfrm>
          <a:prstGeom prst="rect">
            <a:avLst/>
          </a:prstGeom>
          <a:noFill/>
          <a:ln w="76200" cmpd="sng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/>
          <p:cNvSpPr>
            <a:spLocks noChangeAspect="1"/>
          </p:cNvSpPr>
          <p:nvPr/>
        </p:nvSpPr>
        <p:spPr>
          <a:xfrm>
            <a:off x="5580112" y="600366"/>
            <a:ext cx="360059" cy="344460"/>
          </a:xfrm>
          <a:prstGeom prst="rect">
            <a:avLst/>
          </a:prstGeom>
          <a:noFill/>
          <a:ln w="76200" cmpd="sng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/>
          <p:cNvSpPr>
            <a:spLocks noChangeAspect="1"/>
          </p:cNvSpPr>
          <p:nvPr/>
        </p:nvSpPr>
        <p:spPr>
          <a:xfrm>
            <a:off x="6372200" y="600359"/>
            <a:ext cx="360059" cy="344460"/>
          </a:xfrm>
          <a:prstGeom prst="rect">
            <a:avLst/>
          </a:prstGeom>
          <a:noFill/>
          <a:ln w="76200" cmpd="sng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/>
          <p:cNvSpPr>
            <a:spLocks noChangeAspect="1"/>
          </p:cNvSpPr>
          <p:nvPr/>
        </p:nvSpPr>
        <p:spPr>
          <a:xfrm>
            <a:off x="7236277" y="600359"/>
            <a:ext cx="360059" cy="344460"/>
          </a:xfrm>
          <a:prstGeom prst="rect">
            <a:avLst/>
          </a:prstGeom>
          <a:noFill/>
          <a:ln w="76200" cmpd="sng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0" y="2132856"/>
            <a:ext cx="295604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fr-FR" dirty="0" smtClean="0"/>
              <a:t>The 1985 GSA </a:t>
            </a:r>
            <a:r>
              <a:rPr lang="fr-FR" dirty="0" err="1" smtClean="0"/>
              <a:t>is</a:t>
            </a:r>
            <a:r>
              <a:rPr lang="fr-FR" dirty="0" smtClean="0"/>
              <a:t> </a:t>
            </a:r>
            <a:r>
              <a:rPr lang="fr-FR" dirty="0" err="1" smtClean="0"/>
              <a:t>clearly</a:t>
            </a:r>
            <a:r>
              <a:rPr lang="fr-FR" dirty="0" smtClean="0"/>
              <a:t> </a:t>
            </a:r>
            <a:r>
              <a:rPr lang="fr-FR" dirty="0" err="1" smtClean="0"/>
              <a:t>different</a:t>
            </a:r>
            <a:r>
              <a:rPr lang="fr-FR" dirty="0" smtClean="0"/>
              <a:t> </a:t>
            </a:r>
            <a:r>
              <a:rPr lang="fr-FR" dirty="0" err="1" smtClean="0"/>
              <a:t>from</a:t>
            </a:r>
            <a:r>
              <a:rPr lang="fr-FR" dirty="0" smtClean="0"/>
              <a:t> 1972  and 1993 in the </a:t>
            </a:r>
            <a:r>
              <a:rPr lang="fr-FR" dirty="0" err="1" smtClean="0"/>
              <a:t>sense</a:t>
            </a:r>
            <a:r>
              <a:rPr lang="fr-FR" dirty="0" smtClean="0"/>
              <a:t> </a:t>
            </a:r>
            <a:r>
              <a:rPr lang="fr-FR" dirty="0" err="1" smtClean="0"/>
              <a:t>that</a:t>
            </a:r>
            <a:r>
              <a:rPr lang="fr-FR" dirty="0" smtClean="0"/>
              <a:t> </a:t>
            </a:r>
            <a:r>
              <a:rPr lang="fr-FR" dirty="0" err="1" smtClean="0"/>
              <a:t>there</a:t>
            </a:r>
            <a:r>
              <a:rPr lang="fr-FR" dirty="0" smtClean="0"/>
              <a:t> </a:t>
            </a:r>
            <a:r>
              <a:rPr lang="fr-FR" dirty="0" err="1" smtClean="0"/>
              <a:t>is</a:t>
            </a:r>
            <a:r>
              <a:rPr lang="fr-FR" dirty="0" smtClean="0"/>
              <a:t> a </a:t>
            </a:r>
            <a:r>
              <a:rPr lang="fr-FR" dirty="0" err="1" smtClean="0"/>
              <a:t>subsurface</a:t>
            </a:r>
            <a:r>
              <a:rPr lang="fr-FR" dirty="0" smtClean="0"/>
              <a:t> positive </a:t>
            </a:r>
            <a:r>
              <a:rPr lang="fr-FR" dirty="0" err="1" smtClean="0"/>
              <a:t>anomaly</a:t>
            </a:r>
            <a:endParaRPr lang="fr-FR" dirty="0" smtClean="0"/>
          </a:p>
          <a:p>
            <a:pPr marL="285750" indent="-285750">
              <a:buFont typeface="Arial"/>
              <a:buChar char="•"/>
            </a:pPr>
            <a:r>
              <a:rPr lang="fr-FR" dirty="0" smtClean="0"/>
              <a:t>Belkin et al. (1998): </a:t>
            </a:r>
            <a:r>
              <a:rPr lang="fr-FR" dirty="0" err="1" smtClean="0"/>
              <a:t>two</a:t>
            </a:r>
            <a:r>
              <a:rPr lang="fr-FR" dirty="0" smtClean="0"/>
              <a:t> modes of GSA, one </a:t>
            </a:r>
            <a:r>
              <a:rPr lang="fr-FR" dirty="0" err="1" smtClean="0"/>
              <a:t>remote</a:t>
            </a:r>
            <a:r>
              <a:rPr lang="fr-FR" dirty="0" smtClean="0"/>
              <a:t> (</a:t>
            </a:r>
            <a:r>
              <a:rPr lang="fr-FR" dirty="0" err="1" smtClean="0"/>
              <a:t>Artic</a:t>
            </a:r>
            <a:r>
              <a:rPr lang="fr-FR" dirty="0"/>
              <a:t>)</a:t>
            </a:r>
            <a:r>
              <a:rPr lang="fr-FR" dirty="0" smtClean="0"/>
              <a:t> and one more local (1980s)</a:t>
            </a:r>
            <a:endParaRPr lang="fr-FR" dirty="0"/>
          </a:p>
        </p:txBody>
      </p:sp>
      <p:grpSp>
        <p:nvGrpSpPr>
          <p:cNvPr id="16" name="Grouper 15"/>
          <p:cNvGrpSpPr/>
          <p:nvPr/>
        </p:nvGrpSpPr>
        <p:grpSpPr>
          <a:xfrm>
            <a:off x="5220072" y="-82233"/>
            <a:ext cx="720080" cy="558919"/>
            <a:chOff x="5096315" y="-82233"/>
            <a:chExt cx="720080" cy="558919"/>
          </a:xfrm>
        </p:grpSpPr>
        <p:sp>
          <p:nvSpPr>
            <p:cNvPr id="7" name="ZoneTexte 6"/>
            <p:cNvSpPr txBox="1"/>
            <p:nvPr/>
          </p:nvSpPr>
          <p:spPr>
            <a:xfrm>
              <a:off x="5096315" y="-82233"/>
              <a:ext cx="7200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dirty="0" smtClean="0">
                  <a:solidFill>
                    <a:srgbClr val="000090"/>
                  </a:solidFill>
                </a:rPr>
                <a:t>GSA</a:t>
              </a:r>
              <a:endParaRPr lang="fr-FR" b="1" dirty="0">
                <a:solidFill>
                  <a:srgbClr val="000090"/>
                </a:solidFill>
              </a:endParaRPr>
            </a:p>
          </p:txBody>
        </p:sp>
        <p:cxnSp>
          <p:nvCxnSpPr>
            <p:cNvPr id="15" name="Connecteur droit avec flèche 14"/>
            <p:cNvCxnSpPr/>
            <p:nvPr/>
          </p:nvCxnSpPr>
          <p:spPr>
            <a:xfrm>
              <a:off x="5436096" y="188640"/>
              <a:ext cx="0" cy="288046"/>
            </a:xfrm>
            <a:prstGeom prst="straightConnector1">
              <a:avLst/>
            </a:prstGeom>
            <a:ln w="38100" cmpd="sng">
              <a:solidFill>
                <a:srgbClr val="00009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er 17"/>
          <p:cNvGrpSpPr/>
          <p:nvPr/>
        </p:nvGrpSpPr>
        <p:grpSpPr>
          <a:xfrm>
            <a:off x="6228184" y="-99392"/>
            <a:ext cx="720080" cy="558919"/>
            <a:chOff x="5168323" y="-82233"/>
            <a:chExt cx="720080" cy="558919"/>
          </a:xfrm>
        </p:grpSpPr>
        <p:sp>
          <p:nvSpPr>
            <p:cNvPr id="19" name="ZoneTexte 18"/>
            <p:cNvSpPr txBox="1"/>
            <p:nvPr/>
          </p:nvSpPr>
          <p:spPr>
            <a:xfrm>
              <a:off x="5168323" y="-82233"/>
              <a:ext cx="7200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dirty="0" smtClean="0">
                  <a:solidFill>
                    <a:srgbClr val="000090"/>
                  </a:solidFill>
                </a:rPr>
                <a:t>GSA</a:t>
              </a:r>
              <a:endParaRPr lang="fr-FR" b="1" dirty="0">
                <a:solidFill>
                  <a:srgbClr val="000090"/>
                </a:solidFill>
              </a:endParaRPr>
            </a:p>
          </p:txBody>
        </p:sp>
        <p:cxnSp>
          <p:nvCxnSpPr>
            <p:cNvPr id="20" name="Connecteur droit avec flèche 19"/>
            <p:cNvCxnSpPr/>
            <p:nvPr/>
          </p:nvCxnSpPr>
          <p:spPr>
            <a:xfrm>
              <a:off x="5436096" y="188640"/>
              <a:ext cx="0" cy="288046"/>
            </a:xfrm>
            <a:prstGeom prst="straightConnector1">
              <a:avLst/>
            </a:prstGeom>
            <a:ln w="38100" cmpd="sng">
              <a:solidFill>
                <a:srgbClr val="00009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er 20"/>
          <p:cNvGrpSpPr/>
          <p:nvPr/>
        </p:nvGrpSpPr>
        <p:grpSpPr>
          <a:xfrm>
            <a:off x="6948264" y="-99392"/>
            <a:ext cx="720080" cy="558919"/>
            <a:chOff x="5096315" y="-82233"/>
            <a:chExt cx="720080" cy="558919"/>
          </a:xfrm>
        </p:grpSpPr>
        <p:sp>
          <p:nvSpPr>
            <p:cNvPr id="22" name="ZoneTexte 21"/>
            <p:cNvSpPr txBox="1"/>
            <p:nvPr/>
          </p:nvSpPr>
          <p:spPr>
            <a:xfrm>
              <a:off x="5096315" y="-82233"/>
              <a:ext cx="7200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dirty="0" smtClean="0">
                  <a:solidFill>
                    <a:srgbClr val="000090"/>
                  </a:solidFill>
                </a:rPr>
                <a:t>GSA</a:t>
              </a:r>
              <a:endParaRPr lang="fr-FR" b="1" dirty="0">
                <a:solidFill>
                  <a:srgbClr val="000090"/>
                </a:solidFill>
              </a:endParaRPr>
            </a:p>
          </p:txBody>
        </p:sp>
        <p:cxnSp>
          <p:nvCxnSpPr>
            <p:cNvPr id="23" name="Connecteur droit avec flèche 22"/>
            <p:cNvCxnSpPr/>
            <p:nvPr/>
          </p:nvCxnSpPr>
          <p:spPr>
            <a:xfrm>
              <a:off x="5436096" y="188640"/>
              <a:ext cx="0" cy="288046"/>
            </a:xfrm>
            <a:prstGeom prst="straightConnector1">
              <a:avLst/>
            </a:prstGeom>
            <a:ln w="38100" cmpd="sng">
              <a:solidFill>
                <a:srgbClr val="00009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Rectangle 23"/>
          <p:cNvSpPr>
            <a:spLocks noChangeAspect="1"/>
          </p:cNvSpPr>
          <p:nvPr/>
        </p:nvSpPr>
        <p:spPr>
          <a:xfrm>
            <a:off x="4716016" y="3645031"/>
            <a:ext cx="360059" cy="344460"/>
          </a:xfrm>
          <a:prstGeom prst="rect">
            <a:avLst/>
          </a:prstGeom>
          <a:noFill/>
          <a:ln w="76200" cmpd="sng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Rectangle 24"/>
          <p:cNvSpPr>
            <a:spLocks noChangeAspect="1"/>
          </p:cNvSpPr>
          <p:nvPr/>
        </p:nvSpPr>
        <p:spPr>
          <a:xfrm>
            <a:off x="5580112" y="3645031"/>
            <a:ext cx="360059" cy="344460"/>
          </a:xfrm>
          <a:prstGeom prst="rect">
            <a:avLst/>
          </a:prstGeom>
          <a:noFill/>
          <a:ln w="76200" cmpd="sng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Rectangle 25"/>
          <p:cNvSpPr>
            <a:spLocks noChangeAspect="1"/>
          </p:cNvSpPr>
          <p:nvPr/>
        </p:nvSpPr>
        <p:spPr>
          <a:xfrm>
            <a:off x="6372200" y="3645024"/>
            <a:ext cx="360059" cy="344460"/>
          </a:xfrm>
          <a:prstGeom prst="rect">
            <a:avLst/>
          </a:prstGeom>
          <a:noFill/>
          <a:ln w="76200" cmpd="sng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Rectangle 26"/>
          <p:cNvSpPr>
            <a:spLocks noChangeAspect="1"/>
          </p:cNvSpPr>
          <p:nvPr/>
        </p:nvSpPr>
        <p:spPr>
          <a:xfrm>
            <a:off x="7236277" y="3645024"/>
            <a:ext cx="360059" cy="344460"/>
          </a:xfrm>
          <a:prstGeom prst="rect">
            <a:avLst/>
          </a:prstGeom>
          <a:noFill/>
          <a:ln w="76200" cmpd="sng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ZoneTexte 27"/>
          <p:cNvSpPr txBox="1"/>
          <p:nvPr/>
        </p:nvSpPr>
        <p:spPr>
          <a:xfrm>
            <a:off x="31776" y="5733256"/>
            <a:ext cx="3100064" cy="107721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1600" dirty="0"/>
              <a:t>C</a:t>
            </a:r>
            <a:r>
              <a:rPr lang="fr-FR" sz="1600" dirty="0" smtClean="0"/>
              <a:t>entral </a:t>
            </a:r>
            <a:r>
              <a:rPr lang="fr-FR" sz="1600" dirty="0"/>
              <a:t>Labrador </a:t>
            </a:r>
            <a:r>
              <a:rPr lang="fr-FR" sz="1600" dirty="0" err="1"/>
              <a:t>Sea</a:t>
            </a:r>
            <a:r>
              <a:rPr lang="fr-FR" sz="1600" dirty="0"/>
              <a:t> </a:t>
            </a:r>
            <a:r>
              <a:rPr lang="fr-FR" sz="1600" dirty="0" err="1"/>
              <a:t>from</a:t>
            </a:r>
            <a:r>
              <a:rPr lang="fr-FR" sz="1600" dirty="0"/>
              <a:t> 1949 to 2005 (</a:t>
            </a:r>
            <a:r>
              <a:rPr lang="fr-FR" sz="1600" dirty="0" err="1"/>
              <a:t>updated</a:t>
            </a:r>
            <a:r>
              <a:rPr lang="fr-FR" sz="1600" dirty="0"/>
              <a:t> </a:t>
            </a:r>
            <a:r>
              <a:rPr lang="fr-FR" sz="1600" dirty="0" err="1"/>
              <a:t>from</a:t>
            </a:r>
            <a:r>
              <a:rPr lang="fr-FR" sz="1600" dirty="0"/>
              <a:t> </a:t>
            </a:r>
            <a:r>
              <a:rPr lang="fr-FR" sz="1600" dirty="0" err="1"/>
              <a:t>Yashayaev</a:t>
            </a:r>
            <a:r>
              <a:rPr lang="fr-FR" sz="1600" dirty="0"/>
              <a:t> et al., 2003</a:t>
            </a:r>
            <a:r>
              <a:rPr lang="fr-FR" sz="1600" dirty="0" smtClean="0"/>
              <a:t>)</a:t>
            </a:r>
          </a:p>
          <a:p>
            <a:r>
              <a:rPr lang="fr-FR" sz="1600" dirty="0"/>
              <a:t>Source IPCC </a:t>
            </a:r>
            <a:r>
              <a:rPr lang="fr-FR" sz="1600" dirty="0" smtClean="0"/>
              <a:t>2007</a:t>
            </a:r>
            <a:endParaRPr lang="fr-FR" sz="1600" dirty="0"/>
          </a:p>
        </p:txBody>
      </p:sp>
      <p:sp>
        <p:nvSpPr>
          <p:cNvPr id="3" name="Rectangle 2"/>
          <p:cNvSpPr/>
          <p:nvPr/>
        </p:nvSpPr>
        <p:spPr>
          <a:xfrm>
            <a:off x="3100065" y="5733256"/>
            <a:ext cx="103783" cy="112474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798170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 animBg="1"/>
      <p:bldP spid="13" grpId="0" animBg="1"/>
      <p:bldP spid="14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107576"/>
            <a:ext cx="4263965" cy="1336956"/>
          </a:xfrm>
        </p:spPr>
        <p:txBody>
          <a:bodyPr/>
          <a:lstStyle/>
          <a:p>
            <a:r>
              <a:rPr lang="en-GB" dirty="0" smtClean="0"/>
              <a:t>Temperature propagation</a:t>
            </a:r>
            <a:endParaRPr lang="en-GB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 flipH="1">
            <a:off x="251518" y="1600201"/>
            <a:ext cx="3528393" cy="4343400"/>
          </a:xfrm>
        </p:spPr>
        <p:txBody>
          <a:bodyPr/>
          <a:lstStyle/>
          <a:p>
            <a:r>
              <a:rPr lang="en-GB" dirty="0" smtClean="0"/>
              <a:t>Similar propagation for temperature, but more noisy</a:t>
            </a:r>
            <a:endParaRPr lang="en-GB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1670" y="0"/>
            <a:ext cx="47418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6710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49275" y="-675456"/>
            <a:ext cx="8042276" cy="1336956"/>
          </a:xfrm>
        </p:spPr>
        <p:txBody>
          <a:bodyPr/>
          <a:lstStyle/>
          <a:p>
            <a:r>
              <a:rPr lang="fr-FR" sz="4000" dirty="0" smtClean="0"/>
              <a:t>Pinatubo direct impact</a:t>
            </a:r>
            <a:endParaRPr lang="fr-FR" sz="40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240" y="764704"/>
            <a:ext cx="4308760" cy="30600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6016" y="764704"/>
            <a:ext cx="4308760" cy="306000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240" y="3809511"/>
            <a:ext cx="4308760" cy="306000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6016" y="3809511"/>
            <a:ext cx="4308760" cy="3060000"/>
          </a:xfrm>
          <a:prstGeom prst="rect">
            <a:avLst/>
          </a:prstGeom>
        </p:spPr>
      </p:pic>
      <p:grpSp>
        <p:nvGrpSpPr>
          <p:cNvPr id="10" name="Grouper 9"/>
          <p:cNvGrpSpPr/>
          <p:nvPr/>
        </p:nvGrpSpPr>
        <p:grpSpPr>
          <a:xfrm>
            <a:off x="1835696" y="1196752"/>
            <a:ext cx="4896544" cy="2361281"/>
            <a:chOff x="1835696" y="1196752"/>
            <a:chExt cx="4896544" cy="2361281"/>
          </a:xfrm>
        </p:grpSpPr>
        <p:sp>
          <p:nvSpPr>
            <p:cNvPr id="8" name="Rectangle 7"/>
            <p:cNvSpPr/>
            <p:nvPr/>
          </p:nvSpPr>
          <p:spPr>
            <a:xfrm>
              <a:off x="6156176" y="1196752"/>
              <a:ext cx="576064" cy="2361281"/>
            </a:xfrm>
            <a:prstGeom prst="rect">
              <a:avLst/>
            </a:prstGeom>
            <a:solidFill>
              <a:srgbClr val="E2751D">
                <a:alpha val="22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835696" y="1196752"/>
              <a:ext cx="576064" cy="2361281"/>
            </a:xfrm>
            <a:prstGeom prst="rect">
              <a:avLst/>
            </a:prstGeom>
            <a:solidFill>
              <a:srgbClr val="E2751D">
                <a:alpha val="22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6110019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7504" y="0"/>
            <a:ext cx="4248472" cy="2708920"/>
          </a:xfrm>
        </p:spPr>
        <p:txBody>
          <a:bodyPr/>
          <a:lstStyle/>
          <a:p>
            <a:r>
              <a:rPr lang="fr-FR" sz="3200" dirty="0" smtClean="0"/>
              <a:t>Is </a:t>
            </a:r>
            <a:r>
              <a:rPr lang="fr-FR" sz="3200" dirty="0" err="1" smtClean="0"/>
              <a:t>volcanic</a:t>
            </a:r>
            <a:r>
              <a:rPr lang="fr-FR" sz="3200" dirty="0" smtClean="0"/>
              <a:t> impact on the NAO </a:t>
            </a:r>
            <a:r>
              <a:rPr lang="fr-FR" sz="3200" dirty="0" err="1" smtClean="0"/>
              <a:t>so</a:t>
            </a:r>
            <a:r>
              <a:rPr lang="fr-FR" sz="3200" dirty="0" smtClean="0"/>
              <a:t> </a:t>
            </a:r>
            <a:r>
              <a:rPr lang="fr-FR" sz="3200" dirty="0" err="1" smtClean="0"/>
              <a:t>clear</a:t>
            </a:r>
            <a:r>
              <a:rPr lang="fr-FR" sz="3200" dirty="0" smtClean="0"/>
              <a:t> in data?</a:t>
            </a:r>
            <a:endParaRPr lang="fr-FR" sz="3200" dirty="0"/>
          </a:p>
        </p:txBody>
      </p:sp>
      <p:grpSp>
        <p:nvGrpSpPr>
          <p:cNvPr id="14" name="Grouper 13"/>
          <p:cNvGrpSpPr/>
          <p:nvPr/>
        </p:nvGrpSpPr>
        <p:grpSpPr>
          <a:xfrm>
            <a:off x="4606933" y="-27384"/>
            <a:ext cx="4645587" cy="3267378"/>
            <a:chOff x="4606933" y="-27384"/>
            <a:chExt cx="4645587" cy="3267378"/>
          </a:xfrm>
        </p:grpSpPr>
        <p:pic>
          <p:nvPicPr>
            <p:cNvPr id="3" name="Imag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606933" y="0"/>
              <a:ext cx="4562207" cy="3239994"/>
            </a:xfrm>
            <a:prstGeom prst="rect">
              <a:avLst/>
            </a:prstGeom>
          </p:spPr>
        </p:pic>
        <p:sp>
          <p:nvSpPr>
            <p:cNvPr id="4" name="ZoneTexte 3"/>
            <p:cNvSpPr txBox="1"/>
            <p:nvPr/>
          </p:nvSpPr>
          <p:spPr>
            <a:xfrm>
              <a:off x="6732240" y="-27384"/>
              <a:ext cx="25202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/>
                <a:t>Agung: 1963-1965</a:t>
              </a:r>
              <a:endParaRPr lang="en-GB" dirty="0"/>
            </a:p>
          </p:txBody>
        </p:sp>
      </p:grpSp>
      <p:grpSp>
        <p:nvGrpSpPr>
          <p:cNvPr id="12" name="Grouper 11"/>
          <p:cNvGrpSpPr/>
          <p:nvPr/>
        </p:nvGrpSpPr>
        <p:grpSpPr>
          <a:xfrm>
            <a:off x="4618304" y="3635732"/>
            <a:ext cx="4562208" cy="3249285"/>
            <a:chOff x="4618304" y="3635732"/>
            <a:chExt cx="4562208" cy="3249285"/>
          </a:xfrm>
        </p:grpSpPr>
        <p:pic>
          <p:nvPicPr>
            <p:cNvPr id="5" name="Imag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18304" y="3645024"/>
              <a:ext cx="4562208" cy="3239993"/>
            </a:xfrm>
            <a:prstGeom prst="rect">
              <a:avLst/>
            </a:prstGeom>
          </p:spPr>
        </p:pic>
        <p:sp>
          <p:nvSpPr>
            <p:cNvPr id="10" name="ZoneTexte 9"/>
            <p:cNvSpPr txBox="1"/>
            <p:nvPr/>
          </p:nvSpPr>
          <p:spPr>
            <a:xfrm>
              <a:off x="6444208" y="3635732"/>
              <a:ext cx="27363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/>
                <a:t>El Chichon: 1982-1984</a:t>
              </a:r>
              <a:endParaRPr lang="en-GB" dirty="0"/>
            </a:p>
          </p:txBody>
        </p:sp>
      </p:grpSp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790" y="3648674"/>
            <a:ext cx="4562217" cy="3240000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1990822" y="3648674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Pinatubo: 1991-1993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443172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7504" y="0"/>
            <a:ext cx="4248472" cy="2708920"/>
          </a:xfrm>
        </p:spPr>
        <p:txBody>
          <a:bodyPr/>
          <a:lstStyle/>
          <a:p>
            <a:r>
              <a:rPr lang="fr-FR" sz="3200" dirty="0" smtClean="0"/>
              <a:t>Is </a:t>
            </a:r>
            <a:r>
              <a:rPr lang="fr-FR" sz="3200" dirty="0" err="1" smtClean="0"/>
              <a:t>volcanic</a:t>
            </a:r>
            <a:r>
              <a:rPr lang="fr-FR" sz="3200" dirty="0" smtClean="0"/>
              <a:t> impact on the NAO </a:t>
            </a:r>
            <a:r>
              <a:rPr lang="fr-FR" sz="3200" dirty="0" err="1" smtClean="0"/>
              <a:t>so</a:t>
            </a:r>
            <a:r>
              <a:rPr lang="fr-FR" sz="3200" dirty="0" smtClean="0"/>
              <a:t> </a:t>
            </a:r>
            <a:r>
              <a:rPr lang="fr-FR" sz="3200" dirty="0" err="1" smtClean="0"/>
              <a:t>clear</a:t>
            </a:r>
            <a:r>
              <a:rPr lang="fr-FR" sz="3200" dirty="0" smtClean="0"/>
              <a:t> in data?</a:t>
            </a:r>
            <a:endParaRPr lang="fr-FR" sz="3200" dirty="0"/>
          </a:p>
        </p:txBody>
      </p:sp>
      <p:graphicFrame>
        <p:nvGraphicFramePr>
          <p:cNvPr id="13" name="Graphique 12"/>
          <p:cNvGraphicFramePr/>
          <p:nvPr>
            <p:extLst>
              <p:ext uri="{D42A27DB-BD31-4B8C-83A1-F6EECF244321}">
                <p14:modId xmlns:p14="http://schemas.microsoft.com/office/powerpoint/2010/main" val="3544633642"/>
              </p:ext>
            </p:extLst>
          </p:nvPr>
        </p:nvGraphicFramePr>
        <p:xfrm>
          <a:off x="1" y="3356992"/>
          <a:ext cx="4788024" cy="35010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5" name="Image 14" descr="ttp://dods.extra.cea.fr/work/p86swing/PMIP3/VolcanoesAnswer/RatioSTD_12688/RatioSTD.gif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6512" y="620"/>
            <a:ext cx="4211960" cy="28529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483644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648" y="476672"/>
            <a:ext cx="4248472" cy="1268760"/>
          </a:xfrm>
        </p:spPr>
        <p:txBody>
          <a:bodyPr/>
          <a:lstStyle/>
          <a:p>
            <a:r>
              <a:rPr lang="fr-FR" sz="3200" dirty="0" smtClean="0"/>
              <a:t>Is </a:t>
            </a:r>
            <a:r>
              <a:rPr lang="fr-FR" sz="3200" dirty="0" err="1" smtClean="0"/>
              <a:t>volcanic</a:t>
            </a:r>
            <a:r>
              <a:rPr lang="fr-FR" sz="3200" dirty="0" smtClean="0"/>
              <a:t> impact on the NAO </a:t>
            </a:r>
            <a:r>
              <a:rPr lang="fr-FR" sz="3200" dirty="0" err="1" smtClean="0"/>
              <a:t>so</a:t>
            </a:r>
            <a:r>
              <a:rPr lang="fr-FR" sz="3200" dirty="0" smtClean="0"/>
              <a:t> </a:t>
            </a:r>
            <a:r>
              <a:rPr lang="fr-FR" sz="3200" dirty="0" err="1" smtClean="0"/>
              <a:t>clear</a:t>
            </a:r>
            <a:r>
              <a:rPr lang="fr-FR" sz="3200" dirty="0" smtClean="0"/>
              <a:t> in data?</a:t>
            </a:r>
            <a:endParaRPr lang="fr-FR" sz="3200" dirty="0"/>
          </a:p>
        </p:txBody>
      </p:sp>
      <p:pic>
        <p:nvPicPr>
          <p:cNvPr id="16" name="Imagen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2357120"/>
            <a:ext cx="5724525" cy="4500880"/>
          </a:xfrm>
          <a:prstGeom prst="rect">
            <a:avLst/>
          </a:prstGeom>
        </p:spPr>
      </p:pic>
      <p:pic>
        <p:nvPicPr>
          <p:cNvPr id="17" name="Imagen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0"/>
            <a:ext cx="3131840" cy="2132856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323528" y="3356992"/>
            <a:ext cx="28083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Ortega et al. in prep.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36604423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0520" y="1772816"/>
            <a:ext cx="4499992" cy="4325750"/>
          </a:xfrm>
          <a:prstGeom prst="rect">
            <a:avLst/>
          </a:prstGeom>
        </p:spPr>
      </p:pic>
      <p:grpSp>
        <p:nvGrpSpPr>
          <p:cNvPr id="12" name="Grouper 11"/>
          <p:cNvGrpSpPr/>
          <p:nvPr/>
        </p:nvGrpSpPr>
        <p:grpSpPr>
          <a:xfrm>
            <a:off x="827584" y="1829078"/>
            <a:ext cx="6309598" cy="4530764"/>
            <a:chOff x="827584" y="1829078"/>
            <a:chExt cx="6309598" cy="4530764"/>
          </a:xfrm>
        </p:grpSpPr>
        <p:pic>
          <p:nvPicPr>
            <p:cNvPr id="4" name="Image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372200" y="2564904"/>
              <a:ext cx="764982" cy="967248"/>
            </a:xfrm>
            <a:prstGeom prst="rect">
              <a:avLst/>
            </a:prstGeom>
          </p:spPr>
        </p:pic>
        <p:pic>
          <p:nvPicPr>
            <p:cNvPr id="10" name="Image 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27584" y="1829078"/>
              <a:ext cx="3666785" cy="4235392"/>
            </a:xfrm>
            <a:prstGeom prst="rect">
              <a:avLst/>
            </a:prstGeom>
          </p:spPr>
        </p:pic>
        <p:cxnSp>
          <p:nvCxnSpPr>
            <p:cNvPr id="9" name="Connecteur droit 8"/>
            <p:cNvCxnSpPr/>
            <p:nvPr/>
          </p:nvCxnSpPr>
          <p:spPr>
            <a:xfrm flipH="1" flipV="1">
              <a:off x="4283968" y="2060848"/>
              <a:ext cx="2088232" cy="544920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1" name="ZoneTexte 10"/>
            <p:cNvSpPr txBox="1"/>
            <p:nvPr/>
          </p:nvSpPr>
          <p:spPr>
            <a:xfrm>
              <a:off x="1835696" y="6021288"/>
              <a:ext cx="280831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dirty="0" smtClean="0"/>
                <a:t>Chylek et al. 2011</a:t>
              </a:r>
              <a:endParaRPr lang="fr-FR" sz="1600" dirty="0"/>
            </a:p>
          </p:txBody>
        </p:sp>
      </p:grpSp>
      <p:sp>
        <p:nvSpPr>
          <p:cNvPr id="14" name="Text Box 1"/>
          <p:cNvSpPr txBox="1">
            <a:spLocks noChangeArrowheads="1"/>
          </p:cNvSpPr>
          <p:nvPr/>
        </p:nvSpPr>
        <p:spPr bwMode="auto">
          <a:xfrm>
            <a:off x="467544" y="260648"/>
            <a:ext cx="8094140" cy="646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1436" tIns="45718" rIns="91436" bIns="45718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lnSpc>
                <a:spcPts val="4863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lnSpc>
                <a:spcPts val="4863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lnSpc>
                <a:spcPts val="4863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lnSpc>
                <a:spcPts val="4863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100000"/>
              </a:lnSpc>
              <a:buClr>
                <a:srgbClr val="FFAF03"/>
              </a:buClr>
              <a:buFont typeface="Century Gothic" charset="0"/>
              <a:buNone/>
            </a:pPr>
            <a:r>
              <a:rPr lang="fr-FR" sz="3600" dirty="0" smtClean="0">
                <a:solidFill>
                  <a:srgbClr val="2C7C9F"/>
                </a:solidFill>
                <a:latin typeface="News Gothic MT"/>
                <a:cs typeface="News Gothic MT"/>
              </a:rPr>
              <a:t>A 20-yr cycle in the </a:t>
            </a:r>
            <a:r>
              <a:rPr lang="fr-FR" sz="3600" dirty="0" err="1" smtClean="0">
                <a:solidFill>
                  <a:srgbClr val="2C7C9F"/>
                </a:solidFill>
                <a:latin typeface="News Gothic MT"/>
                <a:cs typeface="News Gothic MT"/>
              </a:rPr>
              <a:t>North</a:t>
            </a:r>
            <a:r>
              <a:rPr lang="fr-FR" sz="3600" dirty="0" smtClean="0">
                <a:solidFill>
                  <a:srgbClr val="2C7C9F"/>
                </a:solidFill>
                <a:latin typeface="News Gothic MT"/>
                <a:cs typeface="News Gothic MT"/>
              </a:rPr>
              <a:t> Atlantic?</a:t>
            </a:r>
            <a:endParaRPr lang="fr-FR" sz="3600" dirty="0">
              <a:solidFill>
                <a:srgbClr val="2C7C9F"/>
              </a:solidFill>
              <a:latin typeface="News Gothic MT"/>
              <a:cs typeface="News Gothic MT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8229997" y="5667679"/>
            <a:ext cx="122413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 err="1" smtClean="0"/>
              <a:t>Quadfasel</a:t>
            </a:r>
            <a:r>
              <a:rPr lang="en-GB" sz="1100" dirty="0" smtClean="0"/>
              <a:t> </a:t>
            </a:r>
          </a:p>
          <a:p>
            <a:r>
              <a:rPr lang="en-GB" sz="1100" dirty="0" smtClean="0"/>
              <a:t>2005</a:t>
            </a:r>
            <a:endParaRPr lang="en-GB" sz="1100" dirty="0"/>
          </a:p>
        </p:txBody>
      </p:sp>
    </p:spTree>
    <p:extLst>
      <p:ext uri="{BB962C8B-B14F-4D97-AF65-F5344CB8AC3E}">
        <p14:creationId xmlns:p14="http://schemas.microsoft.com/office/powerpoint/2010/main" val="11126057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009" y="980728"/>
            <a:ext cx="3419871" cy="2889376"/>
          </a:xfrm>
        </p:spPr>
        <p:txBody>
          <a:bodyPr/>
          <a:lstStyle/>
          <a:p>
            <a:pPr algn="just"/>
            <a:r>
              <a:rPr lang="en-GB" sz="2400" dirty="0" smtClean="0"/>
              <a:t>Two different regimes in IPSL-CM5A-LR in response to volcanoes (depending on the size of the volcanoes)</a:t>
            </a:r>
            <a:endParaRPr lang="en-GB" sz="24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6092" y="-17999"/>
            <a:ext cx="5526693" cy="6911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4774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0520" y="1772816"/>
            <a:ext cx="4499992" cy="4325750"/>
          </a:xfrm>
          <a:prstGeom prst="rect">
            <a:avLst/>
          </a:prstGeom>
        </p:spPr>
      </p:pic>
      <p:sp>
        <p:nvSpPr>
          <p:cNvPr id="23557" name="Text Box 1"/>
          <p:cNvSpPr txBox="1">
            <a:spLocks noChangeArrowheads="1"/>
          </p:cNvSpPr>
          <p:nvPr/>
        </p:nvSpPr>
        <p:spPr bwMode="auto">
          <a:xfrm>
            <a:off x="467544" y="260648"/>
            <a:ext cx="8094140" cy="646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1436" tIns="45718" rIns="91436" bIns="45718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lnSpc>
                <a:spcPts val="4863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lnSpc>
                <a:spcPts val="4863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lnSpc>
                <a:spcPts val="4863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lnSpc>
                <a:spcPts val="4863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100000"/>
              </a:lnSpc>
              <a:buClr>
                <a:srgbClr val="FFAF03"/>
              </a:buClr>
              <a:buFont typeface="Century Gothic" charset="0"/>
              <a:buNone/>
            </a:pPr>
            <a:r>
              <a:rPr lang="fr-FR" sz="3600" dirty="0" smtClean="0">
                <a:solidFill>
                  <a:srgbClr val="2C7C9F"/>
                </a:solidFill>
                <a:latin typeface="News Gothic MT"/>
                <a:cs typeface="News Gothic MT"/>
              </a:rPr>
              <a:t>A 20-yr cycle in the </a:t>
            </a:r>
            <a:r>
              <a:rPr lang="fr-FR" sz="3600" dirty="0" err="1" smtClean="0">
                <a:solidFill>
                  <a:srgbClr val="2C7C9F"/>
                </a:solidFill>
                <a:latin typeface="News Gothic MT"/>
                <a:cs typeface="News Gothic MT"/>
              </a:rPr>
              <a:t>North</a:t>
            </a:r>
            <a:r>
              <a:rPr lang="fr-FR" sz="3600" dirty="0" smtClean="0">
                <a:solidFill>
                  <a:srgbClr val="2C7C9F"/>
                </a:solidFill>
                <a:latin typeface="News Gothic MT"/>
                <a:cs typeface="News Gothic MT"/>
              </a:rPr>
              <a:t> Atlantic?</a:t>
            </a:r>
            <a:endParaRPr lang="fr-FR" sz="3600" dirty="0">
              <a:solidFill>
                <a:srgbClr val="2C7C9F"/>
              </a:solidFill>
              <a:latin typeface="News Gothic MT"/>
              <a:cs typeface="News Gothic MT"/>
            </a:endParaRPr>
          </a:p>
        </p:txBody>
      </p:sp>
      <p:grpSp>
        <p:nvGrpSpPr>
          <p:cNvPr id="22" name="Grouper 21"/>
          <p:cNvGrpSpPr/>
          <p:nvPr/>
        </p:nvGrpSpPr>
        <p:grpSpPr>
          <a:xfrm>
            <a:off x="539552" y="3284984"/>
            <a:ext cx="6480720" cy="3578914"/>
            <a:chOff x="539552" y="3284984"/>
            <a:chExt cx="6480720" cy="3578914"/>
          </a:xfrm>
        </p:grpSpPr>
        <p:grpSp>
          <p:nvGrpSpPr>
            <p:cNvPr id="21" name="Grouper 20"/>
            <p:cNvGrpSpPr/>
            <p:nvPr/>
          </p:nvGrpSpPr>
          <p:grpSpPr>
            <a:xfrm>
              <a:off x="539552" y="4005064"/>
              <a:ext cx="3758450" cy="2858834"/>
              <a:chOff x="539552" y="4005064"/>
              <a:chExt cx="3758450" cy="2858834"/>
            </a:xfrm>
          </p:grpSpPr>
          <p:pic>
            <p:nvPicPr>
              <p:cNvPr id="17" name="Image 16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39552" y="4005064"/>
                <a:ext cx="3758450" cy="2623711"/>
              </a:xfrm>
              <a:prstGeom prst="rect">
                <a:avLst/>
              </a:prstGeom>
            </p:spPr>
          </p:pic>
          <p:sp>
            <p:nvSpPr>
              <p:cNvPr id="20" name="ZoneTexte 19"/>
              <p:cNvSpPr txBox="1"/>
              <p:nvPr/>
            </p:nvSpPr>
            <p:spPr>
              <a:xfrm>
                <a:off x="539552" y="6525344"/>
                <a:ext cx="3758450" cy="3385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fr-FR" sz="1600" dirty="0" smtClean="0"/>
                  <a:t>Sicre et al. 2008</a:t>
                </a:r>
                <a:endParaRPr lang="fr-FR" sz="1600" dirty="0"/>
              </a:p>
            </p:txBody>
          </p:sp>
        </p:grpSp>
        <p:cxnSp>
          <p:nvCxnSpPr>
            <p:cNvPr id="14" name="Connecteur droit 13"/>
            <p:cNvCxnSpPr/>
            <p:nvPr/>
          </p:nvCxnSpPr>
          <p:spPr>
            <a:xfrm flipH="1">
              <a:off x="3851920" y="3284984"/>
              <a:ext cx="3168352" cy="1080120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" name="Ellipse 1"/>
          <p:cNvSpPr/>
          <p:nvPr/>
        </p:nvSpPr>
        <p:spPr>
          <a:xfrm>
            <a:off x="1159372" y="4853438"/>
            <a:ext cx="676324" cy="720080"/>
          </a:xfrm>
          <a:prstGeom prst="ellipse">
            <a:avLst/>
          </a:prstGeom>
          <a:noFill/>
          <a:ln w="381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8" name="Grouper 7"/>
          <p:cNvGrpSpPr/>
          <p:nvPr/>
        </p:nvGrpSpPr>
        <p:grpSpPr>
          <a:xfrm>
            <a:off x="323528" y="1484784"/>
            <a:ext cx="7704856" cy="2232248"/>
            <a:chOff x="323528" y="1484784"/>
            <a:chExt cx="7704856" cy="2232248"/>
          </a:xfrm>
        </p:grpSpPr>
        <p:grpSp>
          <p:nvGrpSpPr>
            <p:cNvPr id="27" name="Grouper 26"/>
            <p:cNvGrpSpPr/>
            <p:nvPr/>
          </p:nvGrpSpPr>
          <p:grpSpPr>
            <a:xfrm>
              <a:off x="323528" y="1628800"/>
              <a:ext cx="7704856" cy="2088232"/>
              <a:chOff x="323528" y="1628800"/>
              <a:chExt cx="7704856" cy="2088232"/>
            </a:xfrm>
          </p:grpSpPr>
          <p:pic>
            <p:nvPicPr>
              <p:cNvPr id="24" name="Image 23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444208" y="2946650"/>
                <a:ext cx="1584176" cy="770382"/>
              </a:xfrm>
              <a:prstGeom prst="rect">
                <a:avLst/>
              </a:prstGeom>
            </p:spPr>
          </p:pic>
          <p:pic>
            <p:nvPicPr>
              <p:cNvPr id="26" name="Image 25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23528" y="1628800"/>
                <a:ext cx="4152994" cy="1788211"/>
              </a:xfrm>
              <a:prstGeom prst="rect">
                <a:avLst/>
              </a:prstGeom>
            </p:spPr>
          </p:pic>
          <p:sp>
            <p:nvSpPr>
              <p:cNvPr id="23" name="ZoneTexte 22"/>
              <p:cNvSpPr txBox="1"/>
              <p:nvPr/>
            </p:nvSpPr>
            <p:spPr>
              <a:xfrm>
                <a:off x="1115616" y="3347700"/>
                <a:ext cx="266429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600" dirty="0" smtClean="0"/>
                  <a:t>Divine et al. 2006</a:t>
                </a:r>
                <a:endParaRPr lang="fr-FR" sz="1600" dirty="0"/>
              </a:p>
            </p:txBody>
          </p:sp>
          <p:cxnSp>
            <p:nvCxnSpPr>
              <p:cNvPr id="15" name="Connecteur droit 14"/>
              <p:cNvCxnSpPr/>
              <p:nvPr/>
            </p:nvCxnSpPr>
            <p:spPr>
              <a:xfrm flipH="1" flipV="1">
                <a:off x="4156046" y="2780928"/>
                <a:ext cx="3008242" cy="636084"/>
              </a:xfrm>
              <a:prstGeom prst="line">
                <a:avLst/>
              </a:prstGeom>
              <a:ln w="38100" cmpd="sng"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7" name="ZoneTexte 6"/>
            <p:cNvSpPr txBox="1"/>
            <p:nvPr/>
          </p:nvSpPr>
          <p:spPr>
            <a:xfrm>
              <a:off x="755576" y="1484784"/>
              <a:ext cx="340047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dirty="0" smtClean="0"/>
                <a:t>April </a:t>
              </a:r>
              <a:r>
                <a:rPr lang="fr-FR" sz="1400" dirty="0" err="1" smtClean="0"/>
                <a:t>sea</a:t>
              </a:r>
              <a:r>
                <a:rPr lang="fr-FR" sz="1400" dirty="0" smtClean="0"/>
                <a:t> </a:t>
              </a:r>
              <a:r>
                <a:rPr lang="fr-FR" sz="1400" dirty="0" err="1" smtClean="0"/>
                <a:t>ice</a:t>
              </a:r>
              <a:r>
                <a:rPr lang="fr-FR" sz="1400" dirty="0" smtClean="0"/>
                <a:t> </a:t>
              </a:r>
              <a:r>
                <a:rPr lang="fr-FR" sz="1400" dirty="0" err="1" smtClean="0"/>
                <a:t>edge</a:t>
              </a:r>
              <a:r>
                <a:rPr lang="fr-FR" sz="1400" dirty="0" smtClean="0"/>
                <a:t> in the </a:t>
              </a:r>
              <a:r>
                <a:rPr lang="fr-FR" sz="1400" dirty="0" err="1" smtClean="0"/>
                <a:t>Nordic</a:t>
              </a:r>
              <a:r>
                <a:rPr lang="fr-FR" sz="1400" dirty="0" smtClean="0"/>
                <a:t> </a:t>
              </a:r>
              <a:r>
                <a:rPr lang="fr-FR" sz="1400" dirty="0" err="1" smtClean="0"/>
                <a:t>Seas</a:t>
              </a:r>
              <a:endParaRPr lang="fr-FR" sz="1400" dirty="0"/>
            </a:p>
          </p:txBody>
        </p:sp>
      </p:grpSp>
      <p:sp>
        <p:nvSpPr>
          <p:cNvPr id="4" name="Rectangle 3"/>
          <p:cNvSpPr/>
          <p:nvPr/>
        </p:nvSpPr>
        <p:spPr>
          <a:xfrm>
            <a:off x="4572000" y="6021288"/>
            <a:ext cx="4608512" cy="836712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 smtClean="0">
                <a:solidFill>
                  <a:srgbClr val="FF0000"/>
                </a:solidFill>
              </a:rPr>
              <a:t>Found also in different climate models</a:t>
            </a:r>
            <a:endParaRPr lang="en-GB" sz="2400" b="1" dirty="0">
              <a:solidFill>
                <a:srgbClr val="FF0000"/>
              </a:solidFill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8229997" y="5667679"/>
            <a:ext cx="122413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 err="1" smtClean="0"/>
              <a:t>Quadfasel</a:t>
            </a:r>
            <a:r>
              <a:rPr lang="en-GB" sz="1100" dirty="0" smtClean="0"/>
              <a:t> </a:t>
            </a:r>
          </a:p>
          <a:p>
            <a:r>
              <a:rPr lang="en-GB" sz="1100" dirty="0" smtClean="0"/>
              <a:t>2005</a:t>
            </a:r>
            <a:endParaRPr lang="en-GB" sz="1100" dirty="0"/>
          </a:p>
        </p:txBody>
      </p:sp>
      <p:sp>
        <p:nvSpPr>
          <p:cNvPr id="5" name="ZoneTexte 4"/>
          <p:cNvSpPr txBox="1"/>
          <p:nvPr/>
        </p:nvSpPr>
        <p:spPr>
          <a:xfrm>
            <a:off x="971600" y="4005064"/>
            <a:ext cx="2808312" cy="33855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2000-yr of </a:t>
            </a:r>
            <a:r>
              <a:rPr lang="en-GB" sz="1600" dirty="0" err="1" smtClean="0"/>
              <a:t>Alkenone</a:t>
            </a:r>
            <a:r>
              <a:rPr lang="en-GB" sz="1600" dirty="0" smtClean="0"/>
              <a:t> SST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16831231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Image 1" descr="carte_schema_escudier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052736"/>
            <a:ext cx="7272808" cy="5832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entagone 2"/>
          <p:cNvSpPr/>
          <p:nvPr/>
        </p:nvSpPr>
        <p:spPr>
          <a:xfrm>
            <a:off x="2514866" y="3933056"/>
            <a:ext cx="1193038" cy="698019"/>
          </a:xfrm>
          <a:prstGeom prst="pentagon">
            <a:avLst/>
          </a:prstGeom>
          <a:solidFill>
            <a:schemeClr val="accent2">
              <a:lumMod val="60000"/>
              <a:lumOff val="40000"/>
            </a:schemeClr>
          </a:solidFill>
          <a:ln w="38100" cmpd="sng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 err="1">
                <a:solidFill>
                  <a:srgbClr val="000000"/>
                </a:solidFill>
                <a:latin typeface="Arial"/>
                <a:cs typeface="Arial"/>
              </a:rPr>
              <a:t>T</a:t>
            </a:r>
            <a:r>
              <a:rPr lang="fr-FR" sz="1600" b="1" dirty="0">
                <a:solidFill>
                  <a:srgbClr val="000000"/>
                </a:solidFill>
                <a:latin typeface="Arial"/>
                <a:cs typeface="Arial"/>
              </a:rPr>
              <a:t>,’ S’ +</a:t>
            </a:r>
          </a:p>
        </p:txBody>
      </p:sp>
      <p:grpSp>
        <p:nvGrpSpPr>
          <p:cNvPr id="13319" name="Grouper 13318"/>
          <p:cNvGrpSpPr/>
          <p:nvPr/>
        </p:nvGrpSpPr>
        <p:grpSpPr>
          <a:xfrm>
            <a:off x="3563887" y="2852936"/>
            <a:ext cx="1358635" cy="1224136"/>
            <a:chOff x="3563887" y="2852936"/>
            <a:chExt cx="1358635" cy="1224136"/>
          </a:xfrm>
        </p:grpSpPr>
        <p:cxnSp>
          <p:nvCxnSpPr>
            <p:cNvPr id="4" name="Connecteur droit avec flèche 3"/>
            <p:cNvCxnSpPr/>
            <p:nvPr/>
          </p:nvCxnSpPr>
          <p:spPr>
            <a:xfrm flipH="1">
              <a:off x="3563887" y="3038584"/>
              <a:ext cx="1358635" cy="1038488"/>
            </a:xfrm>
            <a:prstGeom prst="straightConnector1">
              <a:avLst/>
            </a:prstGeom>
            <a:ln w="63500" cmpd="dbl">
              <a:solidFill>
                <a:srgbClr val="953735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ZoneTexte 7"/>
            <p:cNvSpPr txBox="1"/>
            <p:nvPr/>
          </p:nvSpPr>
          <p:spPr>
            <a:xfrm>
              <a:off x="3883072" y="2852936"/>
              <a:ext cx="832944" cy="307975"/>
            </a:xfrm>
            <a:prstGeom prst="rect">
              <a:avLst/>
            </a:prstGeom>
            <a:solidFill>
              <a:srgbClr val="D99694"/>
            </a:solidFill>
            <a:ln>
              <a:solidFill>
                <a:srgbClr val="953735"/>
              </a:solidFill>
            </a:ln>
          </p:spPr>
          <p:txBody>
            <a:bodyPr wrap="squar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400" b="1" dirty="0">
                  <a:latin typeface="Arial"/>
                  <a:ea typeface="+mn-ea"/>
                  <a:cs typeface="Arial"/>
                </a:rPr>
                <a:t>EGC +</a:t>
              </a:r>
            </a:p>
          </p:txBody>
        </p:sp>
      </p:grpSp>
      <p:sp>
        <p:nvSpPr>
          <p:cNvPr id="12" name="Forme libre 11"/>
          <p:cNvSpPr/>
          <p:nvPr/>
        </p:nvSpPr>
        <p:spPr>
          <a:xfrm rot="21410908">
            <a:off x="3463763" y="2955292"/>
            <a:ext cx="2711133" cy="1671249"/>
          </a:xfrm>
          <a:custGeom>
            <a:avLst/>
            <a:gdLst>
              <a:gd name="connsiteX0" fmla="*/ 0 w 2476500"/>
              <a:gd name="connsiteY0" fmla="*/ 2047875 h 2114352"/>
              <a:gd name="connsiteX1" fmla="*/ 603250 w 2476500"/>
              <a:gd name="connsiteY1" fmla="*/ 2111375 h 2114352"/>
              <a:gd name="connsiteX2" fmla="*/ 1158875 w 2476500"/>
              <a:gd name="connsiteY2" fmla="*/ 2079625 h 2114352"/>
              <a:gd name="connsiteX3" fmla="*/ 1539875 w 2476500"/>
              <a:gd name="connsiteY3" fmla="*/ 1873250 h 2114352"/>
              <a:gd name="connsiteX4" fmla="*/ 1936750 w 2476500"/>
              <a:gd name="connsiteY4" fmla="*/ 1492250 h 2114352"/>
              <a:gd name="connsiteX5" fmla="*/ 2190750 w 2476500"/>
              <a:gd name="connsiteY5" fmla="*/ 968375 h 2114352"/>
              <a:gd name="connsiteX6" fmla="*/ 2397125 w 2476500"/>
              <a:gd name="connsiteY6" fmla="*/ 412750 h 2114352"/>
              <a:gd name="connsiteX7" fmla="*/ 2476500 w 2476500"/>
              <a:gd name="connsiteY7" fmla="*/ 0 h 2114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76500" h="2114352">
                <a:moveTo>
                  <a:pt x="0" y="2047875"/>
                </a:moveTo>
                <a:cubicBezTo>
                  <a:pt x="205052" y="2076979"/>
                  <a:pt x="410104" y="2106083"/>
                  <a:pt x="603250" y="2111375"/>
                </a:cubicBezTo>
                <a:cubicBezTo>
                  <a:pt x="796396" y="2116667"/>
                  <a:pt x="1002771" y="2119313"/>
                  <a:pt x="1158875" y="2079625"/>
                </a:cubicBezTo>
                <a:cubicBezTo>
                  <a:pt x="1314979" y="2039937"/>
                  <a:pt x="1410229" y="1971146"/>
                  <a:pt x="1539875" y="1873250"/>
                </a:cubicBezTo>
                <a:cubicBezTo>
                  <a:pt x="1669521" y="1775354"/>
                  <a:pt x="1828271" y="1643063"/>
                  <a:pt x="1936750" y="1492250"/>
                </a:cubicBezTo>
                <a:cubicBezTo>
                  <a:pt x="2045229" y="1341437"/>
                  <a:pt x="2114021" y="1148292"/>
                  <a:pt x="2190750" y="968375"/>
                </a:cubicBezTo>
                <a:cubicBezTo>
                  <a:pt x="2267479" y="788458"/>
                  <a:pt x="2349500" y="574146"/>
                  <a:pt x="2397125" y="412750"/>
                </a:cubicBezTo>
                <a:cubicBezTo>
                  <a:pt x="2444750" y="251354"/>
                  <a:pt x="2476500" y="0"/>
                  <a:pt x="2476500" y="0"/>
                </a:cubicBezTo>
              </a:path>
            </a:pathLst>
          </a:custGeom>
          <a:ln w="57150" cmpd="sng">
            <a:solidFill>
              <a:schemeClr val="accent2">
                <a:lumMod val="75000"/>
              </a:schemeClr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13326" name="ZoneTexte 49"/>
          <p:cNvSpPr txBox="1">
            <a:spLocks noChangeArrowheads="1"/>
          </p:cNvSpPr>
          <p:nvPr/>
        </p:nvSpPr>
        <p:spPr bwMode="auto">
          <a:xfrm>
            <a:off x="5599355" y="3368799"/>
            <a:ext cx="572876" cy="27622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200" b="1" dirty="0">
                <a:solidFill>
                  <a:srgbClr val="953735"/>
                </a:solidFill>
                <a:latin typeface="Arial" charset="0"/>
                <a:cs typeface="Arial" charset="0"/>
              </a:rPr>
              <a:t>5yrs</a:t>
            </a:r>
          </a:p>
        </p:txBody>
      </p:sp>
      <p:grpSp>
        <p:nvGrpSpPr>
          <p:cNvPr id="13318" name="Grouper 13317"/>
          <p:cNvGrpSpPr/>
          <p:nvPr/>
        </p:nvGrpSpPr>
        <p:grpSpPr>
          <a:xfrm>
            <a:off x="1259632" y="2610271"/>
            <a:ext cx="3166984" cy="1034753"/>
            <a:chOff x="1261000" y="2670472"/>
            <a:chExt cx="3166984" cy="1034753"/>
          </a:xfrm>
        </p:grpSpPr>
        <p:sp>
          <p:nvSpPr>
            <p:cNvPr id="16" name="ZoneTexte 50"/>
            <p:cNvSpPr txBox="1">
              <a:spLocks noChangeArrowheads="1"/>
            </p:cNvSpPr>
            <p:nvPr/>
          </p:nvSpPr>
          <p:spPr bwMode="auto">
            <a:xfrm>
              <a:off x="3853288" y="3429000"/>
              <a:ext cx="574696" cy="27622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fr-FR" sz="1200" b="1" dirty="0" smtClean="0">
                  <a:solidFill>
                    <a:schemeClr val="accent2">
                      <a:lumMod val="75000"/>
                    </a:schemeClr>
                  </a:solidFill>
                  <a:latin typeface="Arial"/>
                  <a:cs typeface="Arial"/>
                </a:rPr>
                <a:t>3yrs</a:t>
              </a:r>
            </a:p>
          </p:txBody>
        </p:sp>
        <p:sp>
          <p:nvSpPr>
            <p:cNvPr id="13328" name="ZoneTexte 51"/>
            <p:cNvSpPr txBox="1">
              <a:spLocks noChangeArrowheads="1"/>
            </p:cNvSpPr>
            <p:nvPr/>
          </p:nvSpPr>
          <p:spPr bwMode="auto">
            <a:xfrm>
              <a:off x="1261000" y="2670472"/>
              <a:ext cx="1457232" cy="83099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fr-FR" sz="1600" b="1" dirty="0" err="1" smtClean="0">
                  <a:solidFill>
                    <a:srgbClr val="953735"/>
                  </a:solidFill>
                  <a:latin typeface="Handwriting - Dakota" charset="0"/>
                  <a:cs typeface="Handwriting - Dakota" charset="0"/>
                </a:rPr>
                <a:t>negative</a:t>
              </a:r>
              <a:r>
                <a:rPr lang="fr-FR" sz="1600" b="1" dirty="0" smtClean="0">
                  <a:solidFill>
                    <a:srgbClr val="953735"/>
                  </a:solidFill>
                  <a:latin typeface="Handwriting - Dakota" charset="0"/>
                  <a:cs typeface="Handwriting - Dakota" charset="0"/>
                </a:rPr>
                <a:t> </a:t>
              </a:r>
              <a:r>
                <a:rPr lang="fr-FR" sz="1600" b="1" dirty="0" err="1" smtClean="0">
                  <a:solidFill>
                    <a:srgbClr val="953735"/>
                  </a:solidFill>
                  <a:latin typeface="Handwriting - Dakota" charset="0"/>
                  <a:cs typeface="Handwriting - Dakota" charset="0"/>
                </a:rPr>
                <a:t>delayed</a:t>
              </a:r>
              <a:r>
                <a:rPr lang="fr-FR" sz="1600" b="1" dirty="0" smtClean="0">
                  <a:solidFill>
                    <a:srgbClr val="953735"/>
                  </a:solidFill>
                  <a:latin typeface="Handwriting - Dakota" charset="0"/>
                  <a:cs typeface="Handwriting - Dakota" charset="0"/>
                </a:rPr>
                <a:t> </a:t>
              </a:r>
              <a:r>
                <a:rPr lang="fr-FR" sz="1600" b="1" dirty="0" err="1" smtClean="0">
                  <a:solidFill>
                    <a:srgbClr val="953735"/>
                  </a:solidFill>
                  <a:latin typeface="Handwriting - Dakota" charset="0"/>
                  <a:cs typeface="Handwriting - Dakota" charset="0"/>
                </a:rPr>
                <a:t>feeedback</a:t>
              </a:r>
              <a:endParaRPr lang="fr-FR" sz="1600" b="1" dirty="0">
                <a:solidFill>
                  <a:srgbClr val="953735"/>
                </a:solidFill>
                <a:latin typeface="Handwriting - Dakota" charset="0"/>
                <a:cs typeface="Handwriting - Dakota" charset="0"/>
              </a:endParaRPr>
            </a:p>
          </p:txBody>
        </p:sp>
        <p:cxnSp>
          <p:nvCxnSpPr>
            <p:cNvPr id="18" name="Connecteur droit avec flèche 17"/>
            <p:cNvCxnSpPr>
              <a:stCxn id="13328" idx="3"/>
              <a:endCxn id="16" idx="1"/>
            </p:cNvCxnSpPr>
            <p:nvPr/>
          </p:nvCxnSpPr>
          <p:spPr>
            <a:xfrm>
              <a:off x="2718232" y="3085971"/>
              <a:ext cx="1135056" cy="481142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/>
              <a:tailEnd type="stealth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322" name="Grouper 13321"/>
          <p:cNvGrpSpPr/>
          <p:nvPr/>
        </p:nvGrpSpPr>
        <p:grpSpPr>
          <a:xfrm>
            <a:off x="3205709" y="4376911"/>
            <a:ext cx="1942355" cy="1698553"/>
            <a:chOff x="3205709" y="4376911"/>
            <a:chExt cx="1942355" cy="1698553"/>
          </a:xfrm>
        </p:grpSpPr>
        <p:cxnSp>
          <p:nvCxnSpPr>
            <p:cNvPr id="9" name="Connecteur droit avec flèche 8"/>
            <p:cNvCxnSpPr/>
            <p:nvPr/>
          </p:nvCxnSpPr>
          <p:spPr>
            <a:xfrm flipH="1">
              <a:off x="4138205" y="4376911"/>
              <a:ext cx="1009859" cy="1321349"/>
            </a:xfrm>
            <a:prstGeom prst="straightConnector1">
              <a:avLst/>
            </a:prstGeom>
            <a:ln w="38100" cmpd="sng">
              <a:solidFill>
                <a:srgbClr val="77933C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Ellipse 9"/>
            <p:cNvSpPr/>
            <p:nvPr/>
          </p:nvSpPr>
          <p:spPr>
            <a:xfrm>
              <a:off x="3205709" y="5698534"/>
              <a:ext cx="1716812" cy="376930"/>
            </a:xfrm>
            <a:prstGeom prst="ellipse">
              <a:avLst/>
            </a:prstGeom>
            <a:solidFill>
              <a:srgbClr val="EBF1DE"/>
            </a:solidFill>
            <a:ln>
              <a:solidFill>
                <a:srgbClr val="77933C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600" b="1" dirty="0" smtClean="0">
                  <a:solidFill>
                    <a:schemeClr val="accent3">
                      <a:lumMod val="75000"/>
                    </a:schemeClr>
                  </a:solidFill>
                  <a:latin typeface="Arial"/>
                  <a:cs typeface="Arial"/>
                </a:rPr>
                <a:t>AMOC </a:t>
              </a:r>
              <a:r>
                <a:rPr lang="fr-FR" sz="1600" b="1" dirty="0">
                  <a:solidFill>
                    <a:schemeClr val="accent3">
                      <a:lumMod val="75000"/>
                    </a:schemeClr>
                  </a:solidFill>
                  <a:latin typeface="Arial"/>
                  <a:cs typeface="Arial"/>
                </a:rPr>
                <a:t>+</a:t>
              </a:r>
            </a:p>
          </p:txBody>
        </p:sp>
        <p:sp>
          <p:nvSpPr>
            <p:cNvPr id="20" name="ZoneTexte 49"/>
            <p:cNvSpPr txBox="1">
              <a:spLocks noChangeArrowheads="1"/>
            </p:cNvSpPr>
            <p:nvPr/>
          </p:nvSpPr>
          <p:spPr bwMode="auto">
            <a:xfrm>
              <a:off x="4185276" y="5113734"/>
              <a:ext cx="737245" cy="276999"/>
            </a:xfrm>
            <a:prstGeom prst="rect">
              <a:avLst/>
            </a:prstGeom>
            <a:solidFill>
              <a:srgbClr val="EBF1DE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fr-FR" sz="1200" b="1" dirty="0" smtClean="0">
                  <a:solidFill>
                    <a:schemeClr val="accent3">
                      <a:lumMod val="75000"/>
                    </a:schemeClr>
                  </a:solidFill>
                  <a:latin typeface="Arial"/>
                  <a:cs typeface="Arial"/>
                </a:rPr>
                <a:t>5-10yrs</a:t>
              </a:r>
            </a:p>
          </p:txBody>
        </p:sp>
      </p:grpSp>
      <p:grpSp>
        <p:nvGrpSpPr>
          <p:cNvPr id="13321" name="Grouper 13320"/>
          <p:cNvGrpSpPr/>
          <p:nvPr/>
        </p:nvGrpSpPr>
        <p:grpSpPr>
          <a:xfrm>
            <a:off x="4647483" y="2852936"/>
            <a:ext cx="1076645" cy="1145604"/>
            <a:chOff x="7726711" y="995718"/>
            <a:chExt cx="1076645" cy="1145604"/>
          </a:xfrm>
        </p:grpSpPr>
        <p:sp>
          <p:nvSpPr>
            <p:cNvPr id="13335" name="ZoneTexte 16"/>
            <p:cNvSpPr txBox="1">
              <a:spLocks noChangeArrowheads="1"/>
            </p:cNvSpPr>
            <p:nvPr/>
          </p:nvSpPr>
          <p:spPr bwMode="auto">
            <a:xfrm>
              <a:off x="7839200" y="1198493"/>
              <a:ext cx="839383" cy="64633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fr-FR" sz="1800" b="1" dirty="0">
                  <a:latin typeface="Handwriting - Dakota" charset="0"/>
                  <a:cs typeface="Handwriting - Dakota" charset="0"/>
                </a:rPr>
                <a:t>10</a:t>
              </a:r>
            </a:p>
            <a:p>
              <a:pPr algn="ctr" eaLnBrk="1" hangingPunct="1"/>
              <a:r>
                <a:rPr lang="fr-FR" sz="1800" b="1" dirty="0" err="1">
                  <a:latin typeface="Handwriting - Dakota" charset="0"/>
                  <a:cs typeface="Handwriting - Dakota" charset="0"/>
                </a:rPr>
                <a:t>yrs</a:t>
              </a:r>
              <a:endParaRPr lang="fr-FR" sz="1800" b="1" dirty="0">
                <a:latin typeface="Handwriting - Dakota" charset="0"/>
                <a:cs typeface="Handwriting - Dakota" charset="0"/>
              </a:endParaRPr>
            </a:p>
          </p:txBody>
        </p:sp>
        <p:sp>
          <p:nvSpPr>
            <p:cNvPr id="15" name="Flèche en arc 14"/>
            <p:cNvSpPr/>
            <p:nvPr/>
          </p:nvSpPr>
          <p:spPr>
            <a:xfrm rot="7796456" flipH="1">
              <a:off x="7692232" y="1030197"/>
              <a:ext cx="1145604" cy="1076645"/>
            </a:xfrm>
            <a:prstGeom prst="circularArrow">
              <a:avLst>
                <a:gd name="adj1" fmla="val 0"/>
                <a:gd name="adj2" fmla="val 1142319"/>
                <a:gd name="adj3" fmla="val 7932410"/>
                <a:gd name="adj4" fmla="val 10800000"/>
                <a:gd name="adj5" fmla="val 13766"/>
              </a:avLst>
            </a:prstGeom>
            <a:solidFill>
              <a:schemeClr val="bg1"/>
            </a:solidFill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>
                <a:solidFill>
                  <a:schemeClr val="tx1"/>
                </a:solidFill>
              </a:endParaRPr>
            </a:p>
          </p:txBody>
        </p:sp>
      </p:grpSp>
      <p:sp>
        <p:nvSpPr>
          <p:cNvPr id="31" name="Titre 1"/>
          <p:cNvSpPr txBox="1">
            <a:spLocks/>
          </p:cNvSpPr>
          <p:nvPr/>
        </p:nvSpPr>
        <p:spPr>
          <a:xfrm>
            <a:off x="539552" y="147828"/>
            <a:ext cx="8077199" cy="133695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600" dirty="0" smtClean="0"/>
              <a:t>20-yr </a:t>
            </a:r>
            <a:r>
              <a:rPr lang="fr-FR" sz="3600" dirty="0"/>
              <a:t>cycle in IPSL-CM5A-LR</a:t>
            </a:r>
          </a:p>
        </p:txBody>
      </p:sp>
      <p:grpSp>
        <p:nvGrpSpPr>
          <p:cNvPr id="13317" name="Grouper 13316"/>
          <p:cNvGrpSpPr/>
          <p:nvPr/>
        </p:nvGrpSpPr>
        <p:grpSpPr>
          <a:xfrm>
            <a:off x="3987236" y="3933056"/>
            <a:ext cx="1880908" cy="864096"/>
            <a:chOff x="3851920" y="3789040"/>
            <a:chExt cx="1880908" cy="864096"/>
          </a:xfrm>
        </p:grpSpPr>
        <p:sp>
          <p:nvSpPr>
            <p:cNvPr id="13325" name="ZoneTexte 48"/>
            <p:cNvSpPr txBox="1">
              <a:spLocks noChangeArrowheads="1"/>
            </p:cNvSpPr>
            <p:nvPr/>
          </p:nvSpPr>
          <p:spPr bwMode="auto">
            <a:xfrm>
              <a:off x="3851920" y="4376911"/>
              <a:ext cx="574696" cy="27622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fr-FR" sz="1200" b="1">
                  <a:solidFill>
                    <a:srgbClr val="953735"/>
                  </a:solidFill>
                  <a:latin typeface="Arial" charset="0"/>
                  <a:cs typeface="Arial" charset="0"/>
                </a:rPr>
                <a:t>2yrs</a:t>
              </a:r>
            </a:p>
          </p:txBody>
        </p:sp>
        <p:sp>
          <p:nvSpPr>
            <p:cNvPr id="13" name="Ellipse 12"/>
            <p:cNvSpPr/>
            <p:nvPr/>
          </p:nvSpPr>
          <p:spPr>
            <a:xfrm>
              <a:off x="4138205" y="3789040"/>
              <a:ext cx="1594623" cy="561207"/>
            </a:xfrm>
            <a:prstGeom prst="ellipse">
              <a:avLst/>
            </a:prstGeom>
            <a:solidFill>
              <a:schemeClr val="accent2">
                <a:lumMod val="60000"/>
                <a:lumOff val="40000"/>
                <a:alpha val="95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400" b="1" dirty="0" smtClean="0">
                  <a:solidFill>
                    <a:schemeClr val="tx1"/>
                  </a:solidFill>
                  <a:latin typeface="Arial"/>
                  <a:cs typeface="Arial"/>
                </a:rPr>
                <a:t>convection </a:t>
              </a:r>
              <a:r>
                <a:rPr lang="fr-FR" sz="1400" b="1" dirty="0">
                  <a:solidFill>
                    <a:schemeClr val="tx1"/>
                  </a:solidFill>
                  <a:latin typeface="Arial"/>
                  <a:cs typeface="Arial"/>
                </a:rPr>
                <a:t>+</a:t>
              </a:r>
            </a:p>
          </p:txBody>
        </p:sp>
      </p:grpSp>
      <p:grpSp>
        <p:nvGrpSpPr>
          <p:cNvPr id="13323" name="Grouper 13322"/>
          <p:cNvGrpSpPr/>
          <p:nvPr/>
        </p:nvGrpSpPr>
        <p:grpSpPr>
          <a:xfrm>
            <a:off x="4821098" y="1961076"/>
            <a:ext cx="1848377" cy="1213310"/>
            <a:chOff x="4821098" y="1961076"/>
            <a:chExt cx="1848377" cy="1213310"/>
          </a:xfrm>
        </p:grpSpPr>
        <p:grpSp>
          <p:nvGrpSpPr>
            <p:cNvPr id="13320" name="Grouper 13319"/>
            <p:cNvGrpSpPr/>
            <p:nvPr/>
          </p:nvGrpSpPr>
          <p:grpSpPr>
            <a:xfrm>
              <a:off x="4821098" y="2079505"/>
              <a:ext cx="1532006" cy="1094881"/>
              <a:chOff x="4821098" y="2079505"/>
              <a:chExt cx="1532006" cy="1094881"/>
            </a:xfrm>
          </p:grpSpPr>
          <p:sp>
            <p:nvSpPr>
              <p:cNvPr id="5" name="Ellipse 4"/>
              <p:cNvSpPr/>
              <p:nvPr/>
            </p:nvSpPr>
            <p:spPr>
              <a:xfrm>
                <a:off x="5021848" y="2079505"/>
                <a:ext cx="1331256" cy="959079"/>
              </a:xfrm>
              <a:prstGeom prst="ellipse">
                <a:avLst/>
              </a:prstGeom>
              <a:solidFill>
                <a:srgbClr val="D99694"/>
              </a:solidFill>
              <a:ln>
                <a:solidFill>
                  <a:srgbClr val="953735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1400" b="1" dirty="0" err="1" smtClean="0">
                    <a:solidFill>
                      <a:srgbClr val="000000"/>
                    </a:solidFill>
                    <a:latin typeface="Arial"/>
                    <a:cs typeface="Arial"/>
                  </a:rPr>
                  <a:t>Sea</a:t>
                </a:r>
                <a:r>
                  <a:rPr lang="fr-FR" sz="1400" b="1" dirty="0" smtClean="0">
                    <a:solidFill>
                      <a:srgbClr val="000000"/>
                    </a:solidFill>
                    <a:latin typeface="Arial"/>
                    <a:cs typeface="Arial"/>
                  </a:rPr>
                  <a:t> </a:t>
                </a:r>
                <a:r>
                  <a:rPr lang="fr-FR" sz="1400" b="1" dirty="0" err="1" smtClean="0">
                    <a:solidFill>
                      <a:srgbClr val="000000"/>
                    </a:solidFill>
                    <a:latin typeface="Arial"/>
                    <a:cs typeface="Arial"/>
                  </a:rPr>
                  <a:t>ice</a:t>
                </a:r>
                <a:r>
                  <a:rPr lang="fr-FR" sz="1400" b="1" dirty="0" smtClean="0">
                    <a:solidFill>
                      <a:srgbClr val="000000"/>
                    </a:solidFill>
                    <a:latin typeface="Arial"/>
                    <a:cs typeface="Arial"/>
                  </a:rPr>
                  <a:t> </a:t>
                </a:r>
                <a:r>
                  <a:rPr lang="fr-FR" sz="1400" b="1" dirty="0" err="1" smtClean="0">
                    <a:solidFill>
                      <a:srgbClr val="000000"/>
                    </a:solidFill>
                    <a:latin typeface="Arial"/>
                    <a:cs typeface="Arial"/>
                  </a:rPr>
                  <a:t>cover</a:t>
                </a:r>
                <a:r>
                  <a:rPr lang="fr-FR" sz="1400" b="1" dirty="0" smtClean="0">
                    <a:solidFill>
                      <a:srgbClr val="000000"/>
                    </a:solidFill>
                    <a:latin typeface="Arial"/>
                    <a:cs typeface="Arial"/>
                  </a:rPr>
                  <a:t> -</a:t>
                </a:r>
                <a:r>
                  <a:rPr lang="fr-FR" sz="1400" b="1" dirty="0">
                    <a:solidFill>
                      <a:srgbClr val="000000"/>
                    </a:solidFill>
                    <a:latin typeface="Arial"/>
                    <a:cs typeface="Arial"/>
                  </a:rPr>
                  <a:t>,  </a:t>
                </a:r>
              </a:p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1400" b="1" dirty="0">
                    <a:solidFill>
                      <a:srgbClr val="000000"/>
                    </a:solidFill>
                    <a:latin typeface="Arial"/>
                    <a:cs typeface="Arial"/>
                  </a:rPr>
                  <a:t>SLP-</a:t>
                </a:r>
              </a:p>
            </p:txBody>
          </p:sp>
          <p:sp>
            <p:nvSpPr>
              <p:cNvPr id="6" name="Arc 5"/>
              <p:cNvSpPr/>
              <p:nvPr/>
            </p:nvSpPr>
            <p:spPr>
              <a:xfrm rot="17112810">
                <a:off x="4653088" y="2283963"/>
                <a:ext cx="872523" cy="536504"/>
              </a:xfrm>
              <a:prstGeom prst="arc">
                <a:avLst/>
              </a:prstGeom>
              <a:ln w="57150" cmpd="sng">
                <a:solidFill>
                  <a:srgbClr val="953735"/>
                </a:solidFill>
                <a:headEnd type="arrow"/>
                <a:tailEnd type="non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/>
              </a:p>
            </p:txBody>
          </p:sp>
          <p:sp>
            <p:nvSpPr>
              <p:cNvPr id="7" name="Arc 6"/>
              <p:cNvSpPr/>
              <p:nvPr/>
            </p:nvSpPr>
            <p:spPr>
              <a:xfrm rot="14957874">
                <a:off x="4891413" y="2469873"/>
                <a:ext cx="872523" cy="536503"/>
              </a:xfrm>
              <a:prstGeom prst="arc">
                <a:avLst/>
              </a:prstGeom>
              <a:ln w="57150" cmpd="sng">
                <a:solidFill>
                  <a:srgbClr val="953735"/>
                </a:solidFill>
                <a:headEnd type="arrow"/>
                <a:tailEnd type="non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/>
              </a:p>
            </p:txBody>
          </p:sp>
        </p:grpSp>
        <p:sp>
          <p:nvSpPr>
            <p:cNvPr id="48" name="Arc 47"/>
            <p:cNvSpPr/>
            <p:nvPr/>
          </p:nvSpPr>
          <p:spPr>
            <a:xfrm rot="17253465" flipH="1" flipV="1">
              <a:off x="5583759" y="2111443"/>
              <a:ext cx="1001776" cy="701041"/>
            </a:xfrm>
            <a:prstGeom prst="arc">
              <a:avLst/>
            </a:prstGeom>
            <a:ln w="57150" cmpd="sng">
              <a:solidFill>
                <a:srgbClr val="953735"/>
              </a:solidFill>
              <a:headEnd type="arrow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sp>
          <p:nvSpPr>
            <p:cNvPr id="49" name="Arc 48"/>
            <p:cNvSpPr/>
            <p:nvPr/>
          </p:nvSpPr>
          <p:spPr>
            <a:xfrm rot="16200000" flipH="1" flipV="1">
              <a:off x="5818067" y="2207153"/>
              <a:ext cx="1001776" cy="701041"/>
            </a:xfrm>
            <a:prstGeom prst="arc">
              <a:avLst/>
            </a:prstGeom>
            <a:ln w="57150" cmpd="sng">
              <a:solidFill>
                <a:srgbClr val="953735"/>
              </a:solidFill>
              <a:headEnd type="arrow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</p:grpSp>
      <p:sp>
        <p:nvSpPr>
          <p:cNvPr id="32" name="ZoneTexte 31"/>
          <p:cNvSpPr txBox="1"/>
          <p:nvPr/>
        </p:nvSpPr>
        <p:spPr>
          <a:xfrm>
            <a:off x="6218786" y="6237312"/>
            <a:ext cx="20256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Escudier et al. </a:t>
            </a:r>
            <a:r>
              <a:rPr lang="fr-FR" b="1" i="1" dirty="0" smtClean="0"/>
              <a:t>Clim. Dyn.</a:t>
            </a:r>
            <a:r>
              <a:rPr lang="fr-FR" b="1" dirty="0" smtClean="0"/>
              <a:t> 2013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12758336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 animBg="1"/>
      <p:bldP spid="1332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-531440"/>
            <a:ext cx="9144000" cy="1336956"/>
          </a:xfrm>
        </p:spPr>
        <p:txBody>
          <a:bodyPr/>
          <a:lstStyle/>
          <a:p>
            <a:r>
              <a:rPr lang="fr-FR" sz="3200" dirty="0" smtClean="0"/>
              <a:t>Advection as in Great </a:t>
            </a:r>
            <a:r>
              <a:rPr lang="fr-FR" sz="3200" dirty="0" err="1" smtClean="0"/>
              <a:t>Salinity</a:t>
            </a:r>
            <a:r>
              <a:rPr lang="fr-FR" sz="3200" dirty="0" smtClean="0"/>
              <a:t> Anomalies</a:t>
            </a:r>
            <a:endParaRPr lang="fr-FR" sz="3600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1400" y="1124744"/>
            <a:ext cx="7060600" cy="5701758"/>
          </a:xfrm>
          <a:prstGeom prst="rect">
            <a:avLst/>
          </a:prstGeom>
        </p:spPr>
      </p:pic>
      <p:sp>
        <p:nvSpPr>
          <p:cNvPr id="9" name="Ellipse 8"/>
          <p:cNvSpPr>
            <a:spLocks noChangeAspect="1"/>
          </p:cNvSpPr>
          <p:nvPr/>
        </p:nvSpPr>
        <p:spPr>
          <a:xfrm>
            <a:off x="4194600" y="2996952"/>
            <a:ext cx="1169488" cy="720088"/>
          </a:xfrm>
          <a:prstGeom prst="ellipse">
            <a:avLst/>
          </a:prstGeom>
          <a:noFill/>
          <a:ln w="63500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/>
          <p:cNvSpPr>
            <a:spLocks noChangeAspect="1"/>
          </p:cNvSpPr>
          <p:nvPr/>
        </p:nvSpPr>
        <p:spPr>
          <a:xfrm>
            <a:off x="1835858" y="3149353"/>
            <a:ext cx="1439998" cy="899999"/>
          </a:xfrm>
          <a:prstGeom prst="ellipse">
            <a:avLst/>
          </a:prstGeom>
          <a:noFill/>
          <a:ln w="63500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/>
          <p:cNvSpPr>
            <a:spLocks/>
          </p:cNvSpPr>
          <p:nvPr/>
        </p:nvSpPr>
        <p:spPr>
          <a:xfrm>
            <a:off x="5796136" y="3067200"/>
            <a:ext cx="1260000" cy="721840"/>
          </a:xfrm>
          <a:prstGeom prst="ellipse">
            <a:avLst/>
          </a:prstGeom>
          <a:noFill/>
          <a:ln w="63500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/>
          <p:cNvSpPr/>
          <p:nvPr/>
        </p:nvSpPr>
        <p:spPr>
          <a:xfrm>
            <a:off x="1041400" y="1124744"/>
            <a:ext cx="434256" cy="21602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Ellipse 7"/>
          <p:cNvSpPr>
            <a:spLocks noChangeAspect="1"/>
          </p:cNvSpPr>
          <p:nvPr/>
        </p:nvSpPr>
        <p:spPr>
          <a:xfrm>
            <a:off x="3707904" y="5257971"/>
            <a:ext cx="1439998" cy="763317"/>
          </a:xfrm>
          <a:prstGeom prst="ellipse">
            <a:avLst/>
          </a:prstGeom>
          <a:noFill/>
          <a:ln w="63500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2" name="Grouper 11"/>
          <p:cNvGrpSpPr/>
          <p:nvPr/>
        </p:nvGrpSpPr>
        <p:grpSpPr>
          <a:xfrm>
            <a:off x="3783614" y="3631274"/>
            <a:ext cx="1508466" cy="1525918"/>
            <a:chOff x="7806175" y="728690"/>
            <a:chExt cx="1291361" cy="1525918"/>
          </a:xfrm>
        </p:grpSpPr>
        <p:sp>
          <p:nvSpPr>
            <p:cNvPr id="13" name="ZoneTexte 16"/>
            <p:cNvSpPr txBox="1">
              <a:spLocks noChangeArrowheads="1"/>
            </p:cNvSpPr>
            <p:nvPr/>
          </p:nvSpPr>
          <p:spPr bwMode="auto">
            <a:xfrm>
              <a:off x="8042972" y="1051451"/>
              <a:ext cx="839383" cy="83099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fr-FR" b="1" dirty="0">
                  <a:latin typeface="Handwriting - Dakota" charset="0"/>
                  <a:cs typeface="Handwriting - Dakota" charset="0"/>
                </a:rPr>
                <a:t>10</a:t>
              </a:r>
            </a:p>
            <a:p>
              <a:pPr algn="ctr" eaLnBrk="1" hangingPunct="1"/>
              <a:r>
                <a:rPr lang="fr-FR" b="1" dirty="0" err="1">
                  <a:latin typeface="Handwriting - Dakota" charset="0"/>
                  <a:cs typeface="Handwriting - Dakota" charset="0"/>
                </a:rPr>
                <a:t>yrs</a:t>
              </a:r>
              <a:endParaRPr lang="fr-FR" b="1" dirty="0">
                <a:latin typeface="Handwriting - Dakota" charset="0"/>
                <a:cs typeface="Handwriting - Dakota" charset="0"/>
              </a:endParaRPr>
            </a:p>
          </p:txBody>
        </p:sp>
        <p:sp>
          <p:nvSpPr>
            <p:cNvPr id="14" name="Flèche en arc 13"/>
            <p:cNvSpPr/>
            <p:nvPr/>
          </p:nvSpPr>
          <p:spPr>
            <a:xfrm rot="7796456" flipH="1">
              <a:off x="7688897" y="845968"/>
              <a:ext cx="1525918" cy="1291361"/>
            </a:xfrm>
            <a:prstGeom prst="circularArrow">
              <a:avLst>
                <a:gd name="adj1" fmla="val 0"/>
                <a:gd name="adj2" fmla="val 1142319"/>
                <a:gd name="adj3" fmla="val 7932410"/>
                <a:gd name="adj4" fmla="val 10800000"/>
                <a:gd name="adj5" fmla="val 13766"/>
              </a:avLst>
            </a:prstGeom>
            <a:solidFill>
              <a:schemeClr val="bg1"/>
            </a:solidFill>
            <a:ln w="762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791507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6399" y="0"/>
            <a:ext cx="4882583" cy="6876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-1" y="3812"/>
            <a:ext cx="4296399" cy="1336956"/>
          </a:xfrm>
        </p:spPr>
        <p:txBody>
          <a:bodyPr/>
          <a:lstStyle/>
          <a:p>
            <a:r>
              <a:rPr lang="fr-FR" sz="4000" dirty="0" smtClean="0"/>
              <a:t>AMOC Initialisation</a:t>
            </a:r>
            <a:endParaRPr lang="fr-FR" sz="4000" dirty="0"/>
          </a:p>
        </p:txBody>
      </p:sp>
      <p:sp>
        <p:nvSpPr>
          <p:cNvPr id="5" name="Rectangle 4"/>
          <p:cNvSpPr/>
          <p:nvPr/>
        </p:nvSpPr>
        <p:spPr>
          <a:xfrm>
            <a:off x="8183016" y="332656"/>
            <a:ext cx="349424" cy="6156688"/>
          </a:xfrm>
          <a:prstGeom prst="rect">
            <a:avLst/>
          </a:prstGeom>
          <a:solidFill>
            <a:srgbClr val="FFFF00">
              <a:alpha val="2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/>
          <p:cNvSpPr/>
          <p:nvPr/>
        </p:nvSpPr>
        <p:spPr>
          <a:xfrm>
            <a:off x="6814864" y="332656"/>
            <a:ext cx="349424" cy="6155998"/>
          </a:xfrm>
          <a:prstGeom prst="rect">
            <a:avLst/>
          </a:prstGeom>
          <a:solidFill>
            <a:srgbClr val="E2751D">
              <a:alpha val="2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space réservé du contenu 2"/>
          <p:cNvSpPr txBox="1">
            <a:spLocks/>
          </p:cNvSpPr>
          <p:nvPr/>
        </p:nvSpPr>
        <p:spPr>
          <a:xfrm>
            <a:off x="107504" y="1875240"/>
            <a:ext cx="4099220" cy="371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9250" indent="-349250" defTabSz="914400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</a:pPr>
            <a:r>
              <a:rPr lang="en-GB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IPSLCM5A-LR simulations nudged or free (with observed external forcings)</a:t>
            </a:r>
          </a:p>
          <a:p>
            <a:pPr marL="349250" indent="-349250" defTabSz="914400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</a:pPr>
            <a:r>
              <a:rPr lang="en-GB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Two reconstructions of the AMOC </a:t>
            </a:r>
          </a:p>
          <a:p>
            <a:pPr marL="349250" indent="-349250" defTabSz="914400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</a:pPr>
            <a:r>
              <a:rPr lang="en-GB" sz="200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Agreement between nudged and reconstructions</a:t>
            </a:r>
          </a:p>
          <a:p>
            <a:pPr marL="349250" indent="-349250" defTabSz="914400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</a:pP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</a:rPr>
              <a:t>Synchronisation also in the historical simulations</a:t>
            </a:r>
            <a:endParaRPr kumimoji="0" lang="en-GB" sz="2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</a:endParaRPr>
          </a:p>
          <a:p>
            <a:pPr marL="685800" marR="0" lvl="1" indent="-3365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tabLst/>
              <a:defRPr/>
            </a:pPr>
            <a:endParaRPr kumimoji="0" lang="fr-FR" sz="2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4932040" y="476672"/>
            <a:ext cx="1224136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200" b="1" dirty="0" smtClean="0">
                <a:solidFill>
                  <a:srgbClr val="FF0000"/>
                </a:solidFill>
              </a:rPr>
              <a:t>Obs. (</a:t>
            </a:r>
            <a:r>
              <a:rPr lang="fr-FR" sz="1200" b="1" dirty="0" err="1" smtClean="0">
                <a:solidFill>
                  <a:srgbClr val="FF0000"/>
                </a:solidFill>
              </a:rPr>
              <a:t>Huck</a:t>
            </a:r>
            <a:r>
              <a:rPr lang="fr-FR" sz="1200" b="1" dirty="0" smtClean="0">
                <a:solidFill>
                  <a:srgbClr val="FF0000"/>
                </a:solidFill>
              </a:rPr>
              <a:t> et</a:t>
            </a:r>
            <a:endParaRPr lang="fr-FR" sz="1200" b="1" dirty="0">
              <a:solidFill>
                <a:srgbClr val="FF0000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4788024" y="3501008"/>
            <a:ext cx="935484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200" b="1" dirty="0" err="1" smtClean="0"/>
              <a:t>Historical</a:t>
            </a:r>
            <a:endParaRPr lang="fr-FR" sz="1200" b="1" dirty="0"/>
          </a:p>
        </p:txBody>
      </p:sp>
      <p:sp>
        <p:nvSpPr>
          <p:cNvPr id="11" name="ZoneTexte 10"/>
          <p:cNvSpPr txBox="1"/>
          <p:nvPr/>
        </p:nvSpPr>
        <p:spPr>
          <a:xfrm>
            <a:off x="4788024" y="404664"/>
            <a:ext cx="180020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400" b="1" dirty="0" smtClean="0">
                <a:solidFill>
                  <a:srgbClr val="FF0000"/>
                </a:solidFill>
              </a:rPr>
              <a:t>Reconstructions</a:t>
            </a:r>
            <a:endParaRPr lang="fr-FR" sz="1400" b="1" dirty="0">
              <a:solidFill>
                <a:srgbClr val="FF0000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4788024" y="2060848"/>
            <a:ext cx="936104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200" b="1" dirty="0" err="1" smtClean="0">
                <a:solidFill>
                  <a:srgbClr val="0000FF"/>
                </a:solidFill>
              </a:rPr>
              <a:t>Nudged</a:t>
            </a:r>
            <a:endParaRPr lang="fr-FR" sz="1200" b="1" dirty="0">
              <a:solidFill>
                <a:srgbClr val="0000FF"/>
              </a:solidFill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4788024" y="5085184"/>
            <a:ext cx="792088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200" b="1" dirty="0" smtClean="0"/>
              <a:t>Control</a:t>
            </a:r>
            <a:endParaRPr lang="fr-FR" sz="1200" b="1" dirty="0"/>
          </a:p>
        </p:txBody>
      </p:sp>
      <p:sp>
        <p:nvSpPr>
          <p:cNvPr id="4" name="ZoneTexte 3"/>
          <p:cNvSpPr txBox="1"/>
          <p:nvPr/>
        </p:nvSpPr>
        <p:spPr>
          <a:xfrm>
            <a:off x="107504" y="6444044"/>
            <a:ext cx="40448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Swingedouw et al., </a:t>
            </a:r>
            <a:r>
              <a:rPr lang="fr-FR" b="1" i="1" dirty="0" smtClean="0"/>
              <a:t>Clim. Dyn. </a:t>
            </a:r>
            <a:r>
              <a:rPr lang="fr-FR" b="1" dirty="0" smtClean="0"/>
              <a:t>2013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1996219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rise">
  <a:themeElements>
    <a:clrScheme name="Brise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Brise">
      <a:majorFont>
        <a:latin typeface="News Gothic MT"/>
        <a:ea typeface=""/>
        <a:cs typeface=""/>
        <a:font script="Jpan" typeface="ＭＳ Ｐゴシック"/>
      </a:majorFont>
      <a:minorFont>
        <a:latin typeface="News Gothic MT"/>
        <a:ea typeface=""/>
        <a:cs typeface=""/>
        <a:font script="Jpan" typeface="ＭＳ Ｐゴシック"/>
      </a:minorFont>
    </a:fontScheme>
    <a:fmtScheme name="Brise">
      <a:fillStyleLst>
        <a:solidFill>
          <a:schemeClr val="phClr"/>
        </a:solidFill>
        <a:gradFill rotWithShape="1">
          <a:gsLst>
            <a:gs pos="31000">
              <a:schemeClr val="phClr">
                <a:tint val="100000"/>
                <a:shade val="100000"/>
                <a:satMod val="120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shade val="100000"/>
                <a:satMod val="120000"/>
              </a:schemeClr>
            </a:gs>
            <a:gs pos="69000">
              <a:schemeClr val="phClr">
                <a:tint val="80000"/>
                <a:shade val="100000"/>
                <a:satMod val="150000"/>
              </a:schemeClr>
            </a:gs>
            <a:gs pos="100000">
              <a:schemeClr val="phClr">
                <a:tint val="50000"/>
                <a:shade val="100000"/>
                <a:satMod val="15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dbl" algn="ctr">
          <a:solidFill>
            <a:schemeClr val="phClr"/>
          </a:solidFill>
          <a:prstDash val="solid"/>
        </a:ln>
        <a:ln w="31750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sx="101000" sy="101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127000" dist="25400" dir="13500000">
              <a:srgbClr val="C0C0C0">
                <a:alpha val="75000"/>
              </a:srgbClr>
            </a:innerShdw>
            <a:outerShdw blurRad="88900" dist="25400" dir="5400000" sx="102000" sy="102000" algn="ctr" rotWithShape="0">
              <a:srgbClr val="C0C0C0">
                <a:alpha val="40000"/>
              </a:srgbClr>
            </a:outerShdw>
          </a:effectLst>
          <a:scene3d>
            <a:camera prst="perspectiveLeft" fov="300000"/>
            <a:lightRig rig="soft" dir="l">
              <a:rot lat="0" lon="0" rev="4200000"/>
            </a:lightRig>
          </a:scene3d>
          <a:sp3d extrusionH="38100" prstMaterial="powder">
            <a:bevelT w="50800" h="88900" prst="convex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0000"/>
                <a:satMod val="400000"/>
              </a:schemeClr>
              <a:schemeClr val="phClr">
                <a:tint val="10000"/>
                <a:satMod val="20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Brise.thmx</Template>
  <TotalTime>96053</TotalTime>
  <Words>1785</Words>
  <Application>Microsoft Macintosh PowerPoint</Application>
  <PresentationFormat>Présentation à l'écran (4:3)</PresentationFormat>
  <Paragraphs>272</Paragraphs>
  <Slides>50</Slides>
  <Notes>9</Notes>
  <HiddenSlides>0</HiddenSlides>
  <MMClips>0</MMClips>
  <ScaleCrop>false</ScaleCrop>
  <HeadingPairs>
    <vt:vector size="6" baseType="variant">
      <vt:variant>
        <vt:lpstr>Thème</vt:lpstr>
      </vt:variant>
      <vt:variant>
        <vt:i4>1</vt:i4>
      </vt:variant>
      <vt:variant>
        <vt:lpstr>Serveurs OLE incorporés</vt:lpstr>
      </vt:variant>
      <vt:variant>
        <vt:i4>2</vt:i4>
      </vt:variant>
      <vt:variant>
        <vt:lpstr>Titres des diapositives</vt:lpstr>
      </vt:variant>
      <vt:variant>
        <vt:i4>50</vt:i4>
      </vt:variant>
    </vt:vector>
  </HeadingPairs>
  <TitlesOfParts>
    <vt:vector size="53" baseType="lpstr">
      <vt:lpstr>Brise</vt:lpstr>
      <vt:lpstr>…quation</vt:lpstr>
      <vt:lpstr>Document</vt:lpstr>
      <vt:lpstr> Influence of volcanic eruptions on the bi-decadal variability in the North Atlantic </vt:lpstr>
      <vt:lpstr>Variability in the North Atlantic</vt:lpstr>
      <vt:lpstr>Volcanic eruption and climate</vt:lpstr>
      <vt:lpstr>Présentation PowerPoint</vt:lpstr>
      <vt:lpstr>Présentation PowerPoint</vt:lpstr>
      <vt:lpstr>Présentation PowerPoint</vt:lpstr>
      <vt:lpstr>Présentation PowerPoint</vt:lpstr>
      <vt:lpstr>Advection as in Great Salinity Anomalies</vt:lpstr>
      <vt:lpstr>AMOC Initialisation</vt:lpstr>
      <vt:lpstr>Présentation PowerPoint</vt:lpstr>
      <vt:lpstr>Impact of volcanic forcing</vt:lpstr>
      <vt:lpstr>Impact of volcanic forcing</vt:lpstr>
      <vt:lpstr>Impact of volcanic forcing</vt:lpstr>
      <vt:lpstr>Recent AMOC variations</vt:lpstr>
      <vt:lpstr>Questions</vt:lpstr>
      <vt:lpstr>Experimental design</vt:lpstr>
      <vt:lpstr>AMOC response in the IPSL-CM5A-LR model</vt:lpstr>
      <vt:lpstr>A conceptual model to explain AMOC variability in the model</vt:lpstr>
      <vt:lpstr>AMOC response in the IPSL-CM5A-LR model</vt:lpstr>
      <vt:lpstr>Comparison of the AMOC forcings</vt:lpstr>
      <vt:lpstr>Comparison of the AMOC forcings</vt:lpstr>
      <vt:lpstr>Is it real?</vt:lpstr>
      <vt:lpstr>CMIP5 multi-model confirmation?</vt:lpstr>
      <vt:lpstr>CMIP5 multi-model confirmation?</vt:lpstr>
      <vt:lpstr>Comparison with in situ salinity data</vt:lpstr>
      <vt:lpstr>Comparison with in situ salinity data</vt:lpstr>
      <vt:lpstr>A last millennium perspective</vt:lpstr>
      <vt:lpstr>Greenland data</vt:lpstr>
      <vt:lpstr>Link Greenland-AMO</vt:lpstr>
      <vt:lpstr>A paleo-indicator of the subpolar AMOC?</vt:lpstr>
      <vt:lpstr>Last millennium perspective</vt:lpstr>
      <vt:lpstr>Last millennium perspective</vt:lpstr>
      <vt:lpstr>Conclusions </vt:lpstr>
      <vt:lpstr>Caveats </vt:lpstr>
      <vt:lpstr>Thank you  </vt:lpstr>
      <vt:lpstr>CMIP5 multi-model confirmation?</vt:lpstr>
      <vt:lpstr>Présentation PowerPoint</vt:lpstr>
      <vt:lpstr>CMIP5 mechanisms</vt:lpstr>
      <vt:lpstr>Scaling of the conceptual model</vt:lpstr>
      <vt:lpstr>Convection sites response</vt:lpstr>
      <vt:lpstr>Mechanisms</vt:lpstr>
      <vt:lpstr>Mechanisms</vt:lpstr>
      <vt:lpstr>Mechanisms</vt:lpstr>
      <vt:lpstr>In situ Labrador Sea variation</vt:lpstr>
      <vt:lpstr>Temperature propagation</vt:lpstr>
      <vt:lpstr>Pinatubo direct impact</vt:lpstr>
      <vt:lpstr>Is volcanic impact on the NAO so clear in data?</vt:lpstr>
      <vt:lpstr>Is volcanic impact on the NAO so clear in data?</vt:lpstr>
      <vt:lpstr>Is volcanic impact on the NAO so clear in data?</vt:lpstr>
      <vt:lpstr>Two different regimes in IPSL-CM5A-LR in response to volcanoes (depending on the size of the volcanoes)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Initalisation and predicatability of the climate: a focus on the AMOC</dc:title>
  <dc:subject/>
  <dc:creator>Didier Swingedouw</dc:creator>
  <cp:keywords/>
  <dc:description/>
  <cp:lastModifiedBy>Didier Swingedouw</cp:lastModifiedBy>
  <cp:revision>701</cp:revision>
  <dcterms:created xsi:type="dcterms:W3CDTF">2011-02-08T20:51:41Z</dcterms:created>
  <dcterms:modified xsi:type="dcterms:W3CDTF">2014-07-07T09:14:53Z</dcterms:modified>
  <cp:category/>
</cp:coreProperties>
</file>