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12" r:id="rId3"/>
    <p:sldId id="394" r:id="rId4"/>
    <p:sldId id="356" r:id="rId5"/>
    <p:sldId id="350" r:id="rId6"/>
    <p:sldId id="301" r:id="rId7"/>
    <p:sldId id="395" r:id="rId8"/>
    <p:sldId id="372" r:id="rId9"/>
    <p:sldId id="373" r:id="rId10"/>
    <p:sldId id="374" r:id="rId11"/>
    <p:sldId id="382" r:id="rId12"/>
    <p:sldId id="354" r:id="rId13"/>
    <p:sldId id="381" r:id="rId14"/>
    <p:sldId id="386" r:id="rId15"/>
    <p:sldId id="388" r:id="rId16"/>
    <p:sldId id="387" r:id="rId17"/>
    <p:sldId id="391" r:id="rId18"/>
    <p:sldId id="399" r:id="rId19"/>
    <p:sldId id="389" r:id="rId20"/>
    <p:sldId id="308" r:id="rId21"/>
    <p:sldId id="378" r:id="rId22"/>
    <p:sldId id="393" r:id="rId23"/>
    <p:sldId id="380" r:id="rId24"/>
    <p:sldId id="398" r:id="rId25"/>
    <p:sldId id="383" r:id="rId26"/>
    <p:sldId id="397" r:id="rId27"/>
    <p:sldId id="396" r:id="rId28"/>
    <p:sldId id="384" r:id="rId29"/>
    <p:sldId id="376" r:id="rId30"/>
    <p:sldId id="362" r:id="rId31"/>
    <p:sldId id="370" r:id="rId32"/>
    <p:sldId id="385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CD2"/>
    <a:srgbClr val="1CD13D"/>
    <a:srgbClr val="FF3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7" autoAdjust="0"/>
    <p:restoredTop sz="93740" autoAdjust="0"/>
  </p:normalViewPr>
  <p:slideViewPr>
    <p:cSldViewPr snapToObjects="1">
      <p:cViewPr>
        <p:scale>
          <a:sx n="100" d="100"/>
          <a:sy n="100" d="100"/>
        </p:scale>
        <p:origin x="-11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F13C-C375-6B47-B84E-9445D3684A65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40DF-12E0-A245-8AB1-608DAB6A11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5325"/>
            <a:ext cx="4567237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sz="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5325"/>
            <a:ext cx="4567237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sz="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5325"/>
            <a:ext cx="4567237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sz="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Virer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79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10DC6B-C74B-5248-A131-281D1A226146}" type="datetimeFigureOut">
              <a:rPr lang="fr-FR" smtClean="0"/>
              <a:pPr/>
              <a:t>02/05/12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gi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Relationship Id="rId3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Relationship Id="rId3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9650" y="1469390"/>
            <a:ext cx="6144678" cy="2607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 err="1" smtClean="0"/>
              <a:t>Volcanic</a:t>
            </a:r>
            <a:r>
              <a:rPr lang="fr-FR" sz="4000" b="1" dirty="0"/>
              <a:t> </a:t>
            </a:r>
            <a:r>
              <a:rPr lang="fr-FR" sz="4000" b="1" dirty="0" smtClean="0"/>
              <a:t>source</a:t>
            </a:r>
            <a:r>
              <a:rPr lang="cs-CZ" sz="4000" b="1" dirty="0"/>
              <a:t> </a:t>
            </a:r>
            <a:r>
              <a:rPr lang="cs-CZ" sz="4000" b="1" dirty="0" err="1" smtClean="0"/>
              <a:t>of</a:t>
            </a:r>
            <a:r>
              <a:rPr lang="cs-CZ" sz="4000" b="1" dirty="0" smtClean="0"/>
              <a:t> </a:t>
            </a:r>
            <a:r>
              <a:rPr lang="cs-CZ" sz="4000" b="1" dirty="0"/>
              <a:t> </a:t>
            </a:r>
            <a:r>
              <a:rPr lang="cs-CZ" sz="4000" b="1" dirty="0" err="1" smtClean="0"/>
              <a:t>decadal</a:t>
            </a:r>
            <a:r>
              <a:rPr lang="cs-CZ" sz="4000" b="1" dirty="0"/>
              <a:t> </a:t>
            </a:r>
            <a:r>
              <a:rPr lang="cs-CZ" sz="4000" b="1" dirty="0" err="1" smtClean="0"/>
              <a:t>predictability</a:t>
            </a:r>
            <a:r>
              <a:rPr lang="cs-CZ" sz="4000" b="1" dirty="0"/>
              <a:t>  </a:t>
            </a:r>
            <a:r>
              <a:rPr lang="cs-CZ" sz="4000" b="1" dirty="0" smtClean="0"/>
              <a:t>in </a:t>
            </a:r>
            <a:r>
              <a:rPr lang="en-US" sz="4000" b="1" dirty="0" smtClean="0"/>
              <a:t>the North</a:t>
            </a:r>
            <a:r>
              <a:rPr lang="en-US" sz="4000" b="1" dirty="0"/>
              <a:t> </a:t>
            </a:r>
            <a:r>
              <a:rPr lang="en-US" sz="4000" b="1" dirty="0" smtClean="0"/>
              <a:t>Atlantic</a:t>
            </a:r>
            <a:endParaRPr lang="fr-FR" sz="4000" b="1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47664" y="5104647"/>
            <a:ext cx="5976664" cy="91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Didier </a:t>
            </a:r>
            <a:r>
              <a:rPr lang="fr-FR" sz="2400" b="1" dirty="0" smtClean="0"/>
              <a:t>Swingedouw, </a:t>
            </a:r>
            <a:r>
              <a:rPr lang="fr-FR" sz="2400" dirty="0" smtClean="0"/>
              <a:t>Juliette Mignot, Sonia Labetoulle</a:t>
            </a:r>
            <a:r>
              <a:rPr lang="fr-FR" sz="2400" dirty="0"/>
              <a:t>, Eric </a:t>
            </a:r>
            <a:r>
              <a:rPr lang="fr-FR" sz="2400" dirty="0" smtClean="0"/>
              <a:t>Guilyardi, Gurvan Madec</a:t>
            </a:r>
          </a:p>
        </p:txBody>
      </p:sp>
      <p:pic>
        <p:nvPicPr>
          <p:cNvPr id="8" name="Image 7" descr="Logo_LS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2701"/>
            <a:ext cx="1968500" cy="987030"/>
          </a:xfrm>
          <a:prstGeom prst="rect">
            <a:avLst/>
          </a:prstGeom>
        </p:spPr>
      </p:pic>
      <p:pic>
        <p:nvPicPr>
          <p:cNvPr id="9" name="Image 8" descr="IPS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1346200" cy="1143426"/>
          </a:xfrm>
          <a:prstGeom prst="rect">
            <a:avLst/>
          </a:prstGeom>
        </p:spPr>
      </p:pic>
      <p:pic>
        <p:nvPicPr>
          <p:cNvPr id="10" name="Image 9" descr="CNRSfr-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88901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6" y="293141"/>
            <a:ext cx="4341163" cy="1336956"/>
          </a:xfrm>
        </p:spPr>
        <p:txBody>
          <a:bodyPr/>
          <a:lstStyle/>
          <a:p>
            <a:r>
              <a:rPr lang="fr-FR" dirty="0" smtClean="0"/>
              <a:t>CV sites </a:t>
            </a:r>
            <a:r>
              <a:rPr lang="fr-FR" dirty="0" err="1" smtClean="0"/>
              <a:t>response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5496" y="2354559"/>
            <a:ext cx="4320480" cy="3882753"/>
          </a:xfrm>
        </p:spPr>
        <p:txBody>
          <a:bodyPr/>
          <a:lstStyle/>
          <a:p>
            <a:r>
              <a:rPr lang="fr-FR" dirty="0" smtClean="0"/>
              <a:t>Convection sites </a:t>
            </a:r>
            <a:r>
              <a:rPr lang="fr-FR" dirty="0" err="1" smtClean="0"/>
              <a:t>explain</a:t>
            </a:r>
            <a:r>
              <a:rPr lang="fr-FR" dirty="0" smtClean="0"/>
              <a:t> AMOC variations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823398"/>
            <a:ext cx="4238703" cy="30089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99" y="-16242"/>
            <a:ext cx="48698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68344" y="584651"/>
            <a:ext cx="349424" cy="586868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54824" y="585341"/>
            <a:ext cx="349424" cy="5867995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277416" cy="226821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79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3400"/>
            <a:ext cx="4341163" cy="1336956"/>
          </a:xfrm>
        </p:spPr>
        <p:txBody>
          <a:bodyPr/>
          <a:lstStyle/>
          <a:p>
            <a:r>
              <a:rPr lang="fr-FR" dirty="0" err="1" smtClean="0"/>
              <a:t>Mechanisms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1639341"/>
            <a:ext cx="3962400" cy="4525963"/>
          </a:xfrm>
        </p:spPr>
        <p:txBody>
          <a:bodyPr>
            <a:normAutofit/>
          </a:bodyPr>
          <a:lstStyle/>
          <a:p>
            <a:pPr>
              <a:buFont typeface="Symbol" charset="2"/>
              <a:buChar char=""/>
            </a:pPr>
            <a:r>
              <a:rPr lang="fr-FR" sz="2000" dirty="0" smtClean="0"/>
              <a:t>Agung </a:t>
            </a:r>
            <a:r>
              <a:rPr lang="fr-FR" sz="2000" dirty="0" err="1" smtClean="0"/>
              <a:t>eruption</a:t>
            </a:r>
            <a:r>
              <a:rPr lang="fr-FR" sz="2000" dirty="0" smtClean="0"/>
              <a:t> 1963-1966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GIN SST and </a:t>
            </a:r>
            <a:r>
              <a:rPr lang="fr-FR" sz="2000" dirty="0" err="1" smtClean="0"/>
              <a:t>sea-ice</a:t>
            </a:r>
            <a:r>
              <a:rPr lang="fr-FR" sz="2000" dirty="0" smtClean="0"/>
              <a:t> </a:t>
            </a:r>
            <a:r>
              <a:rPr lang="fr-FR" sz="2000" dirty="0" err="1" smtClean="0"/>
              <a:t>cover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r>
              <a:rPr lang="fr-FR" sz="2000" dirty="0" smtClean="0"/>
              <a:t>Wind stress &amp; EGC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SSS Labrador </a:t>
            </a:r>
            <a:r>
              <a:rPr lang="fr-FR" sz="2000" dirty="0" err="1" smtClean="0"/>
              <a:t>Sea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r>
              <a:rPr lang="fr-FR" sz="2000" dirty="0" smtClean="0"/>
              <a:t>CV sites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AMOC</a:t>
            </a:r>
          </a:p>
          <a:p>
            <a:pPr>
              <a:buFont typeface="Symbol" charset="2"/>
              <a:buChar char=""/>
            </a:pPr>
            <a:r>
              <a:rPr lang="fr-FR" sz="2000" dirty="0" err="1" smtClean="0"/>
              <a:t>Phasing</a:t>
            </a:r>
            <a:r>
              <a:rPr lang="fr-FR" sz="2000" dirty="0" smtClean="0"/>
              <a:t> of the second maximum</a:t>
            </a:r>
            <a:endParaRPr lang="fr-FR" sz="2000" dirty="0"/>
          </a:p>
          <a:p>
            <a:pPr>
              <a:buFont typeface="Symbol" charset="2"/>
              <a:buChar char=""/>
            </a:pPr>
            <a:endParaRPr lang="fr-FR" sz="2000" dirty="0" smtClean="0"/>
          </a:p>
          <a:p>
            <a:pPr>
              <a:buFont typeface="Symbol" charset="2"/>
              <a:buChar char=""/>
            </a:pPr>
            <a:endParaRPr lang="fr-FR" sz="20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-36513" y="5877272"/>
            <a:ext cx="446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Labrador </a:t>
            </a:r>
            <a:r>
              <a:rPr lang="fr-FR" dirty="0" err="1" smtClean="0"/>
              <a:t>Sea</a:t>
            </a:r>
            <a:r>
              <a:rPr lang="fr-FR" dirty="0" smtClean="0"/>
              <a:t> SSS = 7-10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predictor</a:t>
            </a:r>
            <a:r>
              <a:rPr lang="fr-FR" dirty="0" smtClean="0"/>
              <a:t> of the AMOC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EGC = more </a:t>
            </a:r>
            <a:r>
              <a:rPr lang="fr-FR" dirty="0" err="1" smtClean="0"/>
              <a:t>than</a:t>
            </a:r>
            <a:r>
              <a:rPr lang="fr-FR" dirty="0" smtClean="0"/>
              <a:t> 10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predictor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98" y="18000"/>
            <a:ext cx="4857214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7308304" y="5481233"/>
            <a:ext cx="180030" cy="10441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020265" y="1628800"/>
            <a:ext cx="216031" cy="3600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084168" y="5481233"/>
            <a:ext cx="180030" cy="1044111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868137" y="1628800"/>
            <a:ext cx="216031" cy="3600000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r 38"/>
          <p:cNvGrpSpPr/>
          <p:nvPr/>
        </p:nvGrpSpPr>
        <p:grpSpPr>
          <a:xfrm>
            <a:off x="6408214" y="5000288"/>
            <a:ext cx="2016204" cy="480945"/>
            <a:chOff x="6408214" y="5000288"/>
            <a:chExt cx="2016204" cy="480945"/>
          </a:xfrm>
        </p:grpSpPr>
        <p:grpSp>
          <p:nvGrpSpPr>
            <p:cNvPr id="32" name="Grouper 31"/>
            <p:cNvGrpSpPr/>
            <p:nvPr/>
          </p:nvGrpSpPr>
          <p:grpSpPr>
            <a:xfrm>
              <a:off x="6408214" y="5024209"/>
              <a:ext cx="612058" cy="457024"/>
              <a:chOff x="6408214" y="5024209"/>
              <a:chExt cx="612058" cy="457024"/>
            </a:xfrm>
          </p:grpSpPr>
          <p:cxnSp>
            <p:nvCxnSpPr>
              <p:cNvPr id="5" name="Connecteur droit avec flèche 4"/>
              <p:cNvCxnSpPr/>
              <p:nvPr/>
            </p:nvCxnSpPr>
            <p:spPr>
              <a:xfrm>
                <a:off x="6660232" y="5228800"/>
                <a:ext cx="0" cy="252433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6408214" y="5024209"/>
                <a:ext cx="612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GSA</a:t>
                </a:r>
                <a:endParaRPr lang="fr-FR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Grouper 32"/>
            <p:cNvGrpSpPr/>
            <p:nvPr/>
          </p:nvGrpSpPr>
          <p:grpSpPr>
            <a:xfrm>
              <a:off x="7272310" y="5000288"/>
              <a:ext cx="612058" cy="457024"/>
              <a:chOff x="6408214" y="5024209"/>
              <a:chExt cx="612058" cy="457024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6660232" y="5228800"/>
                <a:ext cx="0" cy="252433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6408214" y="5024209"/>
                <a:ext cx="612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GSA</a:t>
                </a:r>
                <a:endParaRPr lang="fr-FR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6" name="Grouper 35"/>
            <p:cNvGrpSpPr/>
            <p:nvPr/>
          </p:nvGrpSpPr>
          <p:grpSpPr>
            <a:xfrm>
              <a:off x="7812360" y="5000288"/>
              <a:ext cx="612058" cy="457024"/>
              <a:chOff x="6408214" y="5024209"/>
              <a:chExt cx="612058" cy="457024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>
                <a:off x="6660232" y="5228800"/>
                <a:ext cx="0" cy="252433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6408214" y="5024209"/>
                <a:ext cx="612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GSA</a:t>
                </a:r>
                <a:endParaRPr lang="fr-FR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85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 descr="carte_schema_escudi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e 2"/>
          <p:cNvSpPr/>
          <p:nvPr/>
        </p:nvSpPr>
        <p:spPr>
          <a:xfrm>
            <a:off x="2514866" y="3933056"/>
            <a:ext cx="1193038" cy="698019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,’ S’ +</a:t>
            </a:r>
          </a:p>
        </p:txBody>
      </p:sp>
      <p:grpSp>
        <p:nvGrpSpPr>
          <p:cNvPr id="13319" name="Grouper 13318"/>
          <p:cNvGrpSpPr/>
          <p:nvPr/>
        </p:nvGrpSpPr>
        <p:grpSpPr>
          <a:xfrm>
            <a:off x="3563887" y="2852936"/>
            <a:ext cx="1358635" cy="1224136"/>
            <a:chOff x="3563887" y="2852936"/>
            <a:chExt cx="1358635" cy="122413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>
              <a:off x="3563887" y="3038584"/>
              <a:ext cx="1358635" cy="1038488"/>
            </a:xfrm>
            <a:prstGeom prst="straightConnector1">
              <a:avLst/>
            </a:prstGeom>
            <a:ln w="63500" cmpd="dbl"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83072" y="2852936"/>
              <a:ext cx="832944" cy="307975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953735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Arial"/>
                  <a:ea typeface="+mn-ea"/>
                  <a:cs typeface="Arial"/>
                </a:rPr>
                <a:t>EGC +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 rot="21410908">
            <a:off x="3463763" y="2955292"/>
            <a:ext cx="2711133" cy="1671249"/>
          </a:xfrm>
          <a:custGeom>
            <a:avLst/>
            <a:gdLst>
              <a:gd name="connsiteX0" fmla="*/ 0 w 2476500"/>
              <a:gd name="connsiteY0" fmla="*/ 2047875 h 2114352"/>
              <a:gd name="connsiteX1" fmla="*/ 603250 w 2476500"/>
              <a:gd name="connsiteY1" fmla="*/ 2111375 h 2114352"/>
              <a:gd name="connsiteX2" fmla="*/ 1158875 w 2476500"/>
              <a:gd name="connsiteY2" fmla="*/ 2079625 h 2114352"/>
              <a:gd name="connsiteX3" fmla="*/ 1539875 w 2476500"/>
              <a:gd name="connsiteY3" fmla="*/ 1873250 h 2114352"/>
              <a:gd name="connsiteX4" fmla="*/ 1936750 w 2476500"/>
              <a:gd name="connsiteY4" fmla="*/ 1492250 h 2114352"/>
              <a:gd name="connsiteX5" fmla="*/ 2190750 w 2476500"/>
              <a:gd name="connsiteY5" fmla="*/ 968375 h 2114352"/>
              <a:gd name="connsiteX6" fmla="*/ 2397125 w 2476500"/>
              <a:gd name="connsiteY6" fmla="*/ 412750 h 2114352"/>
              <a:gd name="connsiteX7" fmla="*/ 2476500 w 2476500"/>
              <a:gd name="connsiteY7" fmla="*/ 0 h 2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2114352">
                <a:moveTo>
                  <a:pt x="0" y="2047875"/>
                </a:moveTo>
                <a:cubicBezTo>
                  <a:pt x="205052" y="2076979"/>
                  <a:pt x="410104" y="2106083"/>
                  <a:pt x="603250" y="2111375"/>
                </a:cubicBezTo>
                <a:cubicBezTo>
                  <a:pt x="796396" y="2116667"/>
                  <a:pt x="1002771" y="2119313"/>
                  <a:pt x="1158875" y="2079625"/>
                </a:cubicBezTo>
                <a:cubicBezTo>
                  <a:pt x="1314979" y="2039937"/>
                  <a:pt x="1410229" y="1971146"/>
                  <a:pt x="1539875" y="1873250"/>
                </a:cubicBezTo>
                <a:cubicBezTo>
                  <a:pt x="1669521" y="1775354"/>
                  <a:pt x="1828271" y="1643063"/>
                  <a:pt x="1936750" y="1492250"/>
                </a:cubicBezTo>
                <a:cubicBezTo>
                  <a:pt x="2045229" y="1341437"/>
                  <a:pt x="2114021" y="1148292"/>
                  <a:pt x="2190750" y="968375"/>
                </a:cubicBezTo>
                <a:cubicBezTo>
                  <a:pt x="2267479" y="788458"/>
                  <a:pt x="2349500" y="574146"/>
                  <a:pt x="2397125" y="412750"/>
                </a:cubicBezTo>
                <a:cubicBezTo>
                  <a:pt x="2444750" y="251354"/>
                  <a:pt x="2476500" y="0"/>
                  <a:pt x="2476500" y="0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49"/>
          <p:cNvSpPr txBox="1">
            <a:spLocks noChangeArrowheads="1"/>
          </p:cNvSpPr>
          <p:nvPr/>
        </p:nvSpPr>
        <p:spPr bwMode="auto">
          <a:xfrm>
            <a:off x="5599355" y="3368799"/>
            <a:ext cx="572876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953735"/>
                </a:solidFill>
                <a:latin typeface="Arial" charset="0"/>
                <a:cs typeface="Arial" charset="0"/>
              </a:rPr>
              <a:t>5yrs</a:t>
            </a:r>
          </a:p>
        </p:txBody>
      </p:sp>
      <p:grpSp>
        <p:nvGrpSpPr>
          <p:cNvPr id="13318" name="Grouper 13317"/>
          <p:cNvGrpSpPr/>
          <p:nvPr/>
        </p:nvGrpSpPr>
        <p:grpSpPr>
          <a:xfrm>
            <a:off x="1259632" y="2610271"/>
            <a:ext cx="3166984" cy="1034753"/>
            <a:chOff x="1261000" y="2670472"/>
            <a:chExt cx="3166984" cy="1034753"/>
          </a:xfrm>
        </p:grpSpPr>
        <p:sp>
          <p:nvSpPr>
            <p:cNvPr id="16" name="ZoneTexte 50"/>
            <p:cNvSpPr txBox="1">
              <a:spLocks noChangeArrowheads="1"/>
            </p:cNvSpPr>
            <p:nvPr/>
          </p:nvSpPr>
          <p:spPr bwMode="auto">
            <a:xfrm>
              <a:off x="3853288" y="3429000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3yrs</a:t>
              </a:r>
            </a:p>
          </p:txBody>
        </p:sp>
        <p:sp>
          <p:nvSpPr>
            <p:cNvPr id="13328" name="ZoneTexte 51"/>
            <p:cNvSpPr txBox="1">
              <a:spLocks noChangeArrowheads="1"/>
            </p:cNvSpPr>
            <p:nvPr/>
          </p:nvSpPr>
          <p:spPr bwMode="auto">
            <a:xfrm>
              <a:off x="1261000" y="2670472"/>
              <a:ext cx="1457232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err="1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negative</a:t>
              </a:r>
              <a:r>
                <a:rPr lang="fr-FR" sz="1600" b="1" dirty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 </a:t>
              </a:r>
              <a:r>
                <a:rPr lang="fr-FR" sz="1600" b="1" dirty="0" err="1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delayed</a:t>
              </a:r>
              <a:r>
                <a:rPr lang="fr-FR" sz="1600" b="1" dirty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 </a:t>
              </a:r>
              <a:r>
                <a:rPr lang="fr-FR" sz="1600" b="1" dirty="0" err="1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feeedback</a:t>
              </a:r>
              <a:endParaRPr lang="fr-FR" sz="1600" b="1" dirty="0">
                <a:solidFill>
                  <a:srgbClr val="953735"/>
                </a:solidFill>
                <a:latin typeface="Handwriting - Dakota" charset="0"/>
                <a:cs typeface="Handwriting - Dakota" charset="0"/>
              </a:endParaRPr>
            </a:p>
          </p:txBody>
        </p:sp>
        <p:cxnSp>
          <p:nvCxnSpPr>
            <p:cNvPr id="18" name="Connecteur droit avec flèche 17"/>
            <p:cNvCxnSpPr>
              <a:stCxn id="13328" idx="3"/>
              <a:endCxn id="16" idx="1"/>
            </p:cNvCxnSpPr>
            <p:nvPr/>
          </p:nvCxnSpPr>
          <p:spPr>
            <a:xfrm>
              <a:off x="2718232" y="3085971"/>
              <a:ext cx="1135056" cy="48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Grouper 13321"/>
          <p:cNvGrpSpPr/>
          <p:nvPr/>
        </p:nvGrpSpPr>
        <p:grpSpPr>
          <a:xfrm>
            <a:off x="3205709" y="4376911"/>
            <a:ext cx="1942355" cy="1698553"/>
            <a:chOff x="3205709" y="4376911"/>
            <a:chExt cx="1942355" cy="1698553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4138205" y="4376911"/>
              <a:ext cx="1009859" cy="1321349"/>
            </a:xfrm>
            <a:prstGeom prst="straightConnector1">
              <a:avLst/>
            </a:prstGeom>
            <a:ln w="38100" cmpd="sng">
              <a:solidFill>
                <a:srgbClr val="7793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205709" y="5698534"/>
              <a:ext cx="1716812" cy="376930"/>
            </a:xfrm>
            <a:prstGeom prst="ellipse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AMOC </a:t>
              </a:r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0" name="ZoneTexte 49"/>
            <p:cNvSpPr txBox="1">
              <a:spLocks noChangeArrowheads="1"/>
            </p:cNvSpPr>
            <p:nvPr/>
          </p:nvSpPr>
          <p:spPr bwMode="auto">
            <a:xfrm>
              <a:off x="4185276" y="5113734"/>
              <a:ext cx="574696" cy="276225"/>
            </a:xfrm>
            <a:prstGeom prst="rect">
              <a:avLst/>
            </a:prstGeom>
            <a:solidFill>
              <a:srgbClr val="EBF1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9yrs</a:t>
              </a:r>
            </a:p>
          </p:txBody>
        </p:sp>
      </p:grpSp>
      <p:grpSp>
        <p:nvGrpSpPr>
          <p:cNvPr id="13321" name="Grouper 13320"/>
          <p:cNvGrpSpPr/>
          <p:nvPr/>
        </p:nvGrpSpPr>
        <p:grpSpPr>
          <a:xfrm>
            <a:off x="4647483" y="2852936"/>
            <a:ext cx="1076645" cy="1145604"/>
            <a:chOff x="7726711" y="995718"/>
            <a:chExt cx="1076645" cy="1145604"/>
          </a:xfrm>
        </p:grpSpPr>
        <p:sp>
          <p:nvSpPr>
            <p:cNvPr id="13335" name="ZoneTexte 16"/>
            <p:cNvSpPr txBox="1">
              <a:spLocks noChangeArrowheads="1"/>
            </p:cNvSpPr>
            <p:nvPr/>
          </p:nvSpPr>
          <p:spPr bwMode="auto">
            <a:xfrm>
              <a:off x="7839200" y="1198493"/>
              <a:ext cx="83938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Handwriting - Dakota" charset="0"/>
                  <a:cs typeface="Handwriting - Dakota" charset="0"/>
                </a:rPr>
                <a:t>10</a:t>
              </a:r>
            </a:p>
            <a:p>
              <a:pPr algn="ctr" eaLnBrk="1" hangingPunct="1"/>
              <a:r>
                <a:rPr lang="fr-FR" sz="1800" b="1" dirty="0" err="1">
                  <a:latin typeface="Handwriting - Dakota" charset="0"/>
                  <a:cs typeface="Handwriting - Dakota" charset="0"/>
                </a:rPr>
                <a:t>yrs</a:t>
              </a:r>
              <a:endParaRPr lang="fr-FR" sz="1800" b="1" dirty="0">
                <a:latin typeface="Handwriting - Dakota" charset="0"/>
                <a:cs typeface="Handwriting - Dakota" charset="0"/>
              </a:endParaRPr>
            </a:p>
          </p:txBody>
        </p:sp>
        <p:sp>
          <p:nvSpPr>
            <p:cNvPr id="15" name="Flèche en arc 14"/>
            <p:cNvSpPr/>
            <p:nvPr/>
          </p:nvSpPr>
          <p:spPr>
            <a:xfrm rot="7796456" flipH="1">
              <a:off x="7692232" y="1030197"/>
              <a:ext cx="1145604" cy="1076645"/>
            </a:xfrm>
            <a:prstGeom prst="circularArrow">
              <a:avLst>
                <a:gd name="adj1" fmla="val 0"/>
                <a:gd name="adj2" fmla="val 1142319"/>
                <a:gd name="adj3" fmla="val 7932410"/>
                <a:gd name="adj4" fmla="val 10800000"/>
                <a:gd name="adj5" fmla="val 13766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539552" y="147828"/>
            <a:ext cx="8077199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Initialisation du cycle à 20 ans</a:t>
            </a:r>
            <a:endParaRPr lang="fr-FR" sz="3600" dirty="0"/>
          </a:p>
        </p:txBody>
      </p:sp>
      <p:grpSp>
        <p:nvGrpSpPr>
          <p:cNvPr id="13317" name="Grouper 13316"/>
          <p:cNvGrpSpPr/>
          <p:nvPr/>
        </p:nvGrpSpPr>
        <p:grpSpPr>
          <a:xfrm>
            <a:off x="3987236" y="3933056"/>
            <a:ext cx="1880908" cy="864096"/>
            <a:chOff x="3851920" y="3789040"/>
            <a:chExt cx="1880908" cy="864096"/>
          </a:xfrm>
        </p:grpSpPr>
        <p:sp>
          <p:nvSpPr>
            <p:cNvPr id="13325" name="ZoneTexte 48"/>
            <p:cNvSpPr txBox="1">
              <a:spLocks noChangeArrowheads="1"/>
            </p:cNvSpPr>
            <p:nvPr/>
          </p:nvSpPr>
          <p:spPr bwMode="auto">
            <a:xfrm>
              <a:off x="3851920" y="4376911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>
                  <a:solidFill>
                    <a:srgbClr val="953735"/>
                  </a:solidFill>
                  <a:latin typeface="Arial" charset="0"/>
                  <a:cs typeface="Arial" charset="0"/>
                </a:rPr>
                <a:t>2yrs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138205" y="3789040"/>
              <a:ext cx="1594623" cy="5612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convection </a:t>
              </a:r>
              <a:r>
                <a:rPr lang="fr-FR" sz="1400" b="1" dirty="0">
                  <a:solidFill>
                    <a:schemeClr val="tx1"/>
                  </a:solidFill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13323" name="Grouper 13322"/>
          <p:cNvGrpSpPr/>
          <p:nvPr/>
        </p:nvGrpSpPr>
        <p:grpSpPr>
          <a:xfrm>
            <a:off x="4821098" y="1961076"/>
            <a:ext cx="1848377" cy="1213310"/>
            <a:chOff x="4821098" y="1961076"/>
            <a:chExt cx="1848377" cy="1213310"/>
          </a:xfrm>
        </p:grpSpPr>
        <p:grpSp>
          <p:nvGrpSpPr>
            <p:cNvPr id="13320" name="Grouper 13319"/>
            <p:cNvGrpSpPr/>
            <p:nvPr/>
          </p:nvGrpSpPr>
          <p:grpSpPr>
            <a:xfrm>
              <a:off x="4821098" y="2079505"/>
              <a:ext cx="1532006" cy="1094881"/>
              <a:chOff x="4821098" y="2079505"/>
              <a:chExt cx="1532006" cy="1094881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021848" y="2079505"/>
                <a:ext cx="1331256" cy="959079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Sea</a:t>
                </a: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fr-FR" sz="1400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ice</a:t>
                </a: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fr-FR" sz="1400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cover</a:t>
                </a: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-</a:t>
                </a: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,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SLP-</a:t>
                </a:r>
              </a:p>
            </p:txBody>
          </p:sp>
          <p:sp>
            <p:nvSpPr>
              <p:cNvPr id="6" name="Arc 5"/>
              <p:cNvSpPr/>
              <p:nvPr/>
            </p:nvSpPr>
            <p:spPr>
              <a:xfrm rot="17112810">
                <a:off x="4653088" y="2283963"/>
                <a:ext cx="872523" cy="536504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4957874">
                <a:off x="4891413" y="2469873"/>
                <a:ext cx="872523" cy="536503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48" name="Arc 47"/>
            <p:cNvSpPr/>
            <p:nvPr/>
          </p:nvSpPr>
          <p:spPr>
            <a:xfrm rot="17253465" flipH="1" flipV="1">
              <a:off x="5583759" y="211144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Arc 48"/>
            <p:cNvSpPr/>
            <p:nvPr/>
          </p:nvSpPr>
          <p:spPr>
            <a:xfrm rot="16200000" flipH="1" flipV="1">
              <a:off x="5818067" y="220715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324" name="ZoneTexte 13323"/>
          <p:cNvSpPr txBox="1"/>
          <p:nvPr/>
        </p:nvSpPr>
        <p:spPr>
          <a:xfrm>
            <a:off x="6353104" y="6237312"/>
            <a:ext cx="18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grpSp>
        <p:nvGrpSpPr>
          <p:cNvPr id="32" name="Grouper 31"/>
          <p:cNvGrpSpPr/>
          <p:nvPr/>
        </p:nvGrpSpPr>
        <p:grpSpPr>
          <a:xfrm>
            <a:off x="6172231" y="2882031"/>
            <a:ext cx="2720249" cy="2561452"/>
            <a:chOff x="6172231" y="2882031"/>
            <a:chExt cx="2720249" cy="2561452"/>
          </a:xfrm>
        </p:grpSpPr>
        <p:cxnSp>
          <p:nvCxnSpPr>
            <p:cNvPr id="33" name="Connecteur droit avec flèche 32"/>
            <p:cNvCxnSpPr/>
            <p:nvPr/>
          </p:nvCxnSpPr>
          <p:spPr>
            <a:xfrm flipH="1" flipV="1">
              <a:off x="6172231" y="2882031"/>
              <a:ext cx="1784145" cy="1915122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668344" y="4797152"/>
              <a:ext cx="1224136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Agung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eruption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MOC48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19" y="0"/>
            <a:ext cx="486980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3" y="819712"/>
            <a:ext cx="4341163" cy="1336956"/>
          </a:xfrm>
        </p:spPr>
        <p:txBody>
          <a:bodyPr/>
          <a:lstStyle/>
          <a:p>
            <a:r>
              <a:rPr lang="fr-FR" dirty="0"/>
              <a:t>A</a:t>
            </a:r>
            <a:r>
              <a:rPr lang="fr-FR" dirty="0" smtClean="0"/>
              <a:t>ttribution simulations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789040"/>
            <a:ext cx="3962400" cy="2376264"/>
          </a:xfrm>
        </p:spPr>
        <p:txBody>
          <a:bodyPr>
            <a:normAutofit/>
          </a:bodyPr>
          <a:lstStyle/>
          <a:p>
            <a:pPr>
              <a:buFont typeface="Symbol" charset="2"/>
              <a:buChar char=""/>
            </a:pPr>
            <a:r>
              <a:rPr lang="fr-FR" sz="2000" dirty="0" smtClean="0"/>
              <a:t>Agung </a:t>
            </a:r>
            <a:r>
              <a:rPr lang="fr-FR" sz="2000" dirty="0" err="1" smtClean="0"/>
              <a:t>eruption</a:t>
            </a:r>
            <a:r>
              <a:rPr lang="fr-FR" sz="2000" dirty="0" smtClean="0"/>
              <a:t> in 1963 </a:t>
            </a:r>
            <a:r>
              <a:rPr lang="fr-FR" sz="2000" dirty="0" err="1" smtClean="0"/>
              <a:t>resets</a:t>
            </a:r>
            <a:r>
              <a:rPr lang="fr-FR" sz="2000" dirty="0" smtClean="0"/>
              <a:t> the 20-yr cycle in </a:t>
            </a:r>
            <a:r>
              <a:rPr lang="fr-FR" sz="2000" dirty="0" err="1" smtClean="0"/>
              <a:t>natural</a:t>
            </a:r>
            <a:r>
              <a:rPr lang="fr-FR" sz="2000" dirty="0" smtClean="0"/>
              <a:t> simulations as in </a:t>
            </a:r>
            <a:r>
              <a:rPr lang="fr-FR" sz="2000" dirty="0" err="1" smtClean="0"/>
              <a:t>historical</a:t>
            </a:r>
            <a:r>
              <a:rPr lang="fr-FR" sz="2000" dirty="0" smtClean="0"/>
              <a:t> </a:t>
            </a:r>
            <a:r>
              <a:rPr lang="fr-FR" sz="2000" dirty="0" err="1" smtClean="0"/>
              <a:t>ones</a:t>
            </a:r>
            <a:r>
              <a:rPr lang="fr-FR" sz="2000" dirty="0" smtClean="0"/>
              <a:t>, not the case in </a:t>
            </a:r>
            <a:r>
              <a:rPr lang="fr-FR" sz="2000" dirty="0" err="1" smtClean="0"/>
              <a:t>anthropogenic</a:t>
            </a:r>
            <a:r>
              <a:rPr lang="fr-FR" sz="2000" dirty="0" smtClean="0"/>
              <a:t> </a:t>
            </a:r>
            <a:r>
              <a:rPr lang="fr-FR" sz="2000" dirty="0" err="1" smtClean="0"/>
              <a:t>ones</a:t>
            </a:r>
            <a:endParaRPr lang="fr-FR" sz="20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8316417" y="222948"/>
            <a:ext cx="252031" cy="6374404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732241" y="256732"/>
            <a:ext cx="252022" cy="6340620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6984263" y="5445224"/>
            <a:ext cx="1980225" cy="432048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984263" y="1196752"/>
            <a:ext cx="1980225" cy="432048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9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smtClean="0"/>
              <a:t>Impact of </a:t>
            </a:r>
            <a:r>
              <a:rPr lang="fr-FR" sz="3600" dirty="0" err="1" smtClean="0"/>
              <a:t>volcanic</a:t>
            </a:r>
            <a:r>
              <a:rPr lang="fr-FR" sz="3600" dirty="0" smtClean="0"/>
              <a:t> forcing</a:t>
            </a:r>
            <a:endParaRPr lang="fr-FR" sz="36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67544" y="1915091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92699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Climatic</a:t>
            </a:r>
            <a:r>
              <a:rPr lang="fr-FR" dirty="0" smtClean="0"/>
              <a:t> index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172400" y="5263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grpSp>
        <p:nvGrpSpPr>
          <p:cNvPr id="62" name="Grouper 61"/>
          <p:cNvGrpSpPr/>
          <p:nvPr/>
        </p:nvGrpSpPr>
        <p:grpSpPr>
          <a:xfrm>
            <a:off x="696808" y="3011904"/>
            <a:ext cx="6445600" cy="2001272"/>
            <a:chOff x="683568" y="3011904"/>
            <a:chExt cx="8854404" cy="2001272"/>
          </a:xfrm>
        </p:grpSpPr>
        <p:grpSp>
          <p:nvGrpSpPr>
            <p:cNvPr id="48" name="Grouper 47"/>
            <p:cNvGrpSpPr/>
            <p:nvPr/>
          </p:nvGrpSpPr>
          <p:grpSpPr>
            <a:xfrm>
              <a:off x="683568" y="3126327"/>
              <a:ext cx="8845649" cy="1886849"/>
              <a:chOff x="1043608" y="2983091"/>
              <a:chExt cx="9853382" cy="1886849"/>
            </a:xfrm>
          </p:grpSpPr>
          <p:grpSp>
            <p:nvGrpSpPr>
              <p:cNvPr id="19" name="Grouper 18"/>
              <p:cNvGrpSpPr/>
              <p:nvPr/>
            </p:nvGrpSpPr>
            <p:grpSpPr>
              <a:xfrm>
                <a:off x="1043608" y="2983091"/>
                <a:ext cx="6336704" cy="1641230"/>
                <a:chOff x="683568" y="4030813"/>
                <a:chExt cx="6336704" cy="1054371"/>
              </a:xfrm>
            </p:grpSpPr>
            <p:grpSp>
              <p:nvGrpSpPr>
                <p:cNvPr id="14" name="Grouper 13"/>
                <p:cNvGrpSpPr/>
                <p:nvPr/>
              </p:nvGrpSpPr>
              <p:grpSpPr>
                <a:xfrm>
                  <a:off x="683568" y="4077072"/>
                  <a:ext cx="3168352" cy="1008112"/>
                  <a:chOff x="683568" y="4077072"/>
                  <a:chExt cx="3168352" cy="1008112"/>
                </a:xfrm>
              </p:grpSpPr>
              <p:cxnSp>
                <p:nvCxnSpPr>
                  <p:cNvPr id="10" name="Connecteur en arc 9"/>
                  <p:cNvCxnSpPr/>
                  <p:nvPr/>
                </p:nvCxnSpPr>
                <p:spPr>
                  <a:xfrm>
                    <a:off x="683568" y="4221088"/>
                    <a:ext cx="1584176" cy="864096"/>
                  </a:xfrm>
                  <a:prstGeom prst="curvedConnector3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necteur en arc 11"/>
                  <p:cNvCxnSpPr/>
                  <p:nvPr/>
                </p:nvCxnSpPr>
                <p:spPr>
                  <a:xfrm flipV="1">
                    <a:off x="2267744" y="4077072"/>
                    <a:ext cx="1584176" cy="1008112"/>
                  </a:xfrm>
                  <a:prstGeom prst="curvedConnector3">
                    <a:avLst/>
                  </a:prstGeom>
                  <a:ln w="76200" cmpd="sng">
                    <a:solidFill>
                      <a:srgbClr val="4F81BD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er 15"/>
                <p:cNvGrpSpPr/>
                <p:nvPr/>
              </p:nvGrpSpPr>
              <p:grpSpPr>
                <a:xfrm>
                  <a:off x="3851920" y="4030813"/>
                  <a:ext cx="3168352" cy="1008112"/>
                  <a:chOff x="683568" y="4174829"/>
                  <a:chExt cx="3168352" cy="1008112"/>
                </a:xfrm>
              </p:grpSpPr>
              <p:cxnSp>
                <p:nvCxnSpPr>
                  <p:cNvPr id="17" name="Connecteur en arc 16"/>
                  <p:cNvCxnSpPr/>
                  <p:nvPr/>
                </p:nvCxnSpPr>
                <p:spPr>
                  <a:xfrm>
                    <a:off x="683568" y="4211484"/>
                    <a:ext cx="1704341" cy="971457"/>
                  </a:xfrm>
                  <a:prstGeom prst="curvedConnector3">
                    <a:avLst/>
                  </a:prstGeom>
                  <a:ln w="76200" cmpd="sng">
                    <a:solidFill>
                      <a:srgbClr val="4F81BD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en arc 17"/>
                  <p:cNvCxnSpPr/>
                  <p:nvPr/>
                </p:nvCxnSpPr>
                <p:spPr>
                  <a:xfrm flipV="1">
                    <a:off x="2267744" y="4174829"/>
                    <a:ext cx="1584176" cy="1008112"/>
                  </a:xfrm>
                  <a:prstGeom prst="curvedConnector3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5" name="ZoneTexte 44"/>
              <p:cNvSpPr txBox="1"/>
              <p:nvPr/>
            </p:nvSpPr>
            <p:spPr>
              <a:xfrm>
                <a:off x="7965161" y="4500608"/>
                <a:ext cx="2931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Model free</a:t>
                </a:r>
                <a:endParaRPr lang="fr-FR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3" name="Grouper 52"/>
            <p:cNvGrpSpPr/>
            <p:nvPr/>
          </p:nvGrpSpPr>
          <p:grpSpPr>
            <a:xfrm>
              <a:off x="6369620" y="3011904"/>
              <a:ext cx="3168352" cy="1569224"/>
              <a:chOff x="683568" y="4139363"/>
              <a:chExt cx="3168352" cy="1008112"/>
            </a:xfrm>
          </p:grpSpPr>
          <p:cxnSp>
            <p:nvCxnSpPr>
              <p:cNvPr id="57" name="Connecteur en arc 56"/>
              <p:cNvCxnSpPr/>
              <p:nvPr/>
            </p:nvCxnSpPr>
            <p:spPr>
              <a:xfrm>
                <a:off x="683568" y="4221088"/>
                <a:ext cx="1584176" cy="926387"/>
              </a:xfrm>
              <a:prstGeom prst="curvedConnector3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en arc 57"/>
              <p:cNvCxnSpPr/>
              <p:nvPr/>
            </p:nvCxnSpPr>
            <p:spPr>
              <a:xfrm flipV="1">
                <a:off x="2267744" y="4139363"/>
                <a:ext cx="1584176" cy="1008112"/>
              </a:xfrm>
              <a:prstGeom prst="curvedConnector3">
                <a:avLst/>
              </a:prstGeom>
              <a:ln w="76200" cmpd="sng">
                <a:solidFill>
                  <a:srgbClr val="4F81B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ZoneTexte 51"/>
          <p:cNvSpPr txBox="1"/>
          <p:nvPr/>
        </p:nvSpPr>
        <p:spPr>
          <a:xfrm>
            <a:off x="11674784" y="2061473"/>
            <a:ext cx="103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Model free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6" name="Grouper 65"/>
          <p:cNvGrpSpPr/>
          <p:nvPr/>
        </p:nvGrpSpPr>
        <p:grpSpPr>
          <a:xfrm>
            <a:off x="1416888" y="2852936"/>
            <a:ext cx="6445602" cy="1899669"/>
            <a:chOff x="683569" y="3011904"/>
            <a:chExt cx="8854403" cy="1755653"/>
          </a:xfrm>
        </p:grpSpPr>
        <p:grpSp>
          <p:nvGrpSpPr>
            <p:cNvPr id="72" name="Grouper 71"/>
            <p:cNvGrpSpPr/>
            <p:nvPr/>
          </p:nvGrpSpPr>
          <p:grpSpPr>
            <a:xfrm>
              <a:off x="683569" y="3126327"/>
              <a:ext cx="5688632" cy="1641230"/>
              <a:chOff x="683568" y="4030813"/>
              <a:chExt cx="6336704" cy="1054371"/>
            </a:xfrm>
          </p:grpSpPr>
          <p:grpSp>
            <p:nvGrpSpPr>
              <p:cNvPr id="74" name="Grouper 73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78" name="Connecteur en arc 77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en arc 78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er 74"/>
              <p:cNvGrpSpPr/>
              <p:nvPr/>
            </p:nvGrpSpPr>
            <p:grpSpPr>
              <a:xfrm>
                <a:off x="3851920" y="4030813"/>
                <a:ext cx="3168352" cy="1008112"/>
                <a:chOff x="683568" y="4174829"/>
                <a:chExt cx="3168352" cy="1008112"/>
              </a:xfrm>
            </p:grpSpPr>
            <p:cxnSp>
              <p:nvCxnSpPr>
                <p:cNvPr id="76" name="Connecteur en arc 75"/>
                <p:cNvCxnSpPr/>
                <p:nvPr/>
              </p:nvCxnSpPr>
              <p:spPr>
                <a:xfrm>
                  <a:off x="683568" y="4211484"/>
                  <a:ext cx="1704341" cy="971457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en arc 76"/>
                <p:cNvCxnSpPr/>
                <p:nvPr/>
              </p:nvCxnSpPr>
              <p:spPr>
                <a:xfrm flipV="1">
                  <a:off x="2267744" y="4174829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er 68"/>
            <p:cNvGrpSpPr/>
            <p:nvPr/>
          </p:nvGrpSpPr>
          <p:grpSpPr>
            <a:xfrm>
              <a:off x="6369620" y="3011904"/>
              <a:ext cx="3168352" cy="1569224"/>
              <a:chOff x="683568" y="4139363"/>
              <a:chExt cx="3168352" cy="1008112"/>
            </a:xfrm>
          </p:grpSpPr>
          <p:cxnSp>
            <p:nvCxnSpPr>
              <p:cNvPr id="70" name="Connecteur en arc 69"/>
              <p:cNvCxnSpPr/>
              <p:nvPr/>
            </p:nvCxnSpPr>
            <p:spPr>
              <a:xfrm>
                <a:off x="683568" y="4221088"/>
                <a:ext cx="1584176" cy="926387"/>
              </a:xfrm>
              <a:prstGeom prst="curvedConnector3">
                <a:avLst/>
              </a:prstGeom>
              <a:ln w="762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en arc 70"/>
              <p:cNvCxnSpPr/>
              <p:nvPr/>
            </p:nvCxnSpPr>
            <p:spPr>
              <a:xfrm flipV="1">
                <a:off x="2267744" y="4139363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Connecteur droit avec flèche 79"/>
          <p:cNvCxnSpPr/>
          <p:nvPr/>
        </p:nvCxnSpPr>
        <p:spPr>
          <a:xfrm>
            <a:off x="539552" y="5227459"/>
            <a:ext cx="7992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er 64"/>
          <p:cNvGrpSpPr/>
          <p:nvPr/>
        </p:nvGrpSpPr>
        <p:grpSpPr>
          <a:xfrm>
            <a:off x="1475656" y="1916832"/>
            <a:ext cx="2062429" cy="1842591"/>
            <a:chOff x="2123728" y="1730425"/>
            <a:chExt cx="2062429" cy="1842591"/>
          </a:xfrm>
        </p:grpSpPr>
        <p:grpSp>
          <p:nvGrpSpPr>
            <p:cNvPr id="9" name="Grouper 8"/>
            <p:cNvGrpSpPr/>
            <p:nvPr/>
          </p:nvGrpSpPr>
          <p:grpSpPr>
            <a:xfrm>
              <a:off x="2123728" y="1730425"/>
              <a:ext cx="1584176" cy="1842591"/>
              <a:chOff x="2123728" y="1730425"/>
              <a:chExt cx="1584176" cy="1842591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123728" y="173042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Agung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" name="Connecteur droit avec flèche 3"/>
              <p:cNvCxnSpPr/>
              <p:nvPr/>
            </p:nvCxnSpPr>
            <p:spPr>
              <a:xfrm>
                <a:off x="2555776" y="2171765"/>
                <a:ext cx="0" cy="1401251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avec flèche 12"/>
            <p:cNvCxnSpPr/>
            <p:nvPr/>
          </p:nvCxnSpPr>
          <p:spPr>
            <a:xfrm>
              <a:off x="2565844" y="2707804"/>
              <a:ext cx="1620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016168" y="23692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15 </a:t>
              </a:r>
              <a:r>
                <a:rPr lang="fr-FR" sz="1600" dirty="0" err="1" smtClean="0"/>
                <a:t>yrs</a:t>
              </a:r>
              <a:endParaRPr lang="fr-FR" sz="1600" dirty="0"/>
            </a:p>
          </p:txBody>
        </p:sp>
      </p:grpSp>
      <p:cxnSp>
        <p:nvCxnSpPr>
          <p:cNvPr id="111" name="Connecteur droit avec flèche 110"/>
          <p:cNvCxnSpPr/>
          <p:nvPr/>
        </p:nvCxnSpPr>
        <p:spPr>
          <a:xfrm>
            <a:off x="539552" y="5227459"/>
            <a:ext cx="7992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1907704" y="5227459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3851920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4788024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6156176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1475656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1963</a:t>
            </a:r>
            <a:endParaRPr lang="fr-FR" dirty="0"/>
          </a:p>
        </p:txBody>
      </p:sp>
      <p:sp>
        <p:nvSpPr>
          <p:cNvPr id="117" name="ZoneTexte 116"/>
          <p:cNvSpPr txBox="1"/>
          <p:nvPr/>
        </p:nvSpPr>
        <p:spPr>
          <a:xfrm>
            <a:off x="3419872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1982</a:t>
            </a:r>
            <a:endParaRPr lang="fr-FR" dirty="0"/>
          </a:p>
        </p:txBody>
      </p:sp>
      <p:sp>
        <p:nvSpPr>
          <p:cNvPr id="118" name="ZoneTexte 117"/>
          <p:cNvSpPr txBox="1"/>
          <p:nvPr/>
        </p:nvSpPr>
        <p:spPr>
          <a:xfrm>
            <a:off x="442798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1991</a:t>
            </a:r>
            <a:endParaRPr lang="fr-FR" dirty="0"/>
          </a:p>
        </p:txBody>
      </p:sp>
      <p:sp>
        <p:nvSpPr>
          <p:cNvPr id="119" name="ZoneTexte 118"/>
          <p:cNvSpPr txBox="1"/>
          <p:nvPr/>
        </p:nvSpPr>
        <p:spPr>
          <a:xfrm>
            <a:off x="5796136" y="54113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67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smtClean="0"/>
              <a:t>Impact of </a:t>
            </a:r>
            <a:r>
              <a:rPr lang="fr-FR" sz="3600" dirty="0" err="1" smtClean="0"/>
              <a:t>volcanic</a:t>
            </a:r>
            <a:r>
              <a:rPr lang="fr-FR" sz="3600" dirty="0" smtClean="0"/>
              <a:t> forcing</a:t>
            </a:r>
            <a:endParaRPr lang="fr-FR" sz="36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67544" y="1915091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92699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Climatic</a:t>
            </a:r>
            <a:r>
              <a:rPr lang="fr-FR" dirty="0" smtClean="0"/>
              <a:t> index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172400" y="5263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1674784" y="2061473"/>
            <a:ext cx="103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Model free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6" name="Grouper 65"/>
          <p:cNvGrpSpPr/>
          <p:nvPr/>
        </p:nvGrpSpPr>
        <p:grpSpPr>
          <a:xfrm>
            <a:off x="1416888" y="2852936"/>
            <a:ext cx="6445602" cy="1899669"/>
            <a:chOff x="683569" y="3011904"/>
            <a:chExt cx="8854403" cy="1755653"/>
          </a:xfrm>
        </p:grpSpPr>
        <p:grpSp>
          <p:nvGrpSpPr>
            <p:cNvPr id="72" name="Grouper 71"/>
            <p:cNvGrpSpPr/>
            <p:nvPr/>
          </p:nvGrpSpPr>
          <p:grpSpPr>
            <a:xfrm>
              <a:off x="683569" y="3126327"/>
              <a:ext cx="5688632" cy="1641230"/>
              <a:chOff x="683568" y="4030813"/>
              <a:chExt cx="6336704" cy="1054371"/>
            </a:xfrm>
          </p:grpSpPr>
          <p:grpSp>
            <p:nvGrpSpPr>
              <p:cNvPr id="74" name="Grouper 73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78" name="Connecteur en arc 77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en arc 78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er 74"/>
              <p:cNvGrpSpPr/>
              <p:nvPr/>
            </p:nvGrpSpPr>
            <p:grpSpPr>
              <a:xfrm>
                <a:off x="3851920" y="4030813"/>
                <a:ext cx="3168352" cy="1008112"/>
                <a:chOff x="683568" y="4174829"/>
                <a:chExt cx="3168352" cy="1008112"/>
              </a:xfrm>
            </p:grpSpPr>
            <p:cxnSp>
              <p:nvCxnSpPr>
                <p:cNvPr id="76" name="Connecteur en arc 75"/>
                <p:cNvCxnSpPr/>
                <p:nvPr/>
              </p:nvCxnSpPr>
              <p:spPr>
                <a:xfrm>
                  <a:off x="683568" y="4211484"/>
                  <a:ext cx="1704341" cy="971457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en arc 76"/>
                <p:cNvCxnSpPr/>
                <p:nvPr/>
              </p:nvCxnSpPr>
              <p:spPr>
                <a:xfrm flipV="1">
                  <a:off x="2267744" y="4174829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Grouper 68"/>
            <p:cNvGrpSpPr/>
            <p:nvPr/>
          </p:nvGrpSpPr>
          <p:grpSpPr>
            <a:xfrm>
              <a:off x="6369620" y="3011904"/>
              <a:ext cx="3168352" cy="1569224"/>
              <a:chOff x="683568" y="4139363"/>
              <a:chExt cx="3168352" cy="1008112"/>
            </a:xfrm>
          </p:grpSpPr>
          <p:cxnSp>
            <p:nvCxnSpPr>
              <p:cNvPr id="70" name="Connecteur en arc 69"/>
              <p:cNvCxnSpPr/>
              <p:nvPr/>
            </p:nvCxnSpPr>
            <p:spPr>
              <a:xfrm>
                <a:off x="683568" y="4221088"/>
                <a:ext cx="1584176" cy="926387"/>
              </a:xfrm>
              <a:prstGeom prst="curvedConnector3">
                <a:avLst/>
              </a:prstGeom>
              <a:ln w="762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en arc 70"/>
              <p:cNvCxnSpPr/>
              <p:nvPr/>
            </p:nvCxnSpPr>
            <p:spPr>
              <a:xfrm flipV="1">
                <a:off x="2267744" y="4139363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Connecteur droit avec flèche 79"/>
          <p:cNvCxnSpPr/>
          <p:nvPr/>
        </p:nvCxnSpPr>
        <p:spPr>
          <a:xfrm>
            <a:off x="539552" y="5227459"/>
            <a:ext cx="7992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er 64"/>
          <p:cNvGrpSpPr/>
          <p:nvPr/>
        </p:nvGrpSpPr>
        <p:grpSpPr>
          <a:xfrm>
            <a:off x="1475656" y="1916832"/>
            <a:ext cx="2062429" cy="1842591"/>
            <a:chOff x="2123728" y="1730425"/>
            <a:chExt cx="2062429" cy="1842591"/>
          </a:xfrm>
        </p:grpSpPr>
        <p:grpSp>
          <p:nvGrpSpPr>
            <p:cNvPr id="9" name="Grouper 8"/>
            <p:cNvGrpSpPr/>
            <p:nvPr/>
          </p:nvGrpSpPr>
          <p:grpSpPr>
            <a:xfrm>
              <a:off x="2123728" y="1730425"/>
              <a:ext cx="1584176" cy="1842591"/>
              <a:chOff x="2123728" y="1730425"/>
              <a:chExt cx="1584176" cy="1842591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123728" y="173042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Agung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" name="Connecteur droit avec flèche 3"/>
              <p:cNvCxnSpPr/>
              <p:nvPr/>
            </p:nvCxnSpPr>
            <p:spPr>
              <a:xfrm>
                <a:off x="2555776" y="2171765"/>
                <a:ext cx="0" cy="1401251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avec flèche 12"/>
            <p:cNvCxnSpPr/>
            <p:nvPr/>
          </p:nvCxnSpPr>
          <p:spPr>
            <a:xfrm>
              <a:off x="2565844" y="2707804"/>
              <a:ext cx="1620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016168" y="23692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15 </a:t>
              </a:r>
              <a:r>
                <a:rPr lang="fr-FR" sz="1600" dirty="0" err="1" smtClean="0"/>
                <a:t>yrs</a:t>
              </a:r>
              <a:endParaRPr lang="fr-FR" sz="1600" dirty="0"/>
            </a:p>
          </p:txBody>
        </p:sp>
      </p:grpSp>
      <p:grpSp>
        <p:nvGrpSpPr>
          <p:cNvPr id="88" name="Grouper 87"/>
          <p:cNvGrpSpPr/>
          <p:nvPr/>
        </p:nvGrpSpPr>
        <p:grpSpPr>
          <a:xfrm>
            <a:off x="3445675" y="1268760"/>
            <a:ext cx="2062429" cy="1842591"/>
            <a:chOff x="2123728" y="1730425"/>
            <a:chExt cx="2062429" cy="1842591"/>
          </a:xfrm>
        </p:grpSpPr>
        <p:grpSp>
          <p:nvGrpSpPr>
            <p:cNvPr id="89" name="Grouper 88"/>
            <p:cNvGrpSpPr/>
            <p:nvPr/>
          </p:nvGrpSpPr>
          <p:grpSpPr>
            <a:xfrm>
              <a:off x="2123728" y="1730425"/>
              <a:ext cx="1584176" cy="1842591"/>
              <a:chOff x="2123728" y="1730425"/>
              <a:chExt cx="1584176" cy="1842591"/>
            </a:xfrm>
          </p:grpSpPr>
          <p:sp>
            <p:nvSpPr>
              <p:cNvPr id="92" name="ZoneTexte 91"/>
              <p:cNvSpPr txBox="1"/>
              <p:nvPr/>
            </p:nvSpPr>
            <p:spPr>
              <a:xfrm>
                <a:off x="2123728" y="173042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El Chichon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3" name="Connecteur droit avec flèche 92"/>
              <p:cNvCxnSpPr/>
              <p:nvPr/>
            </p:nvCxnSpPr>
            <p:spPr>
              <a:xfrm>
                <a:off x="2555776" y="2171765"/>
                <a:ext cx="0" cy="1401251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Connecteur droit avec flèche 89"/>
            <p:cNvCxnSpPr/>
            <p:nvPr/>
          </p:nvCxnSpPr>
          <p:spPr>
            <a:xfrm>
              <a:off x="2565844" y="2707804"/>
              <a:ext cx="1620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/>
            <p:cNvSpPr txBox="1"/>
            <p:nvPr/>
          </p:nvSpPr>
          <p:spPr>
            <a:xfrm>
              <a:off x="3016168" y="23692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dirty="0"/>
            </a:p>
          </p:txBody>
        </p:sp>
      </p:grpSp>
      <p:grpSp>
        <p:nvGrpSpPr>
          <p:cNvPr id="95" name="Grouper 94"/>
          <p:cNvGrpSpPr/>
          <p:nvPr/>
        </p:nvGrpSpPr>
        <p:grpSpPr>
          <a:xfrm>
            <a:off x="4522688" y="2358173"/>
            <a:ext cx="3339802" cy="2311072"/>
            <a:chOff x="2267744" y="4030813"/>
            <a:chExt cx="4752528" cy="1054371"/>
          </a:xfrm>
        </p:grpSpPr>
        <p:cxnSp>
          <p:nvCxnSpPr>
            <p:cNvPr id="104" name="Connecteur en arc 103"/>
            <p:cNvCxnSpPr/>
            <p:nvPr/>
          </p:nvCxnSpPr>
          <p:spPr>
            <a:xfrm flipV="1">
              <a:off x="2267744" y="4077072"/>
              <a:ext cx="1584175" cy="1008112"/>
            </a:xfrm>
            <a:prstGeom prst="curvedConnector3">
              <a:avLst/>
            </a:prstGeom>
            <a:ln w="762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er 99"/>
            <p:cNvGrpSpPr/>
            <p:nvPr/>
          </p:nvGrpSpPr>
          <p:grpSpPr>
            <a:xfrm>
              <a:off x="3851920" y="4030813"/>
              <a:ext cx="3168352" cy="1008112"/>
              <a:chOff x="683568" y="4174829"/>
              <a:chExt cx="3168352" cy="1008112"/>
            </a:xfrm>
          </p:grpSpPr>
          <p:cxnSp>
            <p:nvCxnSpPr>
              <p:cNvPr id="101" name="Connecteur en arc 100"/>
              <p:cNvCxnSpPr/>
              <p:nvPr/>
            </p:nvCxnSpPr>
            <p:spPr>
              <a:xfrm>
                <a:off x="683568" y="4211484"/>
                <a:ext cx="1704341" cy="971457"/>
              </a:xfrm>
              <a:prstGeom prst="curvedConnector3">
                <a:avLst/>
              </a:prstGeom>
              <a:ln w="7620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en arc 101"/>
              <p:cNvCxnSpPr/>
              <p:nvPr/>
            </p:nvCxnSpPr>
            <p:spPr>
              <a:xfrm flipV="1">
                <a:off x="2267744" y="4174829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Connecteur droit avec flèche 45"/>
          <p:cNvCxnSpPr/>
          <p:nvPr/>
        </p:nvCxnSpPr>
        <p:spPr>
          <a:xfrm>
            <a:off x="539552" y="5227459"/>
            <a:ext cx="7992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907704" y="5227459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851920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4788024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6156176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1475656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1963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3419872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1982</a:t>
            </a:r>
            <a:endParaRPr lang="fr-FR" dirty="0"/>
          </a:p>
        </p:txBody>
      </p:sp>
      <p:sp>
        <p:nvSpPr>
          <p:cNvPr id="55" name="ZoneTexte 54"/>
          <p:cNvSpPr txBox="1"/>
          <p:nvPr/>
        </p:nvSpPr>
        <p:spPr>
          <a:xfrm>
            <a:off x="442798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1991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5796136" y="54113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14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 descr="Hindca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39277"/>
            <a:ext cx="6408712" cy="14020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smtClean="0"/>
              <a:t>Impact of </a:t>
            </a:r>
            <a:r>
              <a:rPr lang="fr-FR" sz="3600" dirty="0" err="1" smtClean="0"/>
              <a:t>volcanic</a:t>
            </a:r>
            <a:r>
              <a:rPr lang="fr-FR" sz="3600" dirty="0" smtClean="0"/>
              <a:t> forcing</a:t>
            </a:r>
            <a:endParaRPr lang="fr-FR" sz="36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67544" y="1915091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172400" y="5263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11674784" y="2061473"/>
            <a:ext cx="103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Model free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539552" y="5227459"/>
            <a:ext cx="79928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er 64"/>
          <p:cNvGrpSpPr/>
          <p:nvPr/>
        </p:nvGrpSpPr>
        <p:grpSpPr>
          <a:xfrm>
            <a:off x="1475656" y="1916832"/>
            <a:ext cx="2062429" cy="1842591"/>
            <a:chOff x="2123728" y="1730425"/>
            <a:chExt cx="2062429" cy="1842591"/>
          </a:xfrm>
        </p:grpSpPr>
        <p:grpSp>
          <p:nvGrpSpPr>
            <p:cNvPr id="9" name="Grouper 8"/>
            <p:cNvGrpSpPr/>
            <p:nvPr/>
          </p:nvGrpSpPr>
          <p:grpSpPr>
            <a:xfrm>
              <a:off x="2123728" y="1730425"/>
              <a:ext cx="1584176" cy="1842591"/>
              <a:chOff x="2123728" y="1730425"/>
              <a:chExt cx="1584176" cy="1842591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2123728" y="173042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Agung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" name="Connecteur droit avec flèche 3"/>
              <p:cNvCxnSpPr/>
              <p:nvPr/>
            </p:nvCxnSpPr>
            <p:spPr>
              <a:xfrm>
                <a:off x="2555776" y="2171765"/>
                <a:ext cx="0" cy="1401251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necteur droit avec flèche 12"/>
            <p:cNvCxnSpPr/>
            <p:nvPr/>
          </p:nvCxnSpPr>
          <p:spPr>
            <a:xfrm>
              <a:off x="2565844" y="2707804"/>
              <a:ext cx="1620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016168" y="23692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15 </a:t>
              </a:r>
              <a:r>
                <a:rPr lang="fr-FR" sz="1600" dirty="0" err="1" smtClean="0"/>
                <a:t>yrs</a:t>
              </a:r>
              <a:endParaRPr lang="fr-FR" sz="1600" dirty="0"/>
            </a:p>
          </p:txBody>
        </p:sp>
      </p:grpSp>
      <p:grpSp>
        <p:nvGrpSpPr>
          <p:cNvPr id="88" name="Grouper 87"/>
          <p:cNvGrpSpPr/>
          <p:nvPr/>
        </p:nvGrpSpPr>
        <p:grpSpPr>
          <a:xfrm>
            <a:off x="3445675" y="1268760"/>
            <a:ext cx="2062429" cy="1842591"/>
            <a:chOff x="2123728" y="1730425"/>
            <a:chExt cx="2062429" cy="1842591"/>
          </a:xfrm>
        </p:grpSpPr>
        <p:grpSp>
          <p:nvGrpSpPr>
            <p:cNvPr id="89" name="Grouper 88"/>
            <p:cNvGrpSpPr/>
            <p:nvPr/>
          </p:nvGrpSpPr>
          <p:grpSpPr>
            <a:xfrm>
              <a:off x="2123728" y="1730425"/>
              <a:ext cx="1584176" cy="1842591"/>
              <a:chOff x="2123728" y="1730425"/>
              <a:chExt cx="1584176" cy="1842591"/>
            </a:xfrm>
          </p:grpSpPr>
          <p:sp>
            <p:nvSpPr>
              <p:cNvPr id="92" name="ZoneTexte 91"/>
              <p:cNvSpPr txBox="1"/>
              <p:nvPr/>
            </p:nvSpPr>
            <p:spPr>
              <a:xfrm>
                <a:off x="2123728" y="173042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El Chichon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3" name="Connecteur droit avec flèche 92"/>
              <p:cNvCxnSpPr/>
              <p:nvPr/>
            </p:nvCxnSpPr>
            <p:spPr>
              <a:xfrm>
                <a:off x="2555776" y="2171765"/>
                <a:ext cx="0" cy="1401251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Connecteur droit avec flèche 89"/>
            <p:cNvCxnSpPr/>
            <p:nvPr/>
          </p:nvCxnSpPr>
          <p:spPr>
            <a:xfrm>
              <a:off x="2565844" y="2707804"/>
              <a:ext cx="1620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ZoneTexte 90"/>
            <p:cNvSpPr txBox="1"/>
            <p:nvPr/>
          </p:nvSpPr>
          <p:spPr>
            <a:xfrm>
              <a:off x="3016168" y="23692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dirty="0"/>
            </a:p>
          </p:txBody>
        </p:sp>
      </p:grpSp>
      <p:grpSp>
        <p:nvGrpSpPr>
          <p:cNvPr id="82" name="Grouper 81"/>
          <p:cNvGrpSpPr/>
          <p:nvPr/>
        </p:nvGrpSpPr>
        <p:grpSpPr>
          <a:xfrm>
            <a:off x="4309771" y="1844824"/>
            <a:ext cx="2062429" cy="1842591"/>
            <a:chOff x="2123728" y="1730425"/>
            <a:chExt cx="2062429" cy="1842591"/>
          </a:xfrm>
        </p:grpSpPr>
        <p:grpSp>
          <p:nvGrpSpPr>
            <p:cNvPr id="83" name="Grouper 82"/>
            <p:cNvGrpSpPr/>
            <p:nvPr/>
          </p:nvGrpSpPr>
          <p:grpSpPr>
            <a:xfrm>
              <a:off x="2123728" y="1730425"/>
              <a:ext cx="1584176" cy="1842591"/>
              <a:chOff x="2123728" y="1730425"/>
              <a:chExt cx="1584176" cy="1842591"/>
            </a:xfrm>
          </p:grpSpPr>
          <p:sp>
            <p:nvSpPr>
              <p:cNvPr id="86" name="ZoneTexte 85"/>
              <p:cNvSpPr txBox="1"/>
              <p:nvPr/>
            </p:nvSpPr>
            <p:spPr>
              <a:xfrm>
                <a:off x="2123728" y="173042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Pinatubo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7" name="Connecteur droit avec flèche 86"/>
              <p:cNvCxnSpPr/>
              <p:nvPr/>
            </p:nvCxnSpPr>
            <p:spPr>
              <a:xfrm>
                <a:off x="2555776" y="2171765"/>
                <a:ext cx="0" cy="1401251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Connecteur droit avec flèche 83"/>
            <p:cNvCxnSpPr/>
            <p:nvPr/>
          </p:nvCxnSpPr>
          <p:spPr>
            <a:xfrm>
              <a:off x="2565844" y="2707804"/>
              <a:ext cx="16203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3016168" y="23692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dirty="0"/>
            </a:p>
          </p:txBody>
        </p:sp>
      </p:grpSp>
      <p:grpSp>
        <p:nvGrpSpPr>
          <p:cNvPr id="95" name="Grouper 94"/>
          <p:cNvGrpSpPr/>
          <p:nvPr/>
        </p:nvGrpSpPr>
        <p:grpSpPr>
          <a:xfrm>
            <a:off x="4522688" y="2358173"/>
            <a:ext cx="3339802" cy="2311072"/>
            <a:chOff x="2267744" y="4030813"/>
            <a:chExt cx="4752528" cy="1054371"/>
          </a:xfrm>
        </p:grpSpPr>
        <p:cxnSp>
          <p:nvCxnSpPr>
            <p:cNvPr id="104" name="Connecteur en arc 103"/>
            <p:cNvCxnSpPr/>
            <p:nvPr/>
          </p:nvCxnSpPr>
          <p:spPr>
            <a:xfrm flipV="1">
              <a:off x="2267744" y="4077072"/>
              <a:ext cx="1584175" cy="1008112"/>
            </a:xfrm>
            <a:prstGeom prst="curvedConnector3">
              <a:avLst/>
            </a:prstGeom>
            <a:ln w="76200" cmpd="sng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er 99"/>
            <p:cNvGrpSpPr/>
            <p:nvPr/>
          </p:nvGrpSpPr>
          <p:grpSpPr>
            <a:xfrm>
              <a:off x="3851920" y="4030813"/>
              <a:ext cx="3168352" cy="1008112"/>
              <a:chOff x="683568" y="4174829"/>
              <a:chExt cx="3168352" cy="1008112"/>
            </a:xfrm>
          </p:grpSpPr>
          <p:cxnSp>
            <p:nvCxnSpPr>
              <p:cNvPr id="101" name="Connecteur en arc 100"/>
              <p:cNvCxnSpPr/>
              <p:nvPr/>
            </p:nvCxnSpPr>
            <p:spPr>
              <a:xfrm>
                <a:off x="683568" y="4211484"/>
                <a:ext cx="1704341" cy="971457"/>
              </a:xfrm>
              <a:prstGeom prst="curvedConnector3">
                <a:avLst/>
              </a:prstGeom>
              <a:ln w="7620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en arc 101"/>
              <p:cNvCxnSpPr/>
              <p:nvPr/>
            </p:nvCxnSpPr>
            <p:spPr>
              <a:xfrm flipV="1">
                <a:off x="2267744" y="4174829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er 107"/>
          <p:cNvGrpSpPr/>
          <p:nvPr/>
        </p:nvGrpSpPr>
        <p:grpSpPr>
          <a:xfrm flipV="1">
            <a:off x="5585825" y="2924944"/>
            <a:ext cx="2226535" cy="1806373"/>
            <a:chOff x="683568" y="4174829"/>
            <a:chExt cx="3168352" cy="1008112"/>
          </a:xfrm>
        </p:grpSpPr>
        <p:cxnSp>
          <p:nvCxnSpPr>
            <p:cNvPr id="109" name="Connecteur en arc 108"/>
            <p:cNvCxnSpPr/>
            <p:nvPr/>
          </p:nvCxnSpPr>
          <p:spPr>
            <a:xfrm>
              <a:off x="683568" y="4211484"/>
              <a:ext cx="1704341" cy="971457"/>
            </a:xfrm>
            <a:prstGeom prst="curvedConnector3">
              <a:avLst/>
            </a:prstGeom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en arc 109"/>
            <p:cNvCxnSpPr/>
            <p:nvPr/>
          </p:nvCxnSpPr>
          <p:spPr>
            <a:xfrm flipV="1">
              <a:off x="2267744" y="4174829"/>
              <a:ext cx="1584176" cy="1008112"/>
            </a:xfrm>
            <a:prstGeom prst="curvedConnector3">
              <a:avLst/>
            </a:prstGeom>
            <a:ln w="7620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necteur droit 5"/>
          <p:cNvCxnSpPr/>
          <p:nvPr/>
        </p:nvCxnSpPr>
        <p:spPr>
          <a:xfrm>
            <a:off x="6228184" y="3687415"/>
            <a:ext cx="1634307" cy="0"/>
          </a:xfrm>
          <a:prstGeom prst="line">
            <a:avLst/>
          </a:prstGeom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907704" y="5227459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3851920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788024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6156176" y="5229200"/>
            <a:ext cx="0" cy="1817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75656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1963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3419872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1982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442798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1991</a:t>
            </a:r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5796136" y="54113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2006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6012160" y="5877272"/>
            <a:ext cx="1101996" cy="86472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524328" y="3789040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Destructive </a:t>
            </a: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</a:rPr>
              <a:t>interference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5949453" y="1464709"/>
            <a:ext cx="1358851" cy="884171"/>
            <a:chOff x="-1764704" y="-606896"/>
            <a:chExt cx="3126889" cy="2824516"/>
          </a:xfrm>
        </p:grpSpPr>
        <p:sp>
          <p:nvSpPr>
            <p:cNvPr id="42" name="ZoneTexte 41"/>
            <p:cNvSpPr txBox="1"/>
            <p:nvPr/>
          </p:nvSpPr>
          <p:spPr>
            <a:xfrm>
              <a:off x="-1594029" y="1480219"/>
              <a:ext cx="2956214" cy="737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/>
                <a:t>Kanzow et al. 2010</a:t>
              </a:r>
              <a:endParaRPr lang="fr-FR" sz="900" dirty="0"/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64704" y="807120"/>
              <a:ext cx="2952328" cy="6731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64704" y="-606896"/>
              <a:ext cx="2952328" cy="1460500"/>
            </a:xfrm>
            <a:prstGeom prst="rect">
              <a:avLst/>
            </a:prstGeom>
          </p:spPr>
        </p:pic>
      </p:grpSp>
      <p:cxnSp>
        <p:nvCxnSpPr>
          <p:cNvPr id="29" name="Connecteur droit 28"/>
          <p:cNvCxnSpPr/>
          <p:nvPr/>
        </p:nvCxnSpPr>
        <p:spPr>
          <a:xfrm flipH="1">
            <a:off x="6037964" y="1765311"/>
            <a:ext cx="1194481" cy="750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92699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Climatic</a:t>
            </a:r>
            <a:r>
              <a:rPr lang="fr-FR" dirty="0" smtClean="0"/>
              <a:t> index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26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smtClean="0"/>
              <a:t>Impact of </a:t>
            </a:r>
            <a:r>
              <a:rPr lang="fr-FR" sz="3600" dirty="0" err="1" smtClean="0"/>
              <a:t>volcanic</a:t>
            </a:r>
            <a:r>
              <a:rPr lang="fr-FR" sz="3600" dirty="0" smtClean="0"/>
              <a:t> forcing</a:t>
            </a:r>
            <a:endParaRPr lang="fr-FR" sz="36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1674784" y="2061473"/>
            <a:ext cx="103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Model free</a:t>
            </a:r>
            <a:endParaRPr lang="fr-F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 6" descr="AMOCm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" y="986731"/>
            <a:ext cx="4375442" cy="3107357"/>
          </a:xfrm>
          <a:prstGeom prst="rect">
            <a:avLst/>
          </a:prstGeom>
        </p:spPr>
      </p:pic>
      <p:pic>
        <p:nvPicPr>
          <p:cNvPr id="10" name="Image 9" descr="AMOCmo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0" y="982177"/>
            <a:ext cx="4357896" cy="3094895"/>
          </a:xfrm>
          <a:prstGeom prst="rect">
            <a:avLst/>
          </a:prstGeom>
        </p:spPr>
      </p:pic>
      <p:pic>
        <p:nvPicPr>
          <p:cNvPr id="12" name="Image 11" descr="AMOCmo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6730"/>
            <a:ext cx="8462352" cy="33391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4077072"/>
            <a:ext cx="9180512" cy="2776268"/>
          </a:xfrm>
          <a:prstGeom prst="rect">
            <a:avLst/>
          </a:prstGeom>
        </p:spPr>
      </p:pic>
      <p:sp>
        <p:nvSpPr>
          <p:cNvPr id="51" name="Ellipse 50"/>
          <p:cNvSpPr/>
          <p:nvPr/>
        </p:nvSpPr>
        <p:spPr>
          <a:xfrm>
            <a:off x="2123728" y="4797152"/>
            <a:ext cx="792088" cy="61300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923928" y="4547997"/>
            <a:ext cx="838791" cy="6091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5148064" y="4890235"/>
            <a:ext cx="1477859" cy="6269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6694540" y="4800337"/>
            <a:ext cx="901796" cy="6098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15816" y="2923828"/>
            <a:ext cx="2232248" cy="7932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513356" y="2149872"/>
            <a:ext cx="6082980" cy="1944216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sz="2800" b="1" dirty="0" err="1">
                <a:solidFill>
                  <a:schemeClr val="tx1"/>
                </a:solidFill>
              </a:rPr>
              <a:t>Need</a:t>
            </a:r>
            <a:r>
              <a:rPr lang="fr-FR" sz="2800" b="1" dirty="0">
                <a:solidFill>
                  <a:schemeClr val="tx1"/>
                </a:solidFill>
              </a:rPr>
              <a:t> of simulations </a:t>
            </a:r>
            <a:r>
              <a:rPr lang="fr-FR" sz="2800" b="1" dirty="0" err="1" smtClean="0">
                <a:solidFill>
                  <a:schemeClr val="tx1"/>
                </a:solidFill>
              </a:rPr>
              <a:t>without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tx1"/>
                </a:solidFill>
              </a:rPr>
              <a:t>Pinatubo to </a:t>
            </a:r>
            <a:r>
              <a:rPr lang="fr-FR" sz="2800" b="1" dirty="0" err="1">
                <a:solidFill>
                  <a:schemeClr val="tx1"/>
                </a:solidFill>
              </a:rPr>
              <a:t>confirm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this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idea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15" grpId="0" animBg="1"/>
      <p:bldP spid="15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52" y="260648"/>
            <a:ext cx="4126136" cy="936104"/>
          </a:xfrm>
        </p:spPr>
        <p:txBody>
          <a:bodyPr/>
          <a:lstStyle/>
          <a:p>
            <a:r>
              <a:rPr lang="fr-FR" sz="3600" dirty="0" smtClean="0"/>
              <a:t>A simple </a:t>
            </a:r>
            <a:r>
              <a:rPr lang="fr-FR" sz="3600" dirty="0" err="1" smtClean="0"/>
              <a:t>physical</a:t>
            </a:r>
            <a:r>
              <a:rPr lang="fr-FR" sz="3600" dirty="0" smtClean="0"/>
              <a:t> model</a:t>
            </a:r>
            <a:endParaRPr lang="fr-FR" sz="3600" dirty="0"/>
          </a:p>
        </p:txBody>
      </p:sp>
      <p:pic>
        <p:nvPicPr>
          <p:cNvPr id="8" name="Image 7" descr="AMOCmo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36" y="12452"/>
            <a:ext cx="5007992" cy="3556581"/>
          </a:xfrm>
          <a:prstGeom prst="rect">
            <a:avLst/>
          </a:prstGeom>
        </p:spPr>
      </p:pic>
      <p:pic>
        <p:nvPicPr>
          <p:cNvPr id="9" name="Image 8" descr="AMOCmo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36" y="3307108"/>
            <a:ext cx="5017864" cy="3563592"/>
          </a:xfrm>
          <a:prstGeom prst="rect">
            <a:avLst/>
          </a:prstGeom>
        </p:spPr>
      </p:pic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93345"/>
              </p:ext>
            </p:extLst>
          </p:nvPr>
        </p:nvGraphicFramePr>
        <p:xfrm>
          <a:off x="38075" y="3838178"/>
          <a:ext cx="3957861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Équation" r:id="rId5" imgW="2857500" imgH="457200" progId="Equation.3">
                  <p:embed/>
                </p:oleObj>
              </mc:Choice>
              <mc:Fallback>
                <p:oleObj name="Équation" r:id="rId5" imgW="2857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075" y="3838178"/>
                        <a:ext cx="3957861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0172" y="1951672"/>
            <a:ext cx="3997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35FC"/>
                </a:solidFill>
              </a:rPr>
              <a:t>The </a:t>
            </a:r>
            <a:r>
              <a:rPr lang="fr-FR" b="1" dirty="0" err="1" smtClean="0">
                <a:solidFill>
                  <a:srgbClr val="FF35FC"/>
                </a:solidFill>
              </a:rPr>
              <a:t>purple</a:t>
            </a:r>
            <a:r>
              <a:rPr lang="fr-FR" b="1" dirty="0" smtClean="0">
                <a:solidFill>
                  <a:srgbClr val="FF35FC"/>
                </a:solidFill>
              </a:rPr>
              <a:t> </a:t>
            </a:r>
            <a:r>
              <a:rPr lang="fr-FR" b="1" dirty="0" err="1" smtClean="0">
                <a:solidFill>
                  <a:srgbClr val="FF35FC"/>
                </a:solidFill>
              </a:rPr>
              <a:t>curve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simple model of the 20-yr </a:t>
            </a:r>
            <a:r>
              <a:rPr lang="fr-FR" dirty="0" err="1" smtClean="0"/>
              <a:t>response</a:t>
            </a:r>
            <a:r>
              <a:rPr lang="fr-FR" dirty="0" smtClean="0"/>
              <a:t> to the 3 major </a:t>
            </a:r>
            <a:r>
              <a:rPr lang="fr-FR" dirty="0" err="1" smtClean="0"/>
              <a:t>volcanoes</a:t>
            </a:r>
            <a:r>
              <a:rPr lang="fr-FR" dirty="0" smtClean="0"/>
              <a:t> plus a </a:t>
            </a:r>
            <a:r>
              <a:rPr lang="fr-FR" dirty="0" err="1" smtClean="0"/>
              <a:t>weakening</a:t>
            </a:r>
            <a:r>
              <a:rPr lang="fr-FR" dirty="0" smtClean="0"/>
              <a:t> due to </a:t>
            </a:r>
            <a:r>
              <a:rPr lang="fr-FR" dirty="0" err="1" smtClean="0"/>
              <a:t>anthropogenic</a:t>
            </a:r>
            <a:r>
              <a:rPr lang="fr-FR" dirty="0" smtClean="0"/>
              <a:t> forcing: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22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459432"/>
            <a:ext cx="8042276" cy="1336956"/>
          </a:xfrm>
        </p:spPr>
        <p:txBody>
          <a:bodyPr/>
          <a:lstStyle/>
          <a:p>
            <a:r>
              <a:rPr lang="fr-FR" dirty="0" smtClean="0"/>
              <a:t>Conclusions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6144" y="1844824"/>
            <a:ext cx="7092280" cy="4752529"/>
          </a:xfrm>
        </p:spPr>
        <p:txBody>
          <a:bodyPr>
            <a:noAutofit/>
          </a:bodyPr>
          <a:lstStyle/>
          <a:p>
            <a:r>
              <a:rPr lang="fr-FR" sz="2000" dirty="0" smtClean="0"/>
              <a:t>A 20-yr </a:t>
            </a:r>
            <a:r>
              <a:rPr lang="fr-FR" sz="2000" dirty="0" err="1" smtClean="0"/>
              <a:t>favored</a:t>
            </a:r>
            <a:r>
              <a:rPr lang="fr-FR" sz="2000" dirty="0" smtClean="0"/>
              <a:t>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North</a:t>
            </a:r>
            <a:r>
              <a:rPr lang="fr-FR" sz="2000" dirty="0" smtClean="0"/>
              <a:t> Atlantic in IPSL-CM5: agreement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few data</a:t>
            </a:r>
          </a:p>
          <a:p>
            <a:r>
              <a:rPr lang="fr-FR" sz="2000" dirty="0" smtClean="0"/>
              <a:t>Simple initialisation technique </a:t>
            </a:r>
            <a:r>
              <a:rPr lang="fr-FR" sz="2000" dirty="0" err="1" smtClean="0"/>
              <a:t>succeeds</a:t>
            </a:r>
            <a:r>
              <a:rPr lang="fr-FR" sz="2000" dirty="0" smtClean="0"/>
              <a:t> in </a:t>
            </a:r>
            <a:r>
              <a:rPr lang="fr-FR" sz="2000" dirty="0" err="1" smtClean="0"/>
              <a:t>synchronizing</a:t>
            </a:r>
            <a:r>
              <a:rPr lang="fr-FR" sz="2000" dirty="0" smtClean="0"/>
              <a:t> the AMOC</a:t>
            </a:r>
          </a:p>
          <a:p>
            <a:r>
              <a:rPr lang="fr-FR" sz="2000" dirty="0" smtClean="0"/>
              <a:t>Due to </a:t>
            </a:r>
            <a:r>
              <a:rPr lang="fr-FR" sz="2000" dirty="0" err="1" smtClean="0"/>
              <a:t>volcanic</a:t>
            </a:r>
            <a:r>
              <a:rPr lang="fr-FR" sz="2000" dirty="0" smtClean="0"/>
              <a:t> </a:t>
            </a:r>
            <a:r>
              <a:rPr lang="fr-FR" sz="2000" dirty="0" err="1" smtClean="0"/>
              <a:t>triggering</a:t>
            </a:r>
            <a:r>
              <a:rPr lang="fr-FR" sz="2000" dirty="0" smtClean="0"/>
              <a:t> of the 20-yr cycle</a:t>
            </a:r>
          </a:p>
          <a:p>
            <a:r>
              <a:rPr lang="fr-FR" sz="2000" dirty="0" smtClean="0"/>
              <a:t>And the </a:t>
            </a:r>
            <a:r>
              <a:rPr lang="fr-FR" sz="2000" dirty="0" err="1" smtClean="0"/>
              <a:t>effect</a:t>
            </a:r>
            <a:r>
              <a:rPr lang="fr-FR" sz="2000" dirty="0" smtClean="0"/>
              <a:t> of the NAO in the 1980s and 1990s</a:t>
            </a:r>
          </a:p>
          <a:p>
            <a:r>
              <a:rPr lang="fr-FR" sz="2000" dirty="0" err="1" smtClean="0"/>
              <a:t>Effect</a:t>
            </a:r>
            <a:r>
              <a:rPr lang="fr-FR" sz="2000" dirty="0" smtClean="0"/>
              <a:t> of Pinatubo: destructive </a:t>
            </a:r>
            <a:r>
              <a:rPr lang="fr-FR" sz="2000" dirty="0" err="1" smtClean="0"/>
              <a:t>interference</a:t>
            </a:r>
            <a:r>
              <a:rPr lang="fr-FR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92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20" y="1772816"/>
            <a:ext cx="4499992" cy="4325750"/>
          </a:xfrm>
          <a:prstGeom prst="rect">
            <a:avLst/>
          </a:prstGeom>
        </p:spPr>
      </p:pic>
      <p:grpSp>
        <p:nvGrpSpPr>
          <p:cNvPr id="24" name="Grouper 23"/>
          <p:cNvGrpSpPr/>
          <p:nvPr/>
        </p:nvGrpSpPr>
        <p:grpSpPr>
          <a:xfrm>
            <a:off x="467544" y="1700808"/>
            <a:ext cx="6768752" cy="5085184"/>
            <a:chOff x="539552" y="1772816"/>
            <a:chExt cx="6768752" cy="5085184"/>
          </a:xfrm>
        </p:grpSpPr>
        <p:grpSp>
          <p:nvGrpSpPr>
            <p:cNvPr id="25" name="Grouper 24"/>
            <p:cNvGrpSpPr/>
            <p:nvPr/>
          </p:nvGrpSpPr>
          <p:grpSpPr>
            <a:xfrm>
              <a:off x="539552" y="1772816"/>
              <a:ext cx="6768752" cy="5085184"/>
              <a:chOff x="539552" y="1772816"/>
              <a:chExt cx="6768752" cy="5085184"/>
            </a:xfrm>
          </p:grpSpPr>
          <p:grpSp>
            <p:nvGrpSpPr>
              <p:cNvPr id="27" name="Grouper 26"/>
              <p:cNvGrpSpPr/>
              <p:nvPr/>
            </p:nvGrpSpPr>
            <p:grpSpPr>
              <a:xfrm>
                <a:off x="539552" y="1772816"/>
                <a:ext cx="4118768" cy="5085184"/>
                <a:chOff x="4139952" y="105054"/>
                <a:chExt cx="5004048" cy="6741368"/>
              </a:xfrm>
            </p:grpSpPr>
            <p:pic>
              <p:nvPicPr>
                <p:cNvPr id="29" name="Image 2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39952" y="105054"/>
                  <a:ext cx="5004048" cy="6741368"/>
                </a:xfrm>
                <a:prstGeom prst="rect">
                  <a:avLst/>
                </a:prstGeom>
              </p:spPr>
            </p:pic>
            <p:sp>
              <p:nvSpPr>
                <p:cNvPr id="30" name="Ellipse 29"/>
                <p:cNvSpPr/>
                <p:nvPr/>
              </p:nvSpPr>
              <p:spPr>
                <a:xfrm>
                  <a:off x="8460432" y="4797152"/>
                  <a:ext cx="576064" cy="576064"/>
                </a:xfrm>
                <a:prstGeom prst="ellipse">
                  <a:avLst/>
                </a:prstGeom>
                <a:noFill/>
                <a:ln w="63500">
                  <a:solidFill>
                    <a:srgbClr val="244A58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004048" y="116632"/>
                  <a:ext cx="3600400" cy="288032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 smtClean="0">
                      <a:solidFill>
                        <a:srgbClr val="000000"/>
                      </a:solidFill>
                    </a:rPr>
                    <a:t>DJF SST in GIN </a:t>
                  </a:r>
                  <a:r>
                    <a:rPr lang="fr-FR" sz="1200" dirty="0" err="1" smtClean="0">
                      <a:solidFill>
                        <a:srgbClr val="000000"/>
                      </a:solidFill>
                    </a:rPr>
                    <a:t>Seas</a:t>
                  </a:r>
                  <a:r>
                    <a:rPr lang="fr-FR" sz="1200" dirty="0" smtClean="0">
                      <a:solidFill>
                        <a:srgbClr val="000000"/>
                      </a:solidFill>
                    </a:rPr>
                    <a:t> (</a:t>
                  </a:r>
                  <a:r>
                    <a:rPr lang="fr-FR" sz="1200" dirty="0" err="1" smtClean="0">
                      <a:solidFill>
                        <a:srgbClr val="000000"/>
                      </a:solidFill>
                    </a:rPr>
                    <a:t>HadISST</a:t>
                  </a:r>
                  <a:r>
                    <a:rPr lang="fr-FR" sz="1200" dirty="0" smtClean="0">
                      <a:solidFill>
                        <a:srgbClr val="000000"/>
                      </a:solidFill>
                    </a:rPr>
                    <a:t>)</a:t>
                  </a:r>
                  <a:endParaRPr lang="fr-FR" sz="1200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8" name="Connecteur droit 27"/>
              <p:cNvCxnSpPr/>
              <p:nvPr/>
            </p:nvCxnSpPr>
            <p:spPr>
              <a:xfrm>
                <a:off x="4214221" y="2060848"/>
                <a:ext cx="3094083" cy="1224136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798340" y="4365104"/>
              <a:ext cx="2693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Swingedouw et al., in </a:t>
              </a:r>
              <a:r>
                <a:rPr lang="fr-FR" sz="1600" dirty="0" err="1" smtClean="0"/>
                <a:t>rev</a:t>
              </a:r>
              <a:r>
                <a:rPr lang="fr-FR" sz="1600" dirty="0" smtClean="0"/>
                <a:t>.</a:t>
              </a:r>
              <a:endParaRPr lang="fr-FR" sz="1600" dirty="0"/>
            </a:p>
          </p:txBody>
        </p:sp>
      </p:grp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67544" y="574163"/>
            <a:ext cx="80941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A 20-yr cycle in the </a:t>
            </a:r>
            <a:r>
              <a:rPr lang="fr-FR" sz="3600" dirty="0" err="1" smtClean="0">
                <a:solidFill>
                  <a:srgbClr val="2C7C9F"/>
                </a:solidFill>
                <a:latin typeface="News Gothic MT"/>
                <a:cs typeface="News Gothic MT"/>
              </a:rPr>
              <a:t>North</a:t>
            </a: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 Atlantic?</a:t>
            </a:r>
            <a:endParaRPr lang="fr-FR" sz="3600" dirty="0">
              <a:solidFill>
                <a:srgbClr val="2C7C9F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8586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ceMoon-SOS Preleveu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042276" cy="1336956"/>
          </a:xfrm>
        </p:spPr>
        <p:txBody>
          <a:bodyPr/>
          <a:lstStyle/>
          <a:p>
            <a:r>
              <a:rPr lang="fr-FR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Thank</a:t>
            </a: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you</a:t>
            </a: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endParaRPr lang="fr-F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43808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8E0E9"/>
                </a:solidFill>
              </a:rPr>
              <a:t>Didier.Swingedouw@lsce.ipsl.fr</a:t>
            </a:r>
            <a:endParaRPr lang="fr-FR" dirty="0">
              <a:solidFill>
                <a:srgbClr val="C8E0E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86908" y="6597352"/>
            <a:ext cx="220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800" dirty="0" smtClean="0">
                <a:solidFill>
                  <a:schemeClr val="bg1"/>
                </a:solidFill>
              </a:rPr>
              <a:t>Photo by Bruno </a:t>
            </a:r>
            <a:r>
              <a:rPr lang="fr-FR" sz="800" dirty="0" err="1" smtClean="0">
                <a:solidFill>
                  <a:schemeClr val="bg1"/>
                </a:solidFill>
              </a:rPr>
              <a:t>Ferron</a:t>
            </a:r>
            <a:r>
              <a:rPr lang="fr-FR" sz="800" dirty="0" smtClean="0">
                <a:solidFill>
                  <a:schemeClr val="bg1"/>
                </a:solidFill>
              </a:rPr>
              <a:t>, OVIDE 2010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indca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10103"/>
            <a:ext cx="5496147" cy="4323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315416"/>
            <a:ext cx="8042276" cy="1336956"/>
          </a:xfrm>
        </p:spPr>
        <p:txBody>
          <a:bodyPr/>
          <a:lstStyle/>
          <a:p>
            <a:r>
              <a:rPr lang="fr-FR" dirty="0" err="1" smtClean="0"/>
              <a:t>Hindcasts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44008" y="1861348"/>
            <a:ext cx="1512168" cy="2715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AMOC 48°N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4391980" y="4913555"/>
            <a:ext cx="648072" cy="270030"/>
            <a:chOff x="4391980" y="4967560"/>
            <a:chExt cx="648072" cy="216024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788024" y="4023067"/>
            <a:ext cx="648072" cy="270030"/>
            <a:chOff x="4391980" y="4967560"/>
            <a:chExt cx="648072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5220072" y="3771038"/>
            <a:ext cx="3672408" cy="1530170"/>
            <a:chOff x="5220072" y="4077072"/>
            <a:chExt cx="3672408" cy="1224136"/>
          </a:xfrm>
        </p:grpSpPr>
        <p:grpSp>
          <p:nvGrpSpPr>
            <p:cNvPr id="13" name="Grouper 12"/>
            <p:cNvGrpSpPr/>
            <p:nvPr/>
          </p:nvGrpSpPr>
          <p:grpSpPr>
            <a:xfrm>
              <a:off x="5220072" y="4509120"/>
              <a:ext cx="648072" cy="216024"/>
              <a:chOff x="4391980" y="4967560"/>
              <a:chExt cx="648072" cy="216024"/>
            </a:xfrm>
            <a:solidFill>
              <a:schemeClr val="accent5"/>
            </a:solidFill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e 14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5652120" y="5013176"/>
              <a:ext cx="648072" cy="216024"/>
              <a:chOff x="4391980" y="4967560"/>
              <a:chExt cx="648072" cy="216024"/>
            </a:xfrm>
            <a:solidFill>
              <a:srgbClr val="CCFFCC"/>
            </a:solidFill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6084168" y="5085184"/>
              <a:ext cx="648072" cy="216024"/>
              <a:chOff x="4391980" y="4967560"/>
              <a:chExt cx="648072" cy="216024"/>
            </a:xfrm>
            <a:solidFill>
              <a:schemeClr val="accent6">
                <a:lumMod val="40000"/>
                <a:lumOff val="60000"/>
              </a:schemeClr>
            </a:solidFill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6516216" y="4221088"/>
              <a:ext cx="648072" cy="216024"/>
              <a:chOff x="4391980" y="5111576"/>
              <a:chExt cx="648072" cy="216024"/>
            </a:xfrm>
            <a:solidFill>
              <a:schemeClr val="accent5">
                <a:lumMod val="60000"/>
                <a:lumOff val="40000"/>
              </a:schemeClr>
            </a:solidFill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391980" y="526999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>
                <a:off x="4608004" y="511157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6804248" y="4163481"/>
              <a:ext cx="648072" cy="216024"/>
              <a:chOff x="4247964" y="5269993"/>
              <a:chExt cx="648072" cy="216024"/>
            </a:xfrm>
            <a:solidFill>
              <a:schemeClr val="bg2">
                <a:lumMod val="50000"/>
              </a:schemeClr>
            </a:solidFill>
          </p:grpSpPr>
          <p:cxnSp>
            <p:nvCxnSpPr>
              <p:cNvPr id="26" name="Connecteur droit 25"/>
              <p:cNvCxnSpPr/>
              <p:nvPr/>
            </p:nvCxnSpPr>
            <p:spPr>
              <a:xfrm>
                <a:off x="4247964" y="537080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>
                <a:off x="4608004" y="5269993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r 27"/>
            <p:cNvGrpSpPr/>
            <p:nvPr/>
          </p:nvGrpSpPr>
          <p:grpSpPr>
            <a:xfrm>
              <a:off x="7236296" y="4077072"/>
              <a:ext cx="648072" cy="216024"/>
              <a:chOff x="4391980" y="4967560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r 30"/>
            <p:cNvGrpSpPr/>
            <p:nvPr/>
          </p:nvGrpSpPr>
          <p:grpSpPr>
            <a:xfrm>
              <a:off x="7740352" y="4739545"/>
              <a:ext cx="648072" cy="216024"/>
              <a:chOff x="4319972" y="5197985"/>
              <a:chExt cx="648072" cy="216024"/>
            </a:xfrm>
            <a:solidFill>
              <a:schemeClr val="accent1">
                <a:lumMod val="60000"/>
                <a:lumOff val="40000"/>
              </a:schemeClr>
            </a:solidFill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319972" y="5356403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4535996" y="5197985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r 33"/>
            <p:cNvGrpSpPr/>
            <p:nvPr/>
          </p:nvGrpSpPr>
          <p:grpSpPr>
            <a:xfrm>
              <a:off x="8244408" y="4854758"/>
              <a:ext cx="648072" cy="216024"/>
              <a:chOff x="4391980" y="5082738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35" name="Connecteur droit 34"/>
              <p:cNvCxnSpPr/>
              <p:nvPr/>
            </p:nvCxnSpPr>
            <p:spPr>
              <a:xfrm>
                <a:off x="4391980" y="5183549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4608004" y="5082738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0" y="1988839"/>
            <a:ext cx="3635897" cy="3954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member</a:t>
            </a:r>
            <a:r>
              <a:rPr lang="fr-FR" dirty="0" smtClean="0"/>
              <a:t> of the </a:t>
            </a:r>
            <a:r>
              <a:rPr lang="fr-FR" dirty="0" err="1" smtClean="0"/>
              <a:t>nudged</a:t>
            </a:r>
            <a:r>
              <a:rPr lang="fr-FR" dirty="0" smtClean="0"/>
              <a:t> ensemble (</a:t>
            </a:r>
            <a:r>
              <a:rPr lang="fr-FR" dirty="0" err="1" smtClean="0"/>
              <a:t>planned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 to </a:t>
            </a:r>
            <a:r>
              <a:rPr lang="fr-FR" dirty="0" err="1" smtClean="0"/>
              <a:t>each</a:t>
            </a:r>
            <a:r>
              <a:rPr lang="fr-FR" dirty="0" smtClean="0"/>
              <a:t>)</a:t>
            </a:r>
          </a:p>
          <a:p>
            <a:r>
              <a:rPr lang="fr-FR" dirty="0" smtClean="0"/>
              <a:t>3-member ensemble of free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smtClean="0"/>
              <a:t>Good </a:t>
            </a:r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skill</a:t>
            </a:r>
            <a:r>
              <a:rPr lang="fr-FR" dirty="0" smtClean="0"/>
              <a:t> for the AMOC in </a:t>
            </a:r>
            <a:r>
              <a:rPr lang="fr-FR" dirty="0" err="1" smtClean="0"/>
              <a:t>perfect</a:t>
            </a:r>
            <a:r>
              <a:rPr lang="fr-FR" dirty="0" smtClean="0"/>
              <a:t> model </a:t>
            </a:r>
            <a:r>
              <a:rPr lang="fr-FR" dirty="0" err="1" smtClean="0"/>
              <a:t>analysis</a:t>
            </a:r>
            <a:r>
              <a:rPr lang="fr-FR" dirty="0" smtClean="0"/>
              <a:t> (Persechino et al., </a:t>
            </a:r>
            <a:r>
              <a:rPr lang="fr-FR" dirty="0" err="1" smtClean="0"/>
              <a:t>sub</a:t>
            </a:r>
            <a:r>
              <a:rPr lang="fr-FR" dirty="0" smtClean="0"/>
              <a:t>.)</a:t>
            </a:r>
          </a:p>
          <a:p>
            <a:r>
              <a:rPr lang="fr-FR" dirty="0" smtClean="0"/>
              <a:t>90’s max. </a:t>
            </a:r>
            <a:r>
              <a:rPr lang="fr-FR" dirty="0" err="1" smtClean="0"/>
              <a:t>missed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7692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indca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10103"/>
            <a:ext cx="5496147" cy="4323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315416"/>
            <a:ext cx="8042276" cy="1336956"/>
          </a:xfrm>
        </p:spPr>
        <p:txBody>
          <a:bodyPr/>
          <a:lstStyle/>
          <a:p>
            <a:r>
              <a:rPr lang="fr-FR" dirty="0" err="1" smtClean="0"/>
              <a:t>Hindcasts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644008" y="1861348"/>
            <a:ext cx="1512168" cy="2715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AMOC 48°N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4391980" y="4913555"/>
            <a:ext cx="648072" cy="270030"/>
            <a:chOff x="4391980" y="4967560"/>
            <a:chExt cx="648072" cy="216024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788024" y="4023067"/>
            <a:ext cx="648072" cy="270030"/>
            <a:chOff x="4391980" y="4967560"/>
            <a:chExt cx="648072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5220072" y="3771038"/>
            <a:ext cx="3672408" cy="1530170"/>
            <a:chOff x="5220072" y="4077072"/>
            <a:chExt cx="3672408" cy="1224136"/>
          </a:xfrm>
        </p:grpSpPr>
        <p:grpSp>
          <p:nvGrpSpPr>
            <p:cNvPr id="13" name="Grouper 12"/>
            <p:cNvGrpSpPr/>
            <p:nvPr/>
          </p:nvGrpSpPr>
          <p:grpSpPr>
            <a:xfrm>
              <a:off x="5220072" y="4509120"/>
              <a:ext cx="648072" cy="216024"/>
              <a:chOff x="4391980" y="4967560"/>
              <a:chExt cx="648072" cy="216024"/>
            </a:xfrm>
            <a:solidFill>
              <a:schemeClr val="accent5"/>
            </a:solidFill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e 14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5652120" y="5013176"/>
              <a:ext cx="648072" cy="216024"/>
              <a:chOff x="4391980" y="4967560"/>
              <a:chExt cx="648072" cy="216024"/>
            </a:xfrm>
            <a:solidFill>
              <a:srgbClr val="CCFFCC"/>
            </a:solidFill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6084168" y="5085184"/>
              <a:ext cx="648072" cy="216024"/>
              <a:chOff x="4391980" y="4967560"/>
              <a:chExt cx="648072" cy="216024"/>
            </a:xfrm>
            <a:solidFill>
              <a:schemeClr val="accent6">
                <a:lumMod val="40000"/>
                <a:lumOff val="60000"/>
              </a:schemeClr>
            </a:solidFill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6516216" y="4221088"/>
              <a:ext cx="648072" cy="216024"/>
              <a:chOff x="4391980" y="5111576"/>
              <a:chExt cx="648072" cy="216024"/>
            </a:xfrm>
            <a:solidFill>
              <a:schemeClr val="accent5">
                <a:lumMod val="60000"/>
                <a:lumOff val="40000"/>
              </a:schemeClr>
            </a:solidFill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391980" y="526999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>
                <a:off x="4608004" y="5111576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6804248" y="4163481"/>
              <a:ext cx="648072" cy="216024"/>
              <a:chOff x="4247964" y="5269993"/>
              <a:chExt cx="648072" cy="216024"/>
            </a:xfrm>
            <a:solidFill>
              <a:schemeClr val="bg2">
                <a:lumMod val="50000"/>
              </a:schemeClr>
            </a:solidFill>
          </p:grpSpPr>
          <p:cxnSp>
            <p:nvCxnSpPr>
              <p:cNvPr id="26" name="Connecteur droit 25"/>
              <p:cNvCxnSpPr/>
              <p:nvPr/>
            </p:nvCxnSpPr>
            <p:spPr>
              <a:xfrm>
                <a:off x="4247964" y="537080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>
                <a:off x="4608004" y="5269993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r 27"/>
            <p:cNvGrpSpPr/>
            <p:nvPr/>
          </p:nvGrpSpPr>
          <p:grpSpPr>
            <a:xfrm>
              <a:off x="7236296" y="4077072"/>
              <a:ext cx="648072" cy="216024"/>
              <a:chOff x="4391980" y="4967560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r 30"/>
            <p:cNvGrpSpPr/>
            <p:nvPr/>
          </p:nvGrpSpPr>
          <p:grpSpPr>
            <a:xfrm>
              <a:off x="7740352" y="4739545"/>
              <a:ext cx="648072" cy="216024"/>
              <a:chOff x="4319972" y="5197985"/>
              <a:chExt cx="648072" cy="216024"/>
            </a:xfrm>
            <a:solidFill>
              <a:schemeClr val="accent1">
                <a:lumMod val="60000"/>
                <a:lumOff val="40000"/>
              </a:schemeClr>
            </a:solidFill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319972" y="5356403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4535996" y="5197985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r 33"/>
            <p:cNvGrpSpPr/>
            <p:nvPr/>
          </p:nvGrpSpPr>
          <p:grpSpPr>
            <a:xfrm>
              <a:off x="8244408" y="4854758"/>
              <a:ext cx="648072" cy="216024"/>
              <a:chOff x="4391980" y="5082738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35" name="Connecteur droit 34"/>
              <p:cNvCxnSpPr/>
              <p:nvPr/>
            </p:nvCxnSpPr>
            <p:spPr>
              <a:xfrm>
                <a:off x="4391980" y="5183549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4608004" y="5082738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37" name="Connecteur droit 36"/>
          <p:cNvCxnSpPr>
            <a:stCxn id="8" idx="7"/>
            <a:endCxn id="12" idx="3"/>
          </p:cNvCxnSpPr>
          <p:nvPr/>
        </p:nvCxnSpPr>
        <p:spPr>
          <a:xfrm flipV="1">
            <a:off x="4792392" y="4253552"/>
            <a:ext cx="243292" cy="69954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5" idx="5"/>
          </p:cNvCxnSpPr>
          <p:nvPr/>
        </p:nvCxnSpPr>
        <p:spPr>
          <a:xfrm flipH="1" flipV="1">
            <a:off x="5152276" y="4194696"/>
            <a:ext cx="468208" cy="34688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8" idx="2"/>
          </p:cNvCxnSpPr>
          <p:nvPr/>
        </p:nvCxnSpPr>
        <p:spPr>
          <a:xfrm flipH="1" flipV="1">
            <a:off x="5634040" y="4681077"/>
            <a:ext cx="234104" cy="39510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8" idx="2"/>
          </p:cNvCxnSpPr>
          <p:nvPr/>
        </p:nvCxnSpPr>
        <p:spPr>
          <a:xfrm>
            <a:off x="5868144" y="5076183"/>
            <a:ext cx="648072" cy="126625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21" idx="4"/>
          </p:cNvCxnSpPr>
          <p:nvPr/>
        </p:nvCxnSpPr>
        <p:spPr>
          <a:xfrm flipV="1">
            <a:off x="6408204" y="4170097"/>
            <a:ext cx="324036" cy="113111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27" idx="6"/>
          </p:cNvCxnSpPr>
          <p:nvPr/>
        </p:nvCxnSpPr>
        <p:spPr>
          <a:xfrm flipH="1">
            <a:off x="6732240" y="4014064"/>
            <a:ext cx="648072" cy="15603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27" idx="6"/>
            <a:endCxn id="30" idx="6"/>
          </p:cNvCxnSpPr>
          <p:nvPr/>
        </p:nvCxnSpPr>
        <p:spPr>
          <a:xfrm flipV="1">
            <a:off x="7380312" y="3906053"/>
            <a:ext cx="288032" cy="10801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endCxn id="33" idx="6"/>
          </p:cNvCxnSpPr>
          <p:nvPr/>
        </p:nvCxnSpPr>
        <p:spPr>
          <a:xfrm>
            <a:off x="7627972" y="3930591"/>
            <a:ext cx="544428" cy="80355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stCxn id="33" idx="6"/>
            <a:endCxn id="36" idx="3"/>
          </p:cNvCxnSpPr>
          <p:nvPr/>
        </p:nvCxnSpPr>
        <p:spPr>
          <a:xfrm>
            <a:off x="8172400" y="4734144"/>
            <a:ext cx="319668" cy="23948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0" y="1988839"/>
            <a:ext cx="3635897" cy="39547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member</a:t>
            </a:r>
            <a:r>
              <a:rPr lang="fr-FR" dirty="0" smtClean="0"/>
              <a:t> of the </a:t>
            </a:r>
            <a:r>
              <a:rPr lang="fr-FR" dirty="0" err="1" smtClean="0"/>
              <a:t>nudged</a:t>
            </a:r>
            <a:r>
              <a:rPr lang="fr-FR" dirty="0" smtClean="0"/>
              <a:t> ensemble (</a:t>
            </a:r>
            <a:r>
              <a:rPr lang="fr-FR" dirty="0" err="1" smtClean="0"/>
              <a:t>planned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 to </a:t>
            </a:r>
            <a:r>
              <a:rPr lang="fr-FR" dirty="0" err="1" smtClean="0"/>
              <a:t>each</a:t>
            </a:r>
            <a:r>
              <a:rPr lang="fr-FR" dirty="0" smtClean="0"/>
              <a:t>)</a:t>
            </a:r>
          </a:p>
          <a:p>
            <a:r>
              <a:rPr lang="fr-FR" dirty="0" smtClean="0"/>
              <a:t>3-member ensemble of free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smtClean="0"/>
              <a:t>Good </a:t>
            </a:r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skill</a:t>
            </a:r>
            <a:r>
              <a:rPr lang="fr-FR" dirty="0" smtClean="0"/>
              <a:t> for the AMOC in </a:t>
            </a:r>
            <a:r>
              <a:rPr lang="fr-FR" dirty="0" err="1" smtClean="0"/>
              <a:t>perfect</a:t>
            </a:r>
            <a:r>
              <a:rPr lang="fr-FR" dirty="0" smtClean="0"/>
              <a:t> model </a:t>
            </a:r>
            <a:r>
              <a:rPr lang="fr-FR" dirty="0" err="1" smtClean="0"/>
              <a:t>analysis</a:t>
            </a:r>
            <a:r>
              <a:rPr lang="fr-FR" dirty="0" smtClean="0"/>
              <a:t> (Persechino et al., </a:t>
            </a:r>
            <a:r>
              <a:rPr lang="fr-FR" dirty="0" err="1" smtClean="0"/>
              <a:t>sub</a:t>
            </a:r>
            <a:r>
              <a:rPr lang="fr-FR" dirty="0" smtClean="0"/>
              <a:t>.)</a:t>
            </a:r>
          </a:p>
          <a:p>
            <a:r>
              <a:rPr lang="fr-FR" dirty="0" smtClean="0"/>
              <a:t>90’s max. </a:t>
            </a:r>
            <a:r>
              <a:rPr lang="fr-FR" dirty="0" err="1" smtClean="0"/>
              <a:t>missed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259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94950"/>
            <a:ext cx="8042276" cy="741762"/>
          </a:xfrm>
        </p:spPr>
        <p:txBody>
          <a:bodyPr/>
          <a:lstStyle/>
          <a:p>
            <a:r>
              <a:rPr lang="fr-FR" dirty="0" err="1" smtClean="0"/>
              <a:t>Hindcasts</a:t>
            </a:r>
            <a:endParaRPr lang="fr-FR" dirty="0"/>
          </a:p>
        </p:txBody>
      </p:sp>
      <p:pic>
        <p:nvPicPr>
          <p:cNvPr id="4" name="Image 3" descr="Hindca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1412776"/>
            <a:ext cx="7308305" cy="5187938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508104" y="1700808"/>
            <a:ext cx="324031" cy="144016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36096" y="1772816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0"/>
              </a:lnSpc>
            </a:pPr>
            <a:r>
              <a:rPr lang="fr-FR" sz="1050" dirty="0" err="1" smtClean="0"/>
              <a:t>Hind</a:t>
            </a:r>
            <a:r>
              <a:rPr lang="fr-FR" sz="1050" dirty="0" smtClean="0"/>
              <a:t>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60831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603448"/>
            <a:ext cx="8042276" cy="1336956"/>
          </a:xfrm>
        </p:spPr>
        <p:txBody>
          <a:bodyPr/>
          <a:lstStyle/>
          <a:p>
            <a:r>
              <a:rPr lang="fr-FR" sz="3200" dirty="0" err="1" smtClean="0"/>
              <a:t>Another</a:t>
            </a:r>
            <a:r>
              <a:rPr lang="fr-FR" sz="3200" dirty="0" smtClean="0"/>
              <a:t> ensemble </a:t>
            </a:r>
            <a:endParaRPr lang="fr-FR" sz="3200" dirty="0"/>
          </a:p>
        </p:txBody>
      </p:sp>
      <p:pic>
        <p:nvPicPr>
          <p:cNvPr id="3" name="Image 2" descr="Hindca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7" y="1225782"/>
            <a:ext cx="7668344" cy="544591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136728" y="4221088"/>
            <a:ext cx="1101996" cy="86472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7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79876"/>
            <a:ext cx="4032448" cy="1336956"/>
          </a:xfrm>
        </p:spPr>
        <p:txBody>
          <a:bodyPr/>
          <a:lstStyle/>
          <a:p>
            <a:r>
              <a:rPr lang="fr-FR" sz="4000" dirty="0" smtClean="0"/>
              <a:t>CV sites </a:t>
            </a:r>
            <a:r>
              <a:rPr lang="fr-FR" sz="4000" dirty="0" err="1" smtClean="0"/>
              <a:t>response</a:t>
            </a:r>
            <a:r>
              <a:rPr lang="fr-FR" sz="4000" dirty="0" smtClean="0"/>
              <a:t> in projections</a:t>
            </a:r>
            <a:endParaRPr lang="fr-FR" sz="4000" dirty="0"/>
          </a:p>
        </p:txBody>
      </p:sp>
      <p:pic>
        <p:nvPicPr>
          <p:cNvPr id="6" name="Image 5" descr="AMOCm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61" y="-20464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8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4526781" cy="1336956"/>
          </a:xfrm>
        </p:spPr>
        <p:txBody>
          <a:bodyPr/>
          <a:lstStyle/>
          <a:p>
            <a:r>
              <a:rPr lang="fr-FR" sz="3200" dirty="0" smtClean="0"/>
              <a:t>Escudier et al. </a:t>
            </a:r>
            <a:r>
              <a:rPr lang="fr-FR" sz="3200" dirty="0" err="1" smtClean="0"/>
              <a:t>mechanism</a:t>
            </a:r>
            <a:r>
              <a:rPr lang="fr-FR" sz="3200" dirty="0" smtClean="0"/>
              <a:t> in projections</a:t>
            </a:r>
            <a:endParaRPr lang="fr-FR" sz="3200" dirty="0"/>
          </a:p>
        </p:txBody>
      </p:sp>
      <p:pic>
        <p:nvPicPr>
          <p:cNvPr id="3" name="Image 2" descr="AMOCm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13" y="0"/>
            <a:ext cx="4866139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524328" y="5661248"/>
            <a:ext cx="1101996" cy="86472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9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603448"/>
            <a:ext cx="8042276" cy="1336956"/>
          </a:xfrm>
        </p:spPr>
        <p:txBody>
          <a:bodyPr/>
          <a:lstStyle/>
          <a:p>
            <a:r>
              <a:rPr lang="fr-FR" dirty="0" smtClean="0"/>
              <a:t>Discussion </a:t>
            </a:r>
            <a:r>
              <a:rPr lang="fr-FR" dirty="0" err="1" smtClean="0"/>
              <a:t>Iwi</a:t>
            </a:r>
            <a:r>
              <a:rPr lang="fr-FR" dirty="0" smtClean="0"/>
              <a:t> et al.</a:t>
            </a:r>
            <a:endParaRPr lang="fr-FR" dirty="0"/>
          </a:p>
        </p:txBody>
      </p:sp>
      <p:pic>
        <p:nvPicPr>
          <p:cNvPr id="3" name="Image 2" descr="WavepiControl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30" y="902385"/>
            <a:ext cx="4243469" cy="5975955"/>
          </a:xfrm>
          <a:prstGeom prst="rect">
            <a:avLst/>
          </a:prstGeom>
        </p:spPr>
      </p:pic>
      <p:pic>
        <p:nvPicPr>
          <p:cNvPr id="5" name="Image 4" descr="WavepiControl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2385"/>
            <a:ext cx="4248471" cy="59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4355976" cy="1336956"/>
          </a:xfrm>
        </p:spPr>
        <p:txBody>
          <a:bodyPr/>
          <a:lstStyle/>
          <a:p>
            <a:r>
              <a:rPr lang="fr-FR" sz="3200" dirty="0" smtClean="0"/>
              <a:t>Discussion </a:t>
            </a:r>
            <a:r>
              <a:rPr lang="fr-FR" sz="3200" dirty="0" err="1" smtClean="0"/>
              <a:t>Iwi</a:t>
            </a:r>
            <a:r>
              <a:rPr lang="fr-FR" sz="3200" dirty="0" smtClean="0"/>
              <a:t> et al.</a:t>
            </a:r>
            <a:endParaRPr lang="fr-FR" sz="3200" dirty="0"/>
          </a:p>
        </p:txBody>
      </p:sp>
      <p:pic>
        <p:nvPicPr>
          <p:cNvPr id="6" name="Image 5" descr="AMOC48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2276872"/>
            <a:ext cx="4283968" cy="3168352"/>
          </a:xfrm>
          <a:prstGeom prst="rect">
            <a:avLst/>
          </a:prstGeom>
        </p:spPr>
      </p:pic>
      <p:pic>
        <p:nvPicPr>
          <p:cNvPr id="7" name="Image 6" descr="AMOC48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869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81" y="2952"/>
            <a:ext cx="4857019" cy="68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47828"/>
            <a:ext cx="4341163" cy="1336956"/>
          </a:xfrm>
        </p:spPr>
        <p:txBody>
          <a:bodyPr/>
          <a:lstStyle/>
          <a:p>
            <a:r>
              <a:rPr lang="fr-FR" sz="4000" dirty="0" smtClean="0"/>
              <a:t>Propagation of SST anomalies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143397"/>
            <a:ext cx="3710880" cy="4525963"/>
          </a:xfrm>
        </p:spPr>
        <p:txBody>
          <a:bodyPr>
            <a:normAutofit/>
          </a:bodyPr>
          <a:lstStyle/>
          <a:p>
            <a:pPr>
              <a:buFont typeface="Symbol" charset="2"/>
              <a:buChar char=""/>
            </a:pP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follow</a:t>
            </a:r>
            <a:r>
              <a:rPr lang="fr-FR" sz="2000" dirty="0" smtClean="0"/>
              <a:t> the </a:t>
            </a:r>
            <a:r>
              <a:rPr lang="fr-FR" sz="2000" dirty="0" err="1" smtClean="0"/>
              <a:t>mininimum</a:t>
            </a:r>
            <a:r>
              <a:rPr lang="fr-FR" sz="2000" dirty="0" smtClean="0"/>
              <a:t> of SST </a:t>
            </a:r>
            <a:r>
              <a:rPr lang="fr-FR" sz="2000" dirty="0" err="1" smtClean="0"/>
              <a:t>along</a:t>
            </a:r>
            <a:r>
              <a:rPr lang="fr-FR" sz="2000" dirty="0" smtClean="0"/>
              <a:t> the </a:t>
            </a:r>
            <a:r>
              <a:rPr lang="fr-FR" sz="2000" dirty="0" err="1" smtClean="0"/>
              <a:t>gyre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r>
              <a:rPr lang="fr-FR" sz="2000" dirty="0"/>
              <a:t>7</a:t>
            </a:r>
            <a:r>
              <a:rPr lang="fr-FR" sz="2000" dirty="0" smtClean="0"/>
              <a:t> </a:t>
            </a:r>
            <a:r>
              <a:rPr lang="fr-FR" sz="2000" dirty="0" err="1" smtClean="0"/>
              <a:t>years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Labrador and GIN</a:t>
            </a:r>
          </a:p>
          <a:p>
            <a:pPr>
              <a:buFont typeface="Symbol" charset="2"/>
              <a:buChar char=""/>
            </a:pPr>
            <a:r>
              <a:rPr lang="fr-FR" sz="2000" dirty="0" err="1" smtClean="0"/>
              <a:t>True</a:t>
            </a:r>
            <a:r>
              <a:rPr lang="fr-FR" sz="2000" dirty="0" smtClean="0"/>
              <a:t> in the model (</a:t>
            </a:r>
            <a:r>
              <a:rPr lang="fr-FR" sz="2000" dirty="0" err="1"/>
              <a:t>k</a:t>
            </a:r>
            <a:r>
              <a:rPr lang="fr-FR" sz="2000" dirty="0" err="1" smtClean="0"/>
              <a:t>nown</a:t>
            </a:r>
            <a:r>
              <a:rPr lang="fr-FR" sz="2000" dirty="0" smtClean="0"/>
              <a:t>)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And in the SST Reynolds data!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83968" y="1368152"/>
            <a:ext cx="792088" cy="26064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Box 1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3968" y="2636912"/>
            <a:ext cx="792088" cy="260648"/>
          </a:xfrm>
          <a:prstGeom prst="rect">
            <a:avLst/>
          </a:prstGeom>
          <a:solidFill>
            <a:srgbClr val="1CD13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Box 2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3968" y="3933056"/>
            <a:ext cx="792088" cy="26064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Box 3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83968" y="5256584"/>
            <a:ext cx="792088" cy="260648"/>
          </a:xfrm>
          <a:prstGeom prst="rect">
            <a:avLst/>
          </a:prstGeom>
          <a:solidFill>
            <a:srgbClr val="D52C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Box 4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8264" y="5481233"/>
            <a:ext cx="180030" cy="10441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76256" y="4185089"/>
            <a:ext cx="180030" cy="10441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678239" y="2897560"/>
            <a:ext cx="180030" cy="10441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408194" y="1621341"/>
            <a:ext cx="180030" cy="10441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632350" y="5481233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560342" y="4185089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416306" y="2905019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200282" y="1628800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352410" y="5481233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8064378" y="4185089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92390" y="2905019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848354" y="1628800"/>
            <a:ext cx="180030" cy="1044111"/>
          </a:xfrm>
          <a:prstGeom prst="rect">
            <a:avLst/>
          </a:prstGeom>
          <a:solidFill>
            <a:schemeClr val="accent1">
              <a:lumMod val="60000"/>
              <a:lumOff val="40000"/>
              <a:alpha val="22000"/>
            </a:scheme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r 28"/>
          <p:cNvGrpSpPr/>
          <p:nvPr/>
        </p:nvGrpSpPr>
        <p:grpSpPr>
          <a:xfrm>
            <a:off x="6241297" y="1531816"/>
            <a:ext cx="612058" cy="457024"/>
            <a:chOff x="6408214" y="5024209"/>
            <a:chExt cx="612058" cy="457024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6660232" y="5228800"/>
              <a:ext cx="0" cy="252433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408214" y="5024209"/>
              <a:ext cx="612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GSA</a:t>
              </a:r>
              <a:endParaRPr lang="fr-FR" sz="1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7668344" y="1531816"/>
            <a:ext cx="612058" cy="457024"/>
            <a:chOff x="6408214" y="5024209"/>
            <a:chExt cx="612058" cy="457024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6660232" y="5228800"/>
              <a:ext cx="0" cy="252433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6408214" y="5024209"/>
              <a:ext cx="612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GSA</a:t>
              </a:r>
              <a:endParaRPr lang="fr-FR" sz="1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7020272" y="1531816"/>
            <a:ext cx="612058" cy="457024"/>
            <a:chOff x="6408214" y="5024209"/>
            <a:chExt cx="612058" cy="457024"/>
          </a:xfrm>
        </p:grpSpPr>
        <p:cxnSp>
          <p:nvCxnSpPr>
            <p:cNvPr id="36" name="Connecteur droit avec flèche 35"/>
            <p:cNvCxnSpPr/>
            <p:nvPr/>
          </p:nvCxnSpPr>
          <p:spPr>
            <a:xfrm>
              <a:off x="6660232" y="5228800"/>
              <a:ext cx="0" cy="252433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6408214" y="5024209"/>
              <a:ext cx="612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GSA</a:t>
              </a:r>
              <a:endParaRPr lang="fr-FR" sz="12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62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20" y="1772816"/>
            <a:ext cx="4499992" cy="4325750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827584" y="1829078"/>
            <a:ext cx="6309598" cy="4561542"/>
            <a:chOff x="827584" y="1829078"/>
            <a:chExt cx="6309598" cy="45615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200" y="2564904"/>
              <a:ext cx="764982" cy="96724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584" y="1829078"/>
              <a:ext cx="3666785" cy="4235392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 flipH="1" flipV="1">
              <a:off x="4283968" y="2060848"/>
              <a:ext cx="2088232" cy="54492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835696" y="602128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Chylek et al. 2011</a:t>
              </a:r>
              <a:endParaRPr lang="fr-FR" dirty="0"/>
            </a:p>
          </p:txBody>
        </p:sp>
      </p:grp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67544" y="574163"/>
            <a:ext cx="80941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A 20-yr cycle in the </a:t>
            </a:r>
            <a:r>
              <a:rPr lang="fr-FR" sz="3600" dirty="0" err="1" smtClean="0">
                <a:solidFill>
                  <a:srgbClr val="2C7C9F"/>
                </a:solidFill>
                <a:latin typeface="News Gothic MT"/>
                <a:cs typeface="News Gothic MT"/>
              </a:rPr>
              <a:t>North</a:t>
            </a: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 Atlantic?</a:t>
            </a:r>
            <a:endParaRPr lang="fr-FR" sz="3600" dirty="0">
              <a:solidFill>
                <a:srgbClr val="2C7C9F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38388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99" y="0"/>
            <a:ext cx="486980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-644260"/>
            <a:ext cx="3779912" cy="2129044"/>
          </a:xfrm>
        </p:spPr>
        <p:txBody>
          <a:bodyPr/>
          <a:lstStyle/>
          <a:p>
            <a:r>
              <a:rPr lang="fr-FR" sz="4000" dirty="0"/>
              <a:t>A</a:t>
            </a:r>
            <a:r>
              <a:rPr lang="fr-FR" sz="4000" dirty="0" smtClean="0"/>
              <a:t>ir-</a:t>
            </a:r>
            <a:r>
              <a:rPr lang="fr-FR" sz="4000" dirty="0" err="1" smtClean="0"/>
              <a:t>sea</a:t>
            </a:r>
            <a:r>
              <a:rPr lang="fr-FR" sz="4000" dirty="0"/>
              <a:t> </a:t>
            </a:r>
            <a:r>
              <a:rPr lang="fr-FR" sz="4000" dirty="0" err="1" smtClean="0"/>
              <a:t>ice</a:t>
            </a:r>
            <a:r>
              <a:rPr lang="fr-FR" sz="4000" dirty="0" smtClean="0"/>
              <a:t> interactions</a:t>
            </a:r>
            <a:endParaRPr lang="fr-FR" sz="4000" dirty="0"/>
          </a:p>
        </p:txBody>
      </p:sp>
      <p:grpSp>
        <p:nvGrpSpPr>
          <p:cNvPr id="4" name="Grouper 3"/>
          <p:cNvGrpSpPr/>
          <p:nvPr/>
        </p:nvGrpSpPr>
        <p:grpSpPr>
          <a:xfrm>
            <a:off x="4788024" y="260648"/>
            <a:ext cx="3672456" cy="5328592"/>
            <a:chOff x="4788024" y="260648"/>
            <a:chExt cx="3672456" cy="5328592"/>
          </a:xfrm>
        </p:grpSpPr>
        <p:sp>
          <p:nvSpPr>
            <p:cNvPr id="22" name="Ellipse 21"/>
            <p:cNvSpPr>
              <a:spLocks/>
            </p:cNvSpPr>
            <p:nvPr/>
          </p:nvSpPr>
          <p:spPr>
            <a:xfrm>
              <a:off x="4788129" y="2492896"/>
              <a:ext cx="935999" cy="936104"/>
            </a:xfrm>
            <a:prstGeom prst="ellipse">
              <a:avLst/>
            </a:prstGeom>
            <a:noFill/>
            <a:ln w="76200" cmpd="sng">
              <a:solidFill>
                <a:srgbClr val="244A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76200" cmpd="sng"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7" name="Ellipse 16"/>
            <p:cNvSpPr>
              <a:spLocks/>
            </p:cNvSpPr>
            <p:nvPr/>
          </p:nvSpPr>
          <p:spPr>
            <a:xfrm>
              <a:off x="4860032" y="332656"/>
              <a:ext cx="936149" cy="936104"/>
            </a:xfrm>
            <a:prstGeom prst="ellipse">
              <a:avLst/>
            </a:prstGeom>
            <a:noFill/>
            <a:ln w="76200" cmpd="sng">
              <a:solidFill>
                <a:srgbClr val="244A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76200" cmpd="sng"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3" name="Ellipse 12"/>
            <p:cNvSpPr>
              <a:spLocks/>
            </p:cNvSpPr>
            <p:nvPr/>
          </p:nvSpPr>
          <p:spPr>
            <a:xfrm>
              <a:off x="7524328" y="260648"/>
              <a:ext cx="936152" cy="936104"/>
            </a:xfrm>
            <a:prstGeom prst="ellipse">
              <a:avLst/>
            </a:prstGeom>
            <a:noFill/>
            <a:ln w="76200" cmpd="sng">
              <a:solidFill>
                <a:srgbClr val="244A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76200" cmpd="sng"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1" name="Ellipse 20"/>
            <p:cNvSpPr>
              <a:spLocks/>
            </p:cNvSpPr>
            <p:nvPr/>
          </p:nvSpPr>
          <p:spPr>
            <a:xfrm>
              <a:off x="4788024" y="4653136"/>
              <a:ext cx="936152" cy="936104"/>
            </a:xfrm>
            <a:prstGeom prst="ellipse">
              <a:avLst/>
            </a:prstGeom>
            <a:noFill/>
            <a:ln w="76200" cmpd="sng">
              <a:solidFill>
                <a:srgbClr val="244A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76200" cmpd="sng"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25" name="Ellipse 24"/>
            <p:cNvSpPr>
              <a:spLocks/>
            </p:cNvSpPr>
            <p:nvPr/>
          </p:nvSpPr>
          <p:spPr>
            <a:xfrm>
              <a:off x="7336792" y="2564904"/>
              <a:ext cx="936152" cy="936104"/>
            </a:xfrm>
            <a:prstGeom prst="ellipse">
              <a:avLst/>
            </a:prstGeom>
            <a:noFill/>
            <a:ln w="76200" cmpd="sng">
              <a:solidFill>
                <a:srgbClr val="244A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76200" cmpd="sng"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</p:grp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496" y="2215405"/>
            <a:ext cx="3347864" cy="4525963"/>
          </a:xfrm>
        </p:spPr>
        <p:txBody>
          <a:bodyPr>
            <a:normAutofit/>
          </a:bodyPr>
          <a:lstStyle/>
          <a:p>
            <a:pPr>
              <a:buFont typeface="Symbol" charset="2"/>
              <a:buChar char=""/>
            </a:pPr>
            <a:r>
              <a:rPr lang="fr-FR" sz="2000" dirty="0" err="1"/>
              <a:t>A</a:t>
            </a:r>
            <a:r>
              <a:rPr lang="fr-FR" sz="2000" dirty="0" err="1" smtClean="0"/>
              <a:t>nomalous</a:t>
            </a:r>
            <a:r>
              <a:rPr lang="fr-FR" sz="2000" dirty="0" smtClean="0"/>
              <a:t> </a:t>
            </a:r>
            <a:r>
              <a:rPr lang="fr-FR" sz="2000" dirty="0" err="1" smtClean="0"/>
              <a:t>wind</a:t>
            </a:r>
            <a:r>
              <a:rPr lang="fr-FR" sz="2000" dirty="0" smtClean="0"/>
              <a:t> stress in the NCEP and HadISST </a:t>
            </a:r>
            <a:r>
              <a:rPr lang="fr-FR" sz="2000" dirty="0" err="1" smtClean="0"/>
              <a:t>sea</a:t>
            </a:r>
            <a:r>
              <a:rPr lang="fr-FR" sz="2000" dirty="0" smtClean="0"/>
              <a:t> </a:t>
            </a:r>
            <a:r>
              <a:rPr lang="fr-FR" sz="2000" dirty="0" err="1" smtClean="0"/>
              <a:t>ice</a:t>
            </a:r>
            <a:r>
              <a:rPr lang="fr-FR" sz="2000" dirty="0" smtClean="0"/>
              <a:t>,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to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obtained</a:t>
            </a:r>
            <a:r>
              <a:rPr lang="fr-FR" sz="2000" dirty="0" smtClean="0"/>
              <a:t> in the simulations.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An indication of the existence of the air-</a:t>
            </a:r>
            <a:r>
              <a:rPr lang="fr-FR" sz="2000" dirty="0" err="1" smtClean="0"/>
              <a:t>sea</a:t>
            </a:r>
            <a:r>
              <a:rPr lang="fr-FR" sz="2000" dirty="0" smtClean="0"/>
              <a:t>-</a:t>
            </a:r>
            <a:r>
              <a:rPr lang="fr-FR" sz="2000" dirty="0" err="1" smtClean="0"/>
              <a:t>sea</a:t>
            </a:r>
            <a:r>
              <a:rPr lang="fr-FR" sz="2000" dirty="0" smtClean="0"/>
              <a:t> </a:t>
            </a:r>
            <a:r>
              <a:rPr lang="fr-FR" sz="2000" dirty="0" err="1" smtClean="0"/>
              <a:t>ice</a:t>
            </a:r>
            <a:r>
              <a:rPr lang="fr-FR" sz="2000" dirty="0" smtClean="0"/>
              <a:t> interaction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our</a:t>
            </a:r>
            <a:r>
              <a:rPr lang="fr-FR" sz="2000" dirty="0" smtClean="0"/>
              <a:t> 20-yr cycle.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37145" y="764704"/>
            <a:ext cx="89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NCEP</a:t>
            </a:r>
          </a:p>
          <a:p>
            <a:r>
              <a:rPr lang="fr-FR" sz="1200" dirty="0" smtClean="0"/>
              <a:t> &amp; HadISST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491880" y="2895327"/>
            <a:ext cx="89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Nudged</a:t>
            </a:r>
            <a:endParaRPr lang="fr-FR" sz="1200" dirty="0" smtClean="0"/>
          </a:p>
          <a:p>
            <a:r>
              <a:rPr lang="fr-FR" sz="1200" dirty="0" smtClean="0"/>
              <a:t>ensemble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465137" y="5373216"/>
            <a:ext cx="89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Historical</a:t>
            </a:r>
            <a:endParaRPr lang="fr-FR" sz="1200" dirty="0" smtClean="0"/>
          </a:p>
          <a:p>
            <a:r>
              <a:rPr lang="fr-FR" sz="1200" dirty="0" smtClean="0"/>
              <a:t>ensemble</a:t>
            </a:r>
            <a:endParaRPr lang="fr-FR" sz="12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64361" y="4509119"/>
            <a:ext cx="540012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64361" y="2223168"/>
            <a:ext cx="540012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491880" y="260648"/>
            <a:ext cx="0" cy="6336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244408" y="6485274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% </a:t>
            </a:r>
            <a:r>
              <a:rPr lang="fr-FR" sz="1000" dirty="0" err="1" smtClean="0"/>
              <a:t>sea</a:t>
            </a:r>
            <a:r>
              <a:rPr lang="fr-FR" sz="1000" dirty="0" smtClean="0"/>
              <a:t> </a:t>
            </a:r>
            <a:r>
              <a:rPr lang="fr-FR" sz="1000" dirty="0" err="1" smtClean="0"/>
              <a:t>ice</a:t>
            </a:r>
            <a:r>
              <a:rPr lang="fr-FR" sz="1000" dirty="0" smtClean="0"/>
              <a:t> </a:t>
            </a:r>
            <a:r>
              <a:rPr lang="fr-FR" sz="1000" dirty="0" err="1" smtClean="0"/>
              <a:t>cover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5025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603448"/>
            <a:ext cx="8042276" cy="1336956"/>
          </a:xfrm>
        </p:spPr>
        <p:txBody>
          <a:bodyPr/>
          <a:lstStyle/>
          <a:p>
            <a:r>
              <a:rPr lang="fr-FR" dirty="0" err="1" smtClean="0"/>
              <a:t>Hindcasts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3" y="1056668"/>
            <a:ext cx="8172400" cy="58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4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err="1" smtClean="0"/>
              <a:t>What</a:t>
            </a:r>
            <a:r>
              <a:rPr lang="fr-FR" sz="3600" dirty="0" smtClean="0"/>
              <a:t> do </a:t>
            </a:r>
            <a:r>
              <a:rPr lang="fr-FR" sz="3600" dirty="0" err="1" smtClean="0"/>
              <a:t>we</a:t>
            </a:r>
            <a:r>
              <a:rPr lang="fr-FR" sz="3600" dirty="0" smtClean="0"/>
              <a:t> </a:t>
            </a:r>
            <a:r>
              <a:rPr lang="fr-FR" sz="3600" dirty="0" err="1" smtClean="0"/>
              <a:t>expect</a:t>
            </a:r>
            <a:r>
              <a:rPr lang="fr-FR" sz="3600" dirty="0" smtClean="0"/>
              <a:t> </a:t>
            </a:r>
            <a:r>
              <a:rPr lang="fr-FR" sz="3600" dirty="0" err="1" smtClean="0"/>
              <a:t>from</a:t>
            </a:r>
            <a:r>
              <a:rPr lang="fr-FR" sz="3600" dirty="0" smtClean="0"/>
              <a:t> initialisation?</a:t>
            </a:r>
            <a:endParaRPr lang="fr-FR" sz="3600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2051720" y="2131115"/>
            <a:ext cx="6336704" cy="2799243"/>
            <a:chOff x="683568" y="3933056"/>
            <a:chExt cx="6336704" cy="1152128"/>
          </a:xfrm>
        </p:grpSpPr>
        <p:grpSp>
          <p:nvGrpSpPr>
            <p:cNvPr id="21" name="Grouper 20"/>
            <p:cNvGrpSpPr/>
            <p:nvPr/>
          </p:nvGrpSpPr>
          <p:grpSpPr>
            <a:xfrm>
              <a:off x="683568" y="4077072"/>
              <a:ext cx="3168352" cy="1008112"/>
              <a:chOff x="683568" y="4077072"/>
              <a:chExt cx="3168352" cy="1008112"/>
            </a:xfrm>
          </p:grpSpPr>
          <p:cxnSp>
            <p:nvCxnSpPr>
              <p:cNvPr id="25" name="Connecteur en arc 24"/>
              <p:cNvCxnSpPr/>
              <p:nvPr/>
            </p:nvCxnSpPr>
            <p:spPr>
              <a:xfrm>
                <a:off x="683568" y="4221088"/>
                <a:ext cx="1584176" cy="864096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en arc 25"/>
              <p:cNvCxnSpPr/>
              <p:nvPr/>
            </p:nvCxnSpPr>
            <p:spPr>
              <a:xfrm flipV="1">
                <a:off x="2267744" y="4077072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r 21"/>
            <p:cNvGrpSpPr/>
            <p:nvPr/>
          </p:nvGrpSpPr>
          <p:grpSpPr>
            <a:xfrm>
              <a:off x="3851920" y="3933056"/>
              <a:ext cx="3168352" cy="1008112"/>
              <a:chOff x="683568" y="4077072"/>
              <a:chExt cx="3168352" cy="1008112"/>
            </a:xfrm>
          </p:grpSpPr>
          <p:cxnSp>
            <p:nvCxnSpPr>
              <p:cNvPr id="23" name="Connecteur en arc 22"/>
              <p:cNvCxnSpPr/>
              <p:nvPr/>
            </p:nvCxnSpPr>
            <p:spPr>
              <a:xfrm>
                <a:off x="683568" y="4221088"/>
                <a:ext cx="1584176" cy="864096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en arc 23"/>
              <p:cNvCxnSpPr/>
              <p:nvPr/>
            </p:nvCxnSpPr>
            <p:spPr>
              <a:xfrm flipV="1">
                <a:off x="2267744" y="4077072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onnecteur droit avec flèche 27"/>
          <p:cNvCxnSpPr/>
          <p:nvPr/>
        </p:nvCxnSpPr>
        <p:spPr>
          <a:xfrm flipV="1">
            <a:off x="467544" y="1915091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67544" y="5227459"/>
            <a:ext cx="80565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92699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Climatic</a:t>
            </a:r>
            <a:r>
              <a:rPr lang="fr-FR" dirty="0" smtClean="0"/>
              <a:t> index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172400" y="5263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244680" y="1730425"/>
            <a:ext cx="17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Observations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1043608" y="2417656"/>
            <a:ext cx="6336704" cy="2206668"/>
            <a:chOff x="1043608" y="2417656"/>
            <a:chExt cx="6336704" cy="2206668"/>
          </a:xfrm>
        </p:grpSpPr>
        <p:grpSp>
          <p:nvGrpSpPr>
            <p:cNvPr id="19" name="Grouper 18"/>
            <p:cNvGrpSpPr/>
            <p:nvPr/>
          </p:nvGrpSpPr>
          <p:grpSpPr>
            <a:xfrm>
              <a:off x="1043608" y="2830925"/>
              <a:ext cx="6336704" cy="1793399"/>
              <a:chOff x="683568" y="3933056"/>
              <a:chExt cx="6336704" cy="1152128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10" name="Connecteur en arc 9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en arc 11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r 15"/>
              <p:cNvGrpSpPr/>
              <p:nvPr/>
            </p:nvGrpSpPr>
            <p:grpSpPr>
              <a:xfrm>
                <a:off x="3851920" y="3933056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17" name="Connecteur en arc 16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en arc 17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ZoneTexte 44"/>
            <p:cNvSpPr txBox="1"/>
            <p:nvPr/>
          </p:nvSpPr>
          <p:spPr>
            <a:xfrm>
              <a:off x="6348772" y="2417656"/>
              <a:ext cx="1031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Model free</a:t>
              </a:r>
              <a:endParaRPr lang="fr-FR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2051720" y="2492896"/>
            <a:ext cx="7200800" cy="2170375"/>
            <a:chOff x="2051720" y="2492896"/>
            <a:chExt cx="7200800" cy="2170375"/>
          </a:xfrm>
        </p:grpSpPr>
        <p:grpSp>
          <p:nvGrpSpPr>
            <p:cNvPr id="35" name="Grouper 34"/>
            <p:cNvGrpSpPr/>
            <p:nvPr/>
          </p:nvGrpSpPr>
          <p:grpSpPr>
            <a:xfrm>
              <a:off x="2051720" y="2492896"/>
              <a:ext cx="6336704" cy="2170375"/>
              <a:chOff x="683568" y="3933056"/>
              <a:chExt cx="6336704" cy="1152128"/>
            </a:xfrm>
          </p:grpSpPr>
          <p:grpSp>
            <p:nvGrpSpPr>
              <p:cNvPr id="36" name="Grouper 35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40" name="Connecteur en arc 39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en arc 40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er 36"/>
              <p:cNvGrpSpPr/>
              <p:nvPr/>
            </p:nvGrpSpPr>
            <p:grpSpPr>
              <a:xfrm>
                <a:off x="3851920" y="3933056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38" name="Connecteur en arc 37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en arc 38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ZoneTexte 45"/>
            <p:cNvSpPr txBox="1"/>
            <p:nvPr/>
          </p:nvSpPr>
          <p:spPr>
            <a:xfrm>
              <a:off x="7812360" y="2773285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8000"/>
                  </a:solidFill>
                </a:rPr>
                <a:t>Model </a:t>
              </a:r>
              <a:r>
                <a:rPr lang="fr-FR" b="1" dirty="0" err="1" smtClean="0">
                  <a:solidFill>
                    <a:srgbClr val="008000"/>
                  </a:solidFill>
                </a:rPr>
                <a:t>initialised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72008" y="5517232"/>
            <a:ext cx="9036496" cy="139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fr-FR" b="1" dirty="0" err="1" smtClean="0"/>
              <a:t>Assumptions</a:t>
            </a:r>
            <a:r>
              <a:rPr lang="fr-FR" b="1" dirty="0" smtClean="0"/>
              <a:t>:</a:t>
            </a:r>
          </a:p>
          <a:p>
            <a:pPr marL="342900" indent="-342900">
              <a:lnSpc>
                <a:spcPts val="2560"/>
              </a:lnSpc>
              <a:buFont typeface="+mj-lt"/>
              <a:buAutoNum type="arabicPeriod"/>
            </a:pPr>
            <a:r>
              <a:rPr lang="fr-FR" b="1" dirty="0" err="1" smtClean="0"/>
              <a:t>Climatic</a:t>
            </a:r>
            <a:r>
              <a:rPr lang="fr-FR" b="1" dirty="0" smtClean="0"/>
              <a:t> oscillations </a:t>
            </a:r>
            <a:r>
              <a:rPr lang="fr-FR" b="1" dirty="0" err="1" smtClean="0"/>
              <a:t>correctly</a:t>
            </a:r>
            <a:r>
              <a:rPr lang="fr-FR" b="1" dirty="0" smtClean="0"/>
              <a:t> </a:t>
            </a:r>
            <a:r>
              <a:rPr lang="fr-FR" b="1" dirty="0" err="1" smtClean="0"/>
              <a:t>represented</a:t>
            </a:r>
            <a:r>
              <a:rPr lang="fr-FR" b="1" dirty="0" smtClean="0"/>
              <a:t> in model (</a:t>
            </a:r>
            <a:r>
              <a:rPr lang="fr-FR" b="1" dirty="0" err="1" smtClean="0"/>
              <a:t>frequency</a:t>
            </a:r>
            <a:r>
              <a:rPr lang="fr-FR" b="1" dirty="0" smtClean="0"/>
              <a:t>, amplitude)?</a:t>
            </a:r>
          </a:p>
          <a:p>
            <a:pPr marL="342900" indent="-342900">
              <a:lnSpc>
                <a:spcPts val="2560"/>
              </a:lnSpc>
              <a:buFont typeface="+mj-lt"/>
              <a:buAutoNum type="arabicPeriod"/>
            </a:pPr>
            <a:r>
              <a:rPr lang="fr-FR" b="1" dirty="0" smtClean="0"/>
              <a:t>There </a:t>
            </a:r>
            <a:r>
              <a:rPr lang="fr-FR" b="1" dirty="0" err="1" smtClean="0"/>
              <a:t>exists</a:t>
            </a:r>
            <a:r>
              <a:rPr lang="fr-FR" b="1" dirty="0" smtClean="0"/>
              <a:t> </a:t>
            </a:r>
            <a:r>
              <a:rPr lang="fr-FR" b="1" dirty="0" err="1" smtClean="0"/>
              <a:t>ways</a:t>
            </a:r>
            <a:r>
              <a:rPr lang="fr-FR" b="1" dirty="0" smtClean="0"/>
              <a:t> to phase the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signals</a:t>
            </a:r>
            <a:r>
              <a:rPr lang="fr-FR" b="1" dirty="0" smtClean="0"/>
              <a:t> </a:t>
            </a:r>
            <a:r>
              <a:rPr lang="fr-FR" b="1" dirty="0" err="1" smtClean="0"/>
              <a:t>using</a:t>
            </a:r>
            <a:r>
              <a:rPr lang="fr-FR" b="1" dirty="0" smtClean="0"/>
              <a:t> </a:t>
            </a:r>
            <a:r>
              <a:rPr lang="fr-FR" b="1" dirty="0" err="1" smtClean="0"/>
              <a:t>coupled</a:t>
            </a:r>
            <a:r>
              <a:rPr lang="fr-FR" b="1" dirty="0" smtClean="0"/>
              <a:t> </a:t>
            </a:r>
            <a:r>
              <a:rPr lang="fr-FR" b="1" dirty="0" err="1" smtClean="0"/>
              <a:t>models</a:t>
            </a:r>
            <a:r>
              <a:rPr lang="fr-FR" b="1" dirty="0" smtClean="0"/>
              <a:t>?</a:t>
            </a:r>
          </a:p>
          <a:p>
            <a:pPr marL="285750" indent="-285750">
              <a:lnSpc>
                <a:spcPts val="2560"/>
              </a:lnSpc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67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20" y="1772816"/>
            <a:ext cx="4499992" cy="4325750"/>
          </a:xfrm>
          <a:prstGeom prst="rect">
            <a:avLst/>
          </a:prstGeom>
        </p:spPr>
      </p:pic>
      <p:sp>
        <p:nvSpPr>
          <p:cNvPr id="23557" name="Text Box 1"/>
          <p:cNvSpPr txBox="1">
            <a:spLocks noChangeArrowheads="1"/>
          </p:cNvSpPr>
          <p:nvPr/>
        </p:nvSpPr>
        <p:spPr bwMode="auto">
          <a:xfrm>
            <a:off x="467544" y="574163"/>
            <a:ext cx="8094140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A 20-yr cycle in the </a:t>
            </a:r>
            <a:r>
              <a:rPr lang="fr-FR" sz="3600" dirty="0" err="1" smtClean="0">
                <a:solidFill>
                  <a:srgbClr val="2C7C9F"/>
                </a:solidFill>
                <a:latin typeface="News Gothic MT"/>
                <a:cs typeface="News Gothic MT"/>
              </a:rPr>
              <a:t>North</a:t>
            </a: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 Atlantic?</a:t>
            </a:r>
            <a:endParaRPr lang="fr-FR" sz="3600" dirty="0">
              <a:solidFill>
                <a:srgbClr val="2C7C9F"/>
              </a:solidFill>
              <a:latin typeface="News Gothic MT"/>
              <a:cs typeface="News Gothic MT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539552" y="3284984"/>
            <a:ext cx="6480720" cy="3609692"/>
            <a:chOff x="539552" y="3284984"/>
            <a:chExt cx="6480720" cy="3609692"/>
          </a:xfrm>
        </p:grpSpPr>
        <p:grpSp>
          <p:nvGrpSpPr>
            <p:cNvPr id="21" name="Grouper 20"/>
            <p:cNvGrpSpPr/>
            <p:nvPr/>
          </p:nvGrpSpPr>
          <p:grpSpPr>
            <a:xfrm>
              <a:off x="539552" y="4005064"/>
              <a:ext cx="3758450" cy="2889612"/>
              <a:chOff x="539552" y="4005064"/>
              <a:chExt cx="3758450" cy="2889612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552" y="4005064"/>
                <a:ext cx="3758450" cy="2623711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539552" y="6525344"/>
                <a:ext cx="375845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Sicre et al. 2008</a:t>
                </a:r>
                <a:endParaRPr lang="fr-FR" dirty="0"/>
              </a:p>
            </p:txBody>
          </p:sp>
        </p:grpSp>
        <p:cxnSp>
          <p:nvCxnSpPr>
            <p:cNvPr id="14" name="Connecteur droit 13"/>
            <p:cNvCxnSpPr/>
            <p:nvPr/>
          </p:nvCxnSpPr>
          <p:spPr>
            <a:xfrm flipH="1">
              <a:off x="3851920" y="3284984"/>
              <a:ext cx="3168352" cy="108012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Ellipse 1"/>
          <p:cNvSpPr/>
          <p:nvPr/>
        </p:nvSpPr>
        <p:spPr>
          <a:xfrm>
            <a:off x="1159372" y="4853438"/>
            <a:ext cx="676324" cy="72008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r 7"/>
          <p:cNvGrpSpPr/>
          <p:nvPr/>
        </p:nvGrpSpPr>
        <p:grpSpPr>
          <a:xfrm>
            <a:off x="323528" y="1484784"/>
            <a:ext cx="7704856" cy="2232248"/>
            <a:chOff x="323528" y="1484784"/>
            <a:chExt cx="7704856" cy="2232248"/>
          </a:xfrm>
        </p:grpSpPr>
        <p:grpSp>
          <p:nvGrpSpPr>
            <p:cNvPr id="27" name="Grouper 26"/>
            <p:cNvGrpSpPr/>
            <p:nvPr/>
          </p:nvGrpSpPr>
          <p:grpSpPr>
            <a:xfrm>
              <a:off x="323528" y="1628800"/>
              <a:ext cx="7704856" cy="2088232"/>
              <a:chOff x="323528" y="1628800"/>
              <a:chExt cx="7704856" cy="2088232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4208" y="2946650"/>
                <a:ext cx="1584176" cy="770382"/>
              </a:xfrm>
              <a:prstGeom prst="rect">
                <a:avLst/>
              </a:prstGeom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528" y="1628800"/>
                <a:ext cx="4152994" cy="1788211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1115616" y="3347700"/>
                <a:ext cx="2664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Divine et al. </a:t>
                </a:r>
                <a:r>
                  <a:rPr lang="fr-FR" dirty="0" smtClean="0"/>
                  <a:t>2006</a:t>
                </a:r>
                <a:endParaRPr lang="fr-FR" dirty="0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 flipH="1" flipV="1">
                <a:off x="4156046" y="2780928"/>
                <a:ext cx="3008242" cy="636084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6"/>
            <p:cNvSpPr txBox="1"/>
            <p:nvPr/>
          </p:nvSpPr>
          <p:spPr>
            <a:xfrm>
              <a:off x="755576" y="1484784"/>
              <a:ext cx="3400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April </a:t>
              </a:r>
              <a:r>
                <a:rPr lang="fr-FR" sz="1400" dirty="0" err="1" smtClean="0"/>
                <a:t>s</a:t>
              </a:r>
              <a:r>
                <a:rPr lang="fr-FR" sz="1400" dirty="0" err="1" smtClean="0"/>
                <a:t>ea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ice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edge</a:t>
              </a:r>
              <a:r>
                <a:rPr lang="fr-FR" sz="1400" dirty="0" smtClean="0"/>
                <a:t> in the </a:t>
              </a:r>
              <a:r>
                <a:rPr lang="fr-FR" sz="1400" dirty="0" err="1" smtClean="0"/>
                <a:t>Nordic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Seas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18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 descr="carte_schema_escudi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e 2"/>
          <p:cNvSpPr/>
          <p:nvPr/>
        </p:nvSpPr>
        <p:spPr>
          <a:xfrm>
            <a:off x="2514866" y="3933056"/>
            <a:ext cx="1193038" cy="698019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,’ S’ +</a:t>
            </a:r>
          </a:p>
        </p:txBody>
      </p:sp>
      <p:grpSp>
        <p:nvGrpSpPr>
          <p:cNvPr id="13319" name="Grouper 13318"/>
          <p:cNvGrpSpPr/>
          <p:nvPr/>
        </p:nvGrpSpPr>
        <p:grpSpPr>
          <a:xfrm>
            <a:off x="3563887" y="2852936"/>
            <a:ext cx="1358635" cy="1224136"/>
            <a:chOff x="3563887" y="2852936"/>
            <a:chExt cx="1358635" cy="122413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>
              <a:off x="3563887" y="3038584"/>
              <a:ext cx="1358635" cy="1038488"/>
            </a:xfrm>
            <a:prstGeom prst="straightConnector1">
              <a:avLst/>
            </a:prstGeom>
            <a:ln w="63500" cmpd="dbl"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83072" y="2852936"/>
              <a:ext cx="832944" cy="307975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953735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Arial"/>
                  <a:ea typeface="+mn-ea"/>
                  <a:cs typeface="Arial"/>
                </a:rPr>
                <a:t>EGC +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 rot="21410908">
            <a:off x="3463763" y="2955292"/>
            <a:ext cx="2711133" cy="1671249"/>
          </a:xfrm>
          <a:custGeom>
            <a:avLst/>
            <a:gdLst>
              <a:gd name="connsiteX0" fmla="*/ 0 w 2476500"/>
              <a:gd name="connsiteY0" fmla="*/ 2047875 h 2114352"/>
              <a:gd name="connsiteX1" fmla="*/ 603250 w 2476500"/>
              <a:gd name="connsiteY1" fmla="*/ 2111375 h 2114352"/>
              <a:gd name="connsiteX2" fmla="*/ 1158875 w 2476500"/>
              <a:gd name="connsiteY2" fmla="*/ 2079625 h 2114352"/>
              <a:gd name="connsiteX3" fmla="*/ 1539875 w 2476500"/>
              <a:gd name="connsiteY3" fmla="*/ 1873250 h 2114352"/>
              <a:gd name="connsiteX4" fmla="*/ 1936750 w 2476500"/>
              <a:gd name="connsiteY4" fmla="*/ 1492250 h 2114352"/>
              <a:gd name="connsiteX5" fmla="*/ 2190750 w 2476500"/>
              <a:gd name="connsiteY5" fmla="*/ 968375 h 2114352"/>
              <a:gd name="connsiteX6" fmla="*/ 2397125 w 2476500"/>
              <a:gd name="connsiteY6" fmla="*/ 412750 h 2114352"/>
              <a:gd name="connsiteX7" fmla="*/ 2476500 w 2476500"/>
              <a:gd name="connsiteY7" fmla="*/ 0 h 2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2114352">
                <a:moveTo>
                  <a:pt x="0" y="2047875"/>
                </a:moveTo>
                <a:cubicBezTo>
                  <a:pt x="205052" y="2076979"/>
                  <a:pt x="410104" y="2106083"/>
                  <a:pt x="603250" y="2111375"/>
                </a:cubicBezTo>
                <a:cubicBezTo>
                  <a:pt x="796396" y="2116667"/>
                  <a:pt x="1002771" y="2119313"/>
                  <a:pt x="1158875" y="2079625"/>
                </a:cubicBezTo>
                <a:cubicBezTo>
                  <a:pt x="1314979" y="2039937"/>
                  <a:pt x="1410229" y="1971146"/>
                  <a:pt x="1539875" y="1873250"/>
                </a:cubicBezTo>
                <a:cubicBezTo>
                  <a:pt x="1669521" y="1775354"/>
                  <a:pt x="1828271" y="1643063"/>
                  <a:pt x="1936750" y="1492250"/>
                </a:cubicBezTo>
                <a:cubicBezTo>
                  <a:pt x="2045229" y="1341437"/>
                  <a:pt x="2114021" y="1148292"/>
                  <a:pt x="2190750" y="968375"/>
                </a:cubicBezTo>
                <a:cubicBezTo>
                  <a:pt x="2267479" y="788458"/>
                  <a:pt x="2349500" y="574146"/>
                  <a:pt x="2397125" y="412750"/>
                </a:cubicBezTo>
                <a:cubicBezTo>
                  <a:pt x="2444750" y="251354"/>
                  <a:pt x="2476500" y="0"/>
                  <a:pt x="2476500" y="0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49"/>
          <p:cNvSpPr txBox="1">
            <a:spLocks noChangeArrowheads="1"/>
          </p:cNvSpPr>
          <p:nvPr/>
        </p:nvSpPr>
        <p:spPr bwMode="auto">
          <a:xfrm>
            <a:off x="5599355" y="3368799"/>
            <a:ext cx="572876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953735"/>
                </a:solidFill>
                <a:latin typeface="Arial" charset="0"/>
                <a:cs typeface="Arial" charset="0"/>
              </a:rPr>
              <a:t>5yrs</a:t>
            </a:r>
          </a:p>
        </p:txBody>
      </p:sp>
      <p:grpSp>
        <p:nvGrpSpPr>
          <p:cNvPr id="13318" name="Grouper 13317"/>
          <p:cNvGrpSpPr/>
          <p:nvPr/>
        </p:nvGrpSpPr>
        <p:grpSpPr>
          <a:xfrm>
            <a:off x="1259632" y="2610271"/>
            <a:ext cx="3166984" cy="1034753"/>
            <a:chOff x="1261000" y="2670472"/>
            <a:chExt cx="3166984" cy="1034753"/>
          </a:xfrm>
        </p:grpSpPr>
        <p:sp>
          <p:nvSpPr>
            <p:cNvPr id="16" name="ZoneTexte 50"/>
            <p:cNvSpPr txBox="1">
              <a:spLocks noChangeArrowheads="1"/>
            </p:cNvSpPr>
            <p:nvPr/>
          </p:nvSpPr>
          <p:spPr bwMode="auto">
            <a:xfrm>
              <a:off x="3853288" y="3429000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3yrs</a:t>
              </a:r>
            </a:p>
          </p:txBody>
        </p:sp>
        <p:sp>
          <p:nvSpPr>
            <p:cNvPr id="13328" name="ZoneTexte 51"/>
            <p:cNvSpPr txBox="1">
              <a:spLocks noChangeArrowheads="1"/>
            </p:cNvSpPr>
            <p:nvPr/>
          </p:nvSpPr>
          <p:spPr bwMode="auto">
            <a:xfrm>
              <a:off x="1261000" y="2670472"/>
              <a:ext cx="1457232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err="1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negative</a:t>
              </a:r>
              <a:r>
                <a:rPr lang="fr-FR" sz="1600" b="1" dirty="0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 </a:t>
              </a:r>
              <a:r>
                <a:rPr lang="fr-FR" sz="1600" b="1" dirty="0" err="1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delayed</a:t>
              </a:r>
              <a:r>
                <a:rPr lang="fr-FR" sz="1600" b="1" dirty="0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 </a:t>
              </a:r>
              <a:r>
                <a:rPr lang="fr-FR" sz="1600" b="1" dirty="0" err="1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feeedback</a:t>
              </a:r>
              <a:endParaRPr lang="fr-FR" sz="1600" b="1" dirty="0">
                <a:solidFill>
                  <a:srgbClr val="953735"/>
                </a:solidFill>
                <a:latin typeface="Handwriting - Dakota" charset="0"/>
                <a:cs typeface="Handwriting - Dakota" charset="0"/>
              </a:endParaRPr>
            </a:p>
          </p:txBody>
        </p:sp>
        <p:cxnSp>
          <p:nvCxnSpPr>
            <p:cNvPr id="18" name="Connecteur droit avec flèche 17"/>
            <p:cNvCxnSpPr>
              <a:stCxn id="13328" idx="3"/>
              <a:endCxn id="16" idx="1"/>
            </p:cNvCxnSpPr>
            <p:nvPr/>
          </p:nvCxnSpPr>
          <p:spPr>
            <a:xfrm>
              <a:off x="2718232" y="3085971"/>
              <a:ext cx="1135056" cy="48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Grouper 13321"/>
          <p:cNvGrpSpPr/>
          <p:nvPr/>
        </p:nvGrpSpPr>
        <p:grpSpPr>
          <a:xfrm>
            <a:off x="3205709" y="4376911"/>
            <a:ext cx="1942355" cy="1698553"/>
            <a:chOff x="3205709" y="4376911"/>
            <a:chExt cx="1942355" cy="1698553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4138205" y="4376911"/>
              <a:ext cx="1009859" cy="1321349"/>
            </a:xfrm>
            <a:prstGeom prst="straightConnector1">
              <a:avLst/>
            </a:prstGeom>
            <a:ln w="38100" cmpd="sng">
              <a:solidFill>
                <a:srgbClr val="7793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205709" y="5698534"/>
              <a:ext cx="1716812" cy="376930"/>
            </a:xfrm>
            <a:prstGeom prst="ellipse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AMOC </a:t>
              </a:r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0" name="ZoneTexte 49"/>
            <p:cNvSpPr txBox="1">
              <a:spLocks noChangeArrowheads="1"/>
            </p:cNvSpPr>
            <p:nvPr/>
          </p:nvSpPr>
          <p:spPr bwMode="auto">
            <a:xfrm>
              <a:off x="4185276" y="5113734"/>
              <a:ext cx="574696" cy="276225"/>
            </a:xfrm>
            <a:prstGeom prst="rect">
              <a:avLst/>
            </a:prstGeom>
            <a:solidFill>
              <a:srgbClr val="EBF1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9yrs</a:t>
              </a:r>
            </a:p>
          </p:txBody>
        </p:sp>
      </p:grpSp>
      <p:grpSp>
        <p:nvGrpSpPr>
          <p:cNvPr id="13321" name="Grouper 13320"/>
          <p:cNvGrpSpPr/>
          <p:nvPr/>
        </p:nvGrpSpPr>
        <p:grpSpPr>
          <a:xfrm>
            <a:off x="4647483" y="2852936"/>
            <a:ext cx="1076645" cy="1145604"/>
            <a:chOff x="7726711" y="995718"/>
            <a:chExt cx="1076645" cy="1145604"/>
          </a:xfrm>
        </p:grpSpPr>
        <p:sp>
          <p:nvSpPr>
            <p:cNvPr id="13335" name="ZoneTexte 16"/>
            <p:cNvSpPr txBox="1">
              <a:spLocks noChangeArrowheads="1"/>
            </p:cNvSpPr>
            <p:nvPr/>
          </p:nvSpPr>
          <p:spPr bwMode="auto">
            <a:xfrm>
              <a:off x="7839200" y="1198493"/>
              <a:ext cx="83938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Handwriting - Dakota" charset="0"/>
                  <a:cs typeface="Handwriting - Dakota" charset="0"/>
                </a:rPr>
                <a:t>10</a:t>
              </a:r>
            </a:p>
            <a:p>
              <a:pPr algn="ctr" eaLnBrk="1" hangingPunct="1"/>
              <a:r>
                <a:rPr lang="fr-FR" sz="1800" b="1" dirty="0" err="1">
                  <a:latin typeface="Handwriting - Dakota" charset="0"/>
                  <a:cs typeface="Handwriting - Dakota" charset="0"/>
                </a:rPr>
                <a:t>yrs</a:t>
              </a:r>
              <a:endParaRPr lang="fr-FR" sz="1800" b="1" dirty="0">
                <a:latin typeface="Handwriting - Dakota" charset="0"/>
                <a:cs typeface="Handwriting - Dakota" charset="0"/>
              </a:endParaRPr>
            </a:p>
          </p:txBody>
        </p:sp>
        <p:sp>
          <p:nvSpPr>
            <p:cNvPr id="15" name="Flèche en arc 14"/>
            <p:cNvSpPr/>
            <p:nvPr/>
          </p:nvSpPr>
          <p:spPr>
            <a:xfrm rot="7796456" flipH="1">
              <a:off x="7692232" y="1030197"/>
              <a:ext cx="1145604" cy="1076645"/>
            </a:xfrm>
            <a:prstGeom prst="circularArrow">
              <a:avLst>
                <a:gd name="adj1" fmla="val 0"/>
                <a:gd name="adj2" fmla="val 1142319"/>
                <a:gd name="adj3" fmla="val 7932410"/>
                <a:gd name="adj4" fmla="val 10800000"/>
                <a:gd name="adj5" fmla="val 13766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539552" y="147828"/>
            <a:ext cx="8077199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20-yr cycle in IPSLCM5</a:t>
            </a:r>
            <a:endParaRPr lang="fr-FR" sz="3600" dirty="0"/>
          </a:p>
        </p:txBody>
      </p:sp>
      <p:grpSp>
        <p:nvGrpSpPr>
          <p:cNvPr id="13317" name="Grouper 13316"/>
          <p:cNvGrpSpPr/>
          <p:nvPr/>
        </p:nvGrpSpPr>
        <p:grpSpPr>
          <a:xfrm>
            <a:off x="3987236" y="3933056"/>
            <a:ext cx="1880908" cy="864096"/>
            <a:chOff x="3851920" y="3789040"/>
            <a:chExt cx="1880908" cy="864096"/>
          </a:xfrm>
        </p:grpSpPr>
        <p:sp>
          <p:nvSpPr>
            <p:cNvPr id="13325" name="ZoneTexte 48"/>
            <p:cNvSpPr txBox="1">
              <a:spLocks noChangeArrowheads="1"/>
            </p:cNvSpPr>
            <p:nvPr/>
          </p:nvSpPr>
          <p:spPr bwMode="auto">
            <a:xfrm>
              <a:off x="3851920" y="4376911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>
                  <a:solidFill>
                    <a:srgbClr val="953735"/>
                  </a:solidFill>
                  <a:latin typeface="Arial" charset="0"/>
                  <a:cs typeface="Arial" charset="0"/>
                </a:rPr>
                <a:t>2yrs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138205" y="3789040"/>
              <a:ext cx="1594623" cy="5612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convection </a:t>
              </a:r>
              <a:r>
                <a:rPr lang="fr-FR" sz="1400" b="1" dirty="0">
                  <a:solidFill>
                    <a:schemeClr val="tx1"/>
                  </a:solidFill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13323" name="Grouper 13322"/>
          <p:cNvGrpSpPr/>
          <p:nvPr/>
        </p:nvGrpSpPr>
        <p:grpSpPr>
          <a:xfrm>
            <a:off x="4821098" y="1961076"/>
            <a:ext cx="1848377" cy="1213310"/>
            <a:chOff x="4821098" y="1961076"/>
            <a:chExt cx="1848377" cy="1213310"/>
          </a:xfrm>
        </p:grpSpPr>
        <p:grpSp>
          <p:nvGrpSpPr>
            <p:cNvPr id="13320" name="Grouper 13319"/>
            <p:cNvGrpSpPr/>
            <p:nvPr/>
          </p:nvGrpSpPr>
          <p:grpSpPr>
            <a:xfrm>
              <a:off x="4821098" y="2079505"/>
              <a:ext cx="1532006" cy="1094881"/>
              <a:chOff x="4821098" y="2079505"/>
              <a:chExt cx="1532006" cy="1094881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021848" y="2079505"/>
                <a:ext cx="1331256" cy="959079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Sea</a:t>
                </a: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fr-FR" sz="1400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ice</a:t>
                </a: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fr-FR" sz="1400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cover</a:t>
                </a: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-</a:t>
                </a: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,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SLP-</a:t>
                </a:r>
              </a:p>
            </p:txBody>
          </p:sp>
          <p:sp>
            <p:nvSpPr>
              <p:cNvPr id="6" name="Arc 5"/>
              <p:cNvSpPr/>
              <p:nvPr/>
            </p:nvSpPr>
            <p:spPr>
              <a:xfrm rot="17112810">
                <a:off x="4653088" y="2283963"/>
                <a:ext cx="872523" cy="536504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4957874">
                <a:off x="4891413" y="2469873"/>
                <a:ext cx="872523" cy="536503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48" name="Arc 47"/>
            <p:cNvSpPr/>
            <p:nvPr/>
          </p:nvSpPr>
          <p:spPr>
            <a:xfrm rot="17253465" flipH="1" flipV="1">
              <a:off x="5583759" y="211144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Arc 48"/>
            <p:cNvSpPr/>
            <p:nvPr/>
          </p:nvSpPr>
          <p:spPr>
            <a:xfrm rot="16200000" flipH="1" flipV="1">
              <a:off x="5818067" y="220715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324" name="ZoneTexte 13323"/>
          <p:cNvSpPr txBox="1"/>
          <p:nvPr/>
        </p:nvSpPr>
        <p:spPr>
          <a:xfrm>
            <a:off x="6353104" y="6237312"/>
            <a:ext cx="18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8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3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1336956"/>
          </a:xfrm>
        </p:spPr>
        <p:txBody>
          <a:bodyPr/>
          <a:lstStyle/>
          <a:p>
            <a:r>
              <a:rPr lang="fr-FR" sz="3200" dirty="0" smtClean="0"/>
              <a:t>Advection as in Great </a:t>
            </a:r>
            <a:r>
              <a:rPr lang="fr-FR" sz="3200" dirty="0" err="1" smtClean="0"/>
              <a:t>Salinity</a:t>
            </a:r>
            <a:r>
              <a:rPr lang="fr-FR" sz="3200" dirty="0" smtClean="0"/>
              <a:t> Anomalies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124744"/>
            <a:ext cx="7060600" cy="570175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077666" y="2996952"/>
            <a:ext cx="1286422" cy="792088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63688" y="3149352"/>
            <a:ext cx="1574454" cy="12618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796136" y="2852936"/>
            <a:ext cx="1574454" cy="12618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4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560840" cy="2808312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fr-FR" sz="4000" dirty="0" smtClean="0"/>
              <a:t>How </a:t>
            </a:r>
            <a:r>
              <a:rPr lang="fr-FR" sz="4000" dirty="0" err="1" smtClean="0"/>
              <a:t>can</a:t>
            </a:r>
            <a:r>
              <a:rPr lang="fr-FR" sz="4000" dirty="0" smtClean="0"/>
              <a:t> </a:t>
            </a:r>
            <a:r>
              <a:rPr lang="fr-FR" sz="4000" dirty="0" err="1" smtClean="0"/>
              <a:t>we</a:t>
            </a:r>
            <a:r>
              <a:rPr lang="fr-FR" sz="4000" dirty="0" smtClean="0"/>
              <a:t> </a:t>
            </a:r>
            <a:r>
              <a:rPr lang="fr-FR" sz="4000" dirty="0" err="1" smtClean="0"/>
              <a:t>intialize</a:t>
            </a:r>
            <a:r>
              <a:rPr lang="fr-FR" sz="4000" dirty="0" smtClean="0"/>
              <a:t> </a:t>
            </a:r>
            <a:r>
              <a:rPr lang="fr-FR" sz="4000" dirty="0" err="1" smtClean="0"/>
              <a:t>this</a:t>
            </a:r>
            <a:r>
              <a:rPr lang="fr-FR" sz="4000" dirty="0" smtClean="0"/>
              <a:t> 20-yr cycle in the model?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293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4" y="76200"/>
            <a:ext cx="8042276" cy="959224"/>
          </a:xfrm>
        </p:spPr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esign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361950" y="5029200"/>
            <a:ext cx="93535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2008" y="2132856"/>
            <a:ext cx="4716016" cy="371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5-member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ensemble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antrhopogenic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radiatiuve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forcing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5-member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initialised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ensemble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nudged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SST anomalies (Reynolds et al. 2007)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superimposed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simulation over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1949-2005: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3-member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hindcast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ensemble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white noise on SST) 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forecast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ensemble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3-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member ensemble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anthropogenic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forcing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09304"/>
            <a:ext cx="4283968" cy="3360258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5796580" y="2636912"/>
            <a:ext cx="3421896" cy="3753708"/>
            <a:chOff x="6084168" y="2636912"/>
            <a:chExt cx="3134308" cy="3753708"/>
          </a:xfrm>
        </p:grpSpPr>
        <p:sp>
          <p:nvSpPr>
            <p:cNvPr id="8" name="Rectangle 7"/>
            <p:cNvSpPr/>
            <p:nvPr/>
          </p:nvSpPr>
          <p:spPr>
            <a:xfrm>
              <a:off x="8100392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329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9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6516216" y="5517232"/>
              <a:ext cx="0" cy="2357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7596336" y="5517232"/>
              <a:ext cx="0" cy="5853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8172400" y="5517232"/>
              <a:ext cx="0" cy="2357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6084168" y="56612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Agung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020276" y="60212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El Chichon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028384" y="5733256"/>
              <a:ext cx="119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Pinatubo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0456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99" y="0"/>
            <a:ext cx="4882583" cy="6876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0" y="332656"/>
            <a:ext cx="3707904" cy="1336956"/>
          </a:xfrm>
        </p:spPr>
        <p:txBody>
          <a:bodyPr/>
          <a:lstStyle/>
          <a:p>
            <a:r>
              <a:rPr lang="fr-FR" dirty="0" smtClean="0"/>
              <a:t>AMOC Initialisation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039000" y="332656"/>
            <a:ext cx="349424" cy="6192688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86872" y="325606"/>
            <a:ext cx="349424" cy="6199738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504" y="2204864"/>
            <a:ext cx="4099220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Reconstructions of the AMOC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NODC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hydrographic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 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Huck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2008) and Latif et al. (2003)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nudged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reconstructions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Synchronisation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simulations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040" y="476672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Obs. (</a:t>
            </a:r>
            <a:r>
              <a:rPr lang="fr-FR" sz="1200" b="1" dirty="0" err="1" smtClean="0">
                <a:solidFill>
                  <a:srgbClr val="FF0000"/>
                </a:solidFill>
              </a:rPr>
              <a:t>Huck</a:t>
            </a:r>
            <a:r>
              <a:rPr lang="fr-FR" sz="1200" b="1" dirty="0" smtClean="0">
                <a:solidFill>
                  <a:srgbClr val="FF0000"/>
                </a:solidFill>
              </a:rPr>
              <a:t> et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3501008"/>
            <a:ext cx="9354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Historical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8024" y="404664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Reconstruction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88024" y="2060848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0000FF"/>
                </a:solidFill>
              </a:rPr>
              <a:t>Nudged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4" y="5085184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Control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996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55070</TotalTime>
  <Words>1091</Words>
  <Application>Microsoft Macintosh PowerPoint</Application>
  <PresentationFormat>Présentation à l'écran (4:3)</PresentationFormat>
  <Paragraphs>206</Paragraphs>
  <Slides>32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Brise</vt:lpstr>
      <vt:lpstr>Équation</vt:lpstr>
      <vt:lpstr>Volcanic source of  decadal predictability  in the North Atlantic</vt:lpstr>
      <vt:lpstr>Présentation PowerPoint</vt:lpstr>
      <vt:lpstr>Présentation PowerPoint</vt:lpstr>
      <vt:lpstr>Présentation PowerPoint</vt:lpstr>
      <vt:lpstr>Présentation PowerPoint</vt:lpstr>
      <vt:lpstr>Advection as in Great Salinity Anomalies</vt:lpstr>
      <vt:lpstr>How can we intialize this 20-yr cycle in the model? </vt:lpstr>
      <vt:lpstr>Experimental design</vt:lpstr>
      <vt:lpstr>AMOC Initialisation</vt:lpstr>
      <vt:lpstr>CV sites response</vt:lpstr>
      <vt:lpstr>Mechanisms</vt:lpstr>
      <vt:lpstr>Présentation PowerPoint</vt:lpstr>
      <vt:lpstr>Attribution simulations</vt:lpstr>
      <vt:lpstr>Impact of volcanic forcing</vt:lpstr>
      <vt:lpstr>Impact of volcanic forcing</vt:lpstr>
      <vt:lpstr>Impact of volcanic forcing</vt:lpstr>
      <vt:lpstr>Impact of volcanic forcing</vt:lpstr>
      <vt:lpstr>A simple physical model</vt:lpstr>
      <vt:lpstr>Conclusions </vt:lpstr>
      <vt:lpstr>Thank you  </vt:lpstr>
      <vt:lpstr>Hindcasts</vt:lpstr>
      <vt:lpstr>Hindcasts</vt:lpstr>
      <vt:lpstr>Hindcasts</vt:lpstr>
      <vt:lpstr>Another ensemble </vt:lpstr>
      <vt:lpstr>CV sites response in projections</vt:lpstr>
      <vt:lpstr>Escudier et al. mechanism in projections</vt:lpstr>
      <vt:lpstr>Discussion Iwi et al.</vt:lpstr>
      <vt:lpstr>Discussion Iwi et al.</vt:lpstr>
      <vt:lpstr>Propagation of SST anomalies</vt:lpstr>
      <vt:lpstr>Air-sea ice interactions</vt:lpstr>
      <vt:lpstr>Hindcasts</vt:lpstr>
      <vt:lpstr>What do we expect from initialisation?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Initalisation and predicatability of the climate: a focus on the AMOC</dc:title>
  <dc:creator>Didier Swingedouw</dc:creator>
  <cp:lastModifiedBy>Didier Swingedouw</cp:lastModifiedBy>
  <cp:revision>503</cp:revision>
  <dcterms:created xsi:type="dcterms:W3CDTF">2011-02-08T20:51:41Z</dcterms:created>
  <dcterms:modified xsi:type="dcterms:W3CDTF">2012-05-02T21:49:31Z</dcterms:modified>
</cp:coreProperties>
</file>