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79" r:id="rId3"/>
    <p:sldId id="257" r:id="rId4"/>
    <p:sldId id="260" r:id="rId5"/>
    <p:sldId id="259" r:id="rId6"/>
    <p:sldId id="278" r:id="rId7"/>
    <p:sldId id="277" r:id="rId8"/>
    <p:sldId id="261" r:id="rId9"/>
    <p:sldId id="272" r:id="rId10"/>
    <p:sldId id="262" r:id="rId11"/>
    <p:sldId id="290" r:id="rId12"/>
    <p:sldId id="275" r:id="rId13"/>
    <p:sldId id="263" r:id="rId14"/>
    <p:sldId id="264" r:id="rId15"/>
    <p:sldId id="287" r:id="rId16"/>
    <p:sldId id="284" r:id="rId17"/>
    <p:sldId id="270" r:id="rId18"/>
    <p:sldId id="291" r:id="rId19"/>
    <p:sldId id="273" r:id="rId20"/>
    <p:sldId id="265" r:id="rId21"/>
    <p:sldId id="266" r:id="rId22"/>
    <p:sldId id="280" r:id="rId23"/>
    <p:sldId id="286" r:id="rId24"/>
    <p:sldId id="269" r:id="rId25"/>
    <p:sldId id="288" r:id="rId26"/>
    <p:sldId id="267" r:id="rId27"/>
    <p:sldId id="285" r:id="rId28"/>
    <p:sldId id="268" r:id="rId29"/>
    <p:sldId id="281" r:id="rId30"/>
    <p:sldId id="282" r:id="rId31"/>
    <p:sldId id="283" r:id="rId32"/>
    <p:sldId id="274" r:id="rId33"/>
    <p:sldId id="289" r:id="rId34"/>
    <p:sldId id="276" r:id="rId35"/>
    <p:sldId id="271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9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8606E-FE4F-374E-99BD-34138AF6FDF2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A0AB-E817-6B4C-A153-42650B0730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17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593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Sensitivity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Didier Swingedouw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1C2C9-58A5-EF40-8E3F-8C1A9E2C6A53}" type="slidenum">
              <a:rPr lang="en-US"/>
              <a:pPr/>
              <a:t>3</a:t>
            </a:fld>
            <a:endParaRPr lang="en-US"/>
          </a:p>
        </p:txBody>
      </p:sp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Représentation du « tapis roulant » de la circulation globale</a:t>
            </a:r>
          </a:p>
          <a:p>
            <a:r>
              <a:rPr lang="fr-FR"/>
              <a:t>Une partie est lié au vent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autre au forçage thermohalin (température et salinité)</a:t>
            </a:r>
          </a:p>
          <a:p>
            <a:r>
              <a:rPr lang="fr-FR"/>
              <a:t>En effet 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T et S qui conditionne le phénomène de CV aux hautes latitudes qui transforme les eau de surface en eaux profondes et génère une circulation méridienne de retournement dans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Atlantique. 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cette circulation Atlantique de retournement que nous nommerons THC dans la suite de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exposé.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EF35E-A019-B74F-A162-ACDB4FD33F05}" type="slidenum">
              <a:rPr lang="fr-FR"/>
              <a:pPr/>
              <a:t>4</a:t>
            </a:fld>
            <a:endParaRPr lang="fr-FR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68825" cy="3425825"/>
          </a:xfrm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0038"/>
          </a:xfrm>
          <a:ln/>
        </p:spPr>
        <p:txBody>
          <a:bodyPr lIns="95250" tIns="47625" rIns="95250" bIns="476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EDFB4-A1BB-9842-B3CF-89AF28343757}" type="slidenum">
              <a:rPr lang="fr-FR"/>
              <a:pPr/>
              <a:t>5</a:t>
            </a:fld>
            <a:endParaRPr lang="fr-F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62025" y="687388"/>
            <a:ext cx="4933950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Jamais été fait encore pour la salinité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92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6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6031578-019A-3C48-A872-266BDED1DE9D}" type="datetimeFigureOut">
              <a:rPr lang="fr-FR" smtClean="0"/>
              <a:t>25/11/13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22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jpe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jpeg"/><Relationship Id="rId17" Type="http://schemas.openxmlformats.org/officeDocument/2006/relationships/image" Target="../media/image49.png"/><Relationship Id="rId18" Type="http://schemas.openxmlformats.org/officeDocument/2006/relationships/image" Target="../media/image50.jpeg"/><Relationship Id="rId19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36.emf"/><Relationship Id="rId10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2" y="1566344"/>
            <a:ext cx="6498158" cy="256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4000" dirty="0" smtClean="0"/>
              <a:t>Rôle de l’océan dans la variabilité climatique décennale à centennale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2921" y="5016500"/>
            <a:ext cx="6498159" cy="46923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Didier Swingedouw</a:t>
            </a:r>
            <a:endParaRPr lang="fr-FR" sz="2400" dirty="0"/>
          </a:p>
        </p:txBody>
      </p:sp>
      <p:pic>
        <p:nvPicPr>
          <p:cNvPr id="4" name="Image 1" descr="CNRSfr-Bichro-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2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2" y="1"/>
            <a:ext cx="99967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670" y="3172"/>
            <a:ext cx="1283586" cy="5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177" y="19423"/>
            <a:ext cx="8883178" cy="874557"/>
          </a:xfrm>
        </p:spPr>
        <p:txBody>
          <a:bodyPr/>
          <a:lstStyle/>
          <a:p>
            <a:r>
              <a:rPr lang="fr-FR" sz="3200" dirty="0" smtClean="0"/>
              <a:t>Impact de la fonte future du Groenland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0" y="1484298"/>
            <a:ext cx="4144150" cy="5109206"/>
          </a:xfrm>
        </p:spPr>
        <p:txBody>
          <a:bodyPr/>
          <a:lstStyle/>
          <a:p>
            <a:r>
              <a:rPr lang="fr-FR" sz="2000" dirty="0" smtClean="0"/>
              <a:t>Augmentation du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atmosphérique jusqu’à doublement (280 à 560 ppm</a:t>
            </a:r>
            <a:r>
              <a:rPr lang="fr-FR" sz="2000" dirty="0"/>
              <a:t>) dans </a:t>
            </a:r>
            <a:r>
              <a:rPr lang="fr-FR" sz="2000" dirty="0" smtClean="0"/>
              <a:t>IPSLCM4</a:t>
            </a:r>
            <a:endParaRPr lang="fr-FR" sz="2000" dirty="0"/>
          </a:p>
          <a:p>
            <a:r>
              <a:rPr lang="fr-FR" sz="2000" dirty="0" smtClean="0"/>
              <a:t>Arrêt de la THC en quelques siècles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797190" y="6550223"/>
            <a:ext cx="439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 2006, 2007a</a:t>
            </a:r>
            <a:endParaRPr lang="fr-FR" sz="1400" dirty="0">
              <a:solidFill>
                <a:srgbClr val="800000"/>
              </a:solidFill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5117261" y="1421522"/>
            <a:ext cx="3893259" cy="2548015"/>
            <a:chOff x="5098341" y="1258754"/>
            <a:chExt cx="3893259" cy="2548015"/>
          </a:xfrm>
        </p:grpSpPr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6042025" y="1708035"/>
              <a:ext cx="29495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5098341" y="1258754"/>
              <a:ext cx="3893259" cy="2548015"/>
              <a:chOff x="396" y="2784"/>
              <a:chExt cx="2765" cy="1503"/>
            </a:xfrm>
          </p:grpSpPr>
          <p:sp>
            <p:nvSpPr>
              <p:cNvPr id="9" name="Rectangle 47"/>
              <p:cNvSpPr>
                <a:spLocks noChangeArrowheads="1"/>
              </p:cNvSpPr>
              <p:nvPr/>
            </p:nvSpPr>
            <p:spPr bwMode="auto">
              <a:xfrm>
                <a:off x="398" y="2784"/>
                <a:ext cx="2638" cy="14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Line 48"/>
              <p:cNvSpPr>
                <a:spLocks noChangeShapeType="1"/>
              </p:cNvSpPr>
              <p:nvPr/>
            </p:nvSpPr>
            <p:spPr bwMode="auto">
              <a:xfrm flipV="1">
                <a:off x="737" y="2932"/>
                <a:ext cx="0" cy="1051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1" name="Line 49"/>
              <p:cNvSpPr>
                <a:spLocks noChangeShapeType="1"/>
              </p:cNvSpPr>
              <p:nvPr/>
            </p:nvSpPr>
            <p:spPr bwMode="auto">
              <a:xfrm flipV="1">
                <a:off x="737" y="3983"/>
                <a:ext cx="2186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2" name="Text Box 50"/>
              <p:cNvSpPr txBox="1">
                <a:spLocks noChangeArrowheads="1"/>
              </p:cNvSpPr>
              <p:nvPr/>
            </p:nvSpPr>
            <p:spPr bwMode="auto">
              <a:xfrm>
                <a:off x="2571" y="3966"/>
                <a:ext cx="590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Temps</a:t>
                </a:r>
              </a:p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(années)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 Box 51"/>
              <p:cNvSpPr txBox="1">
                <a:spLocks noChangeArrowheads="1"/>
              </p:cNvSpPr>
              <p:nvPr/>
            </p:nvSpPr>
            <p:spPr bwMode="auto">
              <a:xfrm>
                <a:off x="398" y="2784"/>
                <a:ext cx="489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CO2</a:t>
                </a:r>
              </a:p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(ppm)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Box 52"/>
              <p:cNvSpPr txBox="1">
                <a:spLocks noChangeArrowheads="1"/>
              </p:cNvSpPr>
              <p:nvPr/>
            </p:nvSpPr>
            <p:spPr bwMode="auto">
              <a:xfrm>
                <a:off x="566" y="3984"/>
                <a:ext cx="24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 Box 53"/>
              <p:cNvSpPr txBox="1">
                <a:spLocks noChangeArrowheads="1"/>
              </p:cNvSpPr>
              <p:nvPr/>
            </p:nvSpPr>
            <p:spPr bwMode="auto">
              <a:xfrm>
                <a:off x="900" y="4016"/>
                <a:ext cx="32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70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 Box 54"/>
              <p:cNvSpPr txBox="1">
                <a:spLocks noChangeArrowheads="1"/>
              </p:cNvSpPr>
              <p:nvPr/>
            </p:nvSpPr>
            <p:spPr bwMode="auto">
              <a:xfrm>
                <a:off x="2249" y="3986"/>
                <a:ext cx="560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500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55"/>
              <p:cNvSpPr>
                <a:spLocks noChangeShapeType="1"/>
              </p:cNvSpPr>
              <p:nvPr/>
            </p:nvSpPr>
            <p:spPr bwMode="auto">
              <a:xfrm flipH="1">
                <a:off x="1038" y="3983"/>
                <a:ext cx="0" cy="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8" name="Line 56"/>
              <p:cNvSpPr>
                <a:spLocks noChangeShapeType="1"/>
              </p:cNvSpPr>
              <p:nvPr/>
            </p:nvSpPr>
            <p:spPr bwMode="auto">
              <a:xfrm flipH="1">
                <a:off x="2546" y="3983"/>
                <a:ext cx="0" cy="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9" name="Text Box 57"/>
              <p:cNvSpPr txBox="1">
                <a:spLocks noChangeArrowheads="1"/>
              </p:cNvSpPr>
              <p:nvPr/>
            </p:nvSpPr>
            <p:spPr bwMode="auto">
              <a:xfrm>
                <a:off x="396" y="3552"/>
                <a:ext cx="37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>
                    <a:solidFill>
                      <a:srgbClr val="000000"/>
                    </a:solidFill>
                  </a:rPr>
                  <a:t>280</a:t>
                </a:r>
                <a:endParaRPr lang="en-US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58"/>
              <p:cNvSpPr>
                <a:spLocks noChangeShapeType="1"/>
              </p:cNvSpPr>
              <p:nvPr/>
            </p:nvSpPr>
            <p:spPr bwMode="auto">
              <a:xfrm flipV="1">
                <a:off x="699" y="3642"/>
                <a:ext cx="8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1" name="Line 59"/>
              <p:cNvSpPr>
                <a:spLocks noChangeShapeType="1"/>
              </p:cNvSpPr>
              <p:nvPr/>
            </p:nvSpPr>
            <p:spPr bwMode="auto">
              <a:xfrm flipV="1">
                <a:off x="699" y="3221"/>
                <a:ext cx="8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2" name="Text Box 60"/>
              <p:cNvSpPr txBox="1">
                <a:spLocks noChangeArrowheads="1"/>
              </p:cNvSpPr>
              <p:nvPr/>
            </p:nvSpPr>
            <p:spPr bwMode="auto">
              <a:xfrm>
                <a:off x="431" y="3140"/>
                <a:ext cx="4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800" dirty="0">
                    <a:solidFill>
                      <a:srgbClr val="000000"/>
                    </a:solidFill>
                  </a:rPr>
                  <a:t>560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61"/>
              <p:cNvSpPr>
                <a:spLocks noChangeShapeType="1"/>
              </p:cNvSpPr>
              <p:nvPr/>
            </p:nvSpPr>
            <p:spPr bwMode="auto">
              <a:xfrm flipV="1">
                <a:off x="737" y="3221"/>
                <a:ext cx="301" cy="42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4" name="Line 62"/>
              <p:cNvSpPr>
                <a:spLocks noChangeShapeType="1"/>
              </p:cNvSpPr>
              <p:nvPr/>
            </p:nvSpPr>
            <p:spPr bwMode="auto">
              <a:xfrm>
                <a:off x="1017" y="3216"/>
                <a:ext cx="1575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5" name="Line 63"/>
              <p:cNvSpPr>
                <a:spLocks noChangeShapeType="1"/>
              </p:cNvSpPr>
              <p:nvPr/>
            </p:nvSpPr>
            <p:spPr bwMode="auto">
              <a:xfrm flipV="1">
                <a:off x="713" y="3635"/>
                <a:ext cx="1893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6" name="Oval 64"/>
              <p:cNvSpPr>
                <a:spLocks noChangeArrowheads="1"/>
              </p:cNvSpPr>
              <p:nvPr/>
            </p:nvSpPr>
            <p:spPr bwMode="auto">
              <a:xfrm>
                <a:off x="2621" y="3510"/>
                <a:ext cx="415" cy="21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rgbClr val="FFFFFF"/>
                    </a:solidFill>
                  </a:rPr>
                  <a:t>CTL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65"/>
              <p:cNvSpPr>
                <a:spLocks noChangeArrowheads="1"/>
              </p:cNvSpPr>
              <p:nvPr/>
            </p:nvSpPr>
            <p:spPr bwMode="auto">
              <a:xfrm>
                <a:off x="2408" y="2928"/>
                <a:ext cx="628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chemeClr val="bg1"/>
                    </a:solidFill>
                  </a:rPr>
                  <a:t>Scénario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Group 93"/>
          <p:cNvGrpSpPr>
            <a:grpSpLocks/>
          </p:cNvGrpSpPr>
          <p:nvPr/>
        </p:nvGrpSpPr>
        <p:grpSpPr bwMode="auto">
          <a:xfrm>
            <a:off x="4823074" y="1193226"/>
            <a:ext cx="4007989" cy="2678512"/>
            <a:chOff x="432" y="2016"/>
            <a:chExt cx="1894" cy="1342"/>
          </a:xfrm>
        </p:grpSpPr>
        <p:sp>
          <p:nvSpPr>
            <p:cNvPr id="30" name="Text Box 94"/>
            <p:cNvSpPr txBox="1">
              <a:spLocks noChangeArrowheads="1"/>
            </p:cNvSpPr>
            <p:nvPr/>
          </p:nvSpPr>
          <p:spPr bwMode="auto">
            <a:xfrm>
              <a:off x="1937" y="2853"/>
              <a:ext cx="38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rgbClr val="000000"/>
                  </a:solidFill>
                </a:rPr>
                <a:t>Temps</a:t>
              </a:r>
            </a:p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rgbClr val="000000"/>
                  </a:solidFill>
                </a:rPr>
                <a:t>(années)</a:t>
              </a:r>
              <a:endParaRPr lang="en-US" sz="1000">
                <a:solidFill>
                  <a:srgbClr val="000000"/>
                </a:solidFill>
              </a:endParaRPr>
            </a:p>
          </p:txBody>
        </p:sp>
        <p:grpSp>
          <p:nvGrpSpPr>
            <p:cNvPr id="31" name="Group 95"/>
            <p:cNvGrpSpPr>
              <a:grpSpLocks/>
            </p:cNvGrpSpPr>
            <p:nvPr/>
          </p:nvGrpSpPr>
          <p:grpSpPr bwMode="auto">
            <a:xfrm>
              <a:off x="432" y="2016"/>
              <a:ext cx="1894" cy="1342"/>
              <a:chOff x="1968" y="3074"/>
              <a:chExt cx="1894" cy="1342"/>
            </a:xfrm>
          </p:grpSpPr>
          <p:pic>
            <p:nvPicPr>
              <p:cNvPr id="33" name="Picture 96" descr="tot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074"/>
                <a:ext cx="1894" cy="13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Oval 97"/>
              <p:cNvSpPr>
                <a:spLocks noChangeArrowheads="1"/>
              </p:cNvSpPr>
              <p:nvPr/>
            </p:nvSpPr>
            <p:spPr bwMode="auto">
              <a:xfrm>
                <a:off x="3424" y="3792"/>
                <a:ext cx="272" cy="15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solidFill>
                      <a:srgbClr val="FFFFFF"/>
                    </a:solidFill>
                  </a:rPr>
                  <a:t>CTL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98"/>
              <p:cNvSpPr>
                <a:spLocks noChangeArrowheads="1"/>
              </p:cNvSpPr>
              <p:nvPr/>
            </p:nvSpPr>
            <p:spPr bwMode="auto">
              <a:xfrm>
                <a:off x="3283" y="3523"/>
                <a:ext cx="413" cy="173"/>
              </a:xfrm>
              <a:prstGeom prst="ellipse">
                <a:avLst/>
              </a:prstGeom>
              <a:solidFill>
                <a:srgbClr val="FF0000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200" b="1" dirty="0">
                    <a:solidFill>
                      <a:srgbClr val="FFFFFF"/>
                    </a:solidFill>
                  </a:rPr>
                  <a:t>Avec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99"/>
              <p:cNvSpPr>
                <a:spLocks noChangeArrowheads="1"/>
              </p:cNvSpPr>
              <p:nvPr/>
            </p:nvSpPr>
            <p:spPr bwMode="auto">
              <a:xfrm>
                <a:off x="3283" y="3120"/>
                <a:ext cx="413" cy="173"/>
              </a:xfrm>
              <a:prstGeom prst="ellipse">
                <a:avLst/>
              </a:prstGeom>
              <a:solidFill>
                <a:srgbClr val="0000FF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200" b="1" dirty="0">
                    <a:solidFill>
                      <a:srgbClr val="FFFFFF"/>
                    </a:solidFill>
                  </a:rPr>
                  <a:t>Sans</a:t>
                </a:r>
                <a:endParaRPr lang="en-US" sz="12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Text Box 100"/>
            <p:cNvSpPr txBox="1">
              <a:spLocks noChangeArrowheads="1"/>
            </p:cNvSpPr>
            <p:nvPr/>
          </p:nvSpPr>
          <p:spPr bwMode="auto">
            <a:xfrm>
              <a:off x="454" y="2016"/>
              <a:ext cx="1200" cy="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>
                  <a:solidFill>
                    <a:srgbClr val="003300"/>
                  </a:solidFill>
                </a:rPr>
                <a:t>Température globale</a:t>
              </a:r>
              <a:endParaRPr lang="en-US" sz="1400">
                <a:solidFill>
                  <a:srgbClr val="003300"/>
                </a:solidFill>
              </a:endParaRPr>
            </a:p>
          </p:txBody>
        </p:sp>
      </p:grpSp>
      <p:grpSp>
        <p:nvGrpSpPr>
          <p:cNvPr id="37" name="Group 15"/>
          <p:cNvGrpSpPr>
            <a:grpSpLocks/>
          </p:cNvGrpSpPr>
          <p:nvPr/>
        </p:nvGrpSpPr>
        <p:grpSpPr bwMode="auto">
          <a:xfrm>
            <a:off x="0" y="4397240"/>
            <a:ext cx="3499866" cy="2460760"/>
            <a:chOff x="2160" y="1248"/>
            <a:chExt cx="3600" cy="2736"/>
          </a:xfrm>
        </p:grpSpPr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2160" y="1248"/>
              <a:ext cx="3600" cy="2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2160" y="3408"/>
              <a:ext cx="2688" cy="576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0" name="Group 18"/>
            <p:cNvGrpSpPr>
              <a:grpSpLocks/>
            </p:cNvGrpSpPr>
            <p:nvPr/>
          </p:nvGrpSpPr>
          <p:grpSpPr bwMode="auto">
            <a:xfrm>
              <a:off x="2160" y="2064"/>
              <a:ext cx="2688" cy="672"/>
              <a:chOff x="2832" y="2784"/>
              <a:chExt cx="2688" cy="672"/>
            </a:xfrm>
          </p:grpSpPr>
          <p:sp>
            <p:nvSpPr>
              <p:cNvPr id="61" name="Line 19"/>
              <p:cNvSpPr>
                <a:spLocks noChangeShapeType="1"/>
              </p:cNvSpPr>
              <p:nvPr/>
            </p:nvSpPr>
            <p:spPr bwMode="auto">
              <a:xfrm>
                <a:off x="2832" y="2784"/>
                <a:ext cx="2688" cy="0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2" name="Line 20"/>
              <p:cNvSpPr>
                <a:spLocks noChangeShapeType="1"/>
              </p:cNvSpPr>
              <p:nvPr/>
            </p:nvSpPr>
            <p:spPr bwMode="auto">
              <a:xfrm flipV="1">
                <a:off x="2976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 flipV="1">
                <a:off x="3504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4" name="Line 22"/>
              <p:cNvSpPr>
                <a:spLocks noChangeShapeType="1"/>
              </p:cNvSpPr>
              <p:nvPr/>
            </p:nvSpPr>
            <p:spPr bwMode="auto">
              <a:xfrm flipV="1">
                <a:off x="499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5" name="Line 23"/>
              <p:cNvSpPr>
                <a:spLocks noChangeShapeType="1"/>
              </p:cNvSpPr>
              <p:nvPr/>
            </p:nvSpPr>
            <p:spPr bwMode="auto">
              <a:xfrm flipV="1">
                <a:off x="403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6" name="Line 24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CC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3552" y="2976"/>
                <a:ext cx="1248" cy="384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600"/>
                  <a:t>Neige</a:t>
                </a:r>
                <a:endParaRPr lang="en-US" sz="1600"/>
              </a:p>
            </p:txBody>
          </p:sp>
        </p:grpSp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3265" y="1535"/>
              <a:ext cx="383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2" name="Oval 27"/>
            <p:cNvSpPr>
              <a:spLocks noChangeArrowheads="1"/>
            </p:cNvSpPr>
            <p:nvPr/>
          </p:nvSpPr>
          <p:spPr bwMode="auto">
            <a:xfrm>
              <a:off x="2928" y="3552"/>
              <a:ext cx="1104" cy="336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600"/>
                <a:t>Terre</a:t>
              </a:r>
              <a:endParaRPr lang="en-US" sz="1600"/>
            </a:p>
          </p:txBody>
        </p:sp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4848" y="3408"/>
              <a:ext cx="9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3C4BD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/>
                <a:t>Ocean</a:t>
              </a:r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flipV="1">
              <a:off x="4848" y="2044"/>
              <a:ext cx="0" cy="68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45" name="Group 30"/>
            <p:cNvGrpSpPr>
              <a:grpSpLocks/>
            </p:cNvGrpSpPr>
            <p:nvPr/>
          </p:nvGrpSpPr>
          <p:grpSpPr bwMode="auto">
            <a:xfrm>
              <a:off x="2169" y="2736"/>
              <a:ext cx="2688" cy="672"/>
              <a:chOff x="2832" y="2784"/>
              <a:chExt cx="2688" cy="672"/>
            </a:xfrm>
          </p:grpSpPr>
          <p:sp>
            <p:nvSpPr>
              <p:cNvPr id="54" name="Line 31"/>
              <p:cNvSpPr>
                <a:spLocks noChangeShapeType="1"/>
              </p:cNvSpPr>
              <p:nvPr/>
            </p:nvSpPr>
            <p:spPr bwMode="auto">
              <a:xfrm>
                <a:off x="2832" y="2784"/>
                <a:ext cx="2688" cy="0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5" name="Line 32"/>
              <p:cNvSpPr>
                <a:spLocks noChangeShapeType="1"/>
              </p:cNvSpPr>
              <p:nvPr/>
            </p:nvSpPr>
            <p:spPr bwMode="auto">
              <a:xfrm flipV="1">
                <a:off x="2976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6" name="Line 33"/>
              <p:cNvSpPr>
                <a:spLocks noChangeShapeType="1"/>
              </p:cNvSpPr>
              <p:nvPr/>
            </p:nvSpPr>
            <p:spPr bwMode="auto">
              <a:xfrm flipV="1">
                <a:off x="3504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7" name="Line 34"/>
              <p:cNvSpPr>
                <a:spLocks noChangeShapeType="1"/>
              </p:cNvSpPr>
              <p:nvPr/>
            </p:nvSpPr>
            <p:spPr bwMode="auto">
              <a:xfrm flipV="1">
                <a:off x="499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8" name="Line 35"/>
              <p:cNvSpPr>
                <a:spLocks noChangeShapeType="1"/>
              </p:cNvSpPr>
              <p:nvPr/>
            </p:nvSpPr>
            <p:spPr bwMode="auto">
              <a:xfrm flipV="1">
                <a:off x="403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9" name="Line 36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384" cy="672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0" name="Oval 37"/>
              <p:cNvSpPr>
                <a:spLocks noChangeArrowheads="1"/>
              </p:cNvSpPr>
              <p:nvPr/>
            </p:nvSpPr>
            <p:spPr bwMode="auto">
              <a:xfrm>
                <a:off x="3552" y="2976"/>
                <a:ext cx="1248" cy="38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fr-FR" sz="1600"/>
                  <a:t>Glacier</a:t>
                </a:r>
                <a:endParaRPr lang="en-US" sz="1600"/>
              </a:p>
            </p:txBody>
          </p:sp>
        </p:grpSp>
        <p:sp>
          <p:nvSpPr>
            <p:cNvPr id="46" name="Line 38"/>
            <p:cNvSpPr>
              <a:spLocks noChangeShapeType="1"/>
            </p:cNvSpPr>
            <p:nvPr/>
          </p:nvSpPr>
          <p:spPr bwMode="auto">
            <a:xfrm flipV="1">
              <a:off x="4857" y="2724"/>
              <a:ext cx="0" cy="703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47" name="Line 39"/>
            <p:cNvSpPr>
              <a:spLocks noChangeShapeType="1"/>
            </p:cNvSpPr>
            <p:nvPr/>
          </p:nvSpPr>
          <p:spPr bwMode="auto">
            <a:xfrm flipH="1" flipV="1">
              <a:off x="4857" y="2976"/>
              <a:ext cx="240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48" name="Line 40"/>
            <p:cNvSpPr>
              <a:spLocks noChangeShapeType="1"/>
            </p:cNvSpPr>
            <p:nvPr/>
          </p:nvSpPr>
          <p:spPr bwMode="auto">
            <a:xfrm flipV="1">
              <a:off x="5097" y="2951"/>
              <a:ext cx="0" cy="457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49" name="Group 41"/>
            <p:cNvGrpSpPr>
              <a:grpSpLocks/>
            </p:cNvGrpSpPr>
            <p:nvPr/>
          </p:nvGrpSpPr>
          <p:grpSpPr bwMode="auto">
            <a:xfrm>
              <a:off x="4857" y="2951"/>
              <a:ext cx="240" cy="457"/>
              <a:chOff x="4704" y="3287"/>
              <a:chExt cx="240" cy="457"/>
            </a:xfrm>
          </p:grpSpPr>
          <p:sp>
            <p:nvSpPr>
              <p:cNvPr id="52" name="Line 42"/>
              <p:cNvSpPr>
                <a:spLocks noChangeShapeType="1"/>
              </p:cNvSpPr>
              <p:nvPr/>
            </p:nvSpPr>
            <p:spPr bwMode="auto">
              <a:xfrm flipH="1" flipV="1">
                <a:off x="4704" y="3312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3" name="Line 43"/>
              <p:cNvSpPr>
                <a:spLocks noChangeShapeType="1"/>
              </p:cNvSpPr>
              <p:nvPr/>
            </p:nvSpPr>
            <p:spPr bwMode="auto">
              <a:xfrm flipV="1">
                <a:off x="4944" y="3287"/>
                <a:ext cx="0" cy="457"/>
              </a:xfrm>
              <a:prstGeom prst="line">
                <a:avLst/>
              </a:prstGeom>
              <a:noFill/>
              <a:ln w="76200">
                <a:solidFill>
                  <a:srgbClr val="0099FF"/>
                </a:solidFill>
                <a:miter lim="800000"/>
                <a:headEnd type="stealth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sp>
          <p:nvSpPr>
            <p:cNvPr id="50" name="Line 44"/>
            <p:cNvSpPr>
              <a:spLocks noChangeShapeType="1"/>
            </p:cNvSpPr>
            <p:nvPr/>
          </p:nvSpPr>
          <p:spPr bwMode="auto">
            <a:xfrm flipH="1" flipV="1">
              <a:off x="4848" y="2319"/>
              <a:ext cx="576" cy="0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51" name="Line 45"/>
            <p:cNvSpPr>
              <a:spLocks noChangeShapeType="1"/>
            </p:cNvSpPr>
            <p:nvPr/>
          </p:nvSpPr>
          <p:spPr bwMode="auto">
            <a:xfrm flipV="1">
              <a:off x="5424" y="2304"/>
              <a:ext cx="0" cy="1104"/>
            </a:xfrm>
            <a:prstGeom prst="line">
              <a:avLst/>
            </a:prstGeom>
            <a:noFill/>
            <a:ln w="76200">
              <a:solidFill>
                <a:srgbClr val="00CCFF"/>
              </a:solidFill>
              <a:miter lim="800000"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grpSp>
        <p:nvGrpSpPr>
          <p:cNvPr id="68" name="Group 66"/>
          <p:cNvGrpSpPr>
            <a:grpSpLocks/>
          </p:cNvGrpSpPr>
          <p:nvPr/>
        </p:nvGrpSpPr>
        <p:grpSpPr bwMode="auto">
          <a:xfrm>
            <a:off x="2664807" y="5908233"/>
            <a:ext cx="381000" cy="381000"/>
            <a:chOff x="4128" y="3264"/>
            <a:chExt cx="240" cy="240"/>
          </a:xfrm>
        </p:grpSpPr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V="1">
              <a:off x="4128" y="3264"/>
              <a:ext cx="24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 flipV="1">
              <a:off x="4128" y="3264"/>
              <a:ext cx="24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grpSp>
        <p:nvGrpSpPr>
          <p:cNvPr id="71" name="Group 3"/>
          <p:cNvGrpSpPr>
            <a:grpSpLocks/>
          </p:cNvGrpSpPr>
          <p:nvPr/>
        </p:nvGrpSpPr>
        <p:grpSpPr bwMode="auto">
          <a:xfrm>
            <a:off x="4277518" y="3251202"/>
            <a:ext cx="4648200" cy="3657600"/>
            <a:chOff x="2592" y="1625"/>
            <a:chExt cx="3168" cy="2647"/>
          </a:xfrm>
        </p:grpSpPr>
        <p:grpSp>
          <p:nvGrpSpPr>
            <p:cNvPr id="72" name="Group 4"/>
            <p:cNvGrpSpPr>
              <a:grpSpLocks/>
            </p:cNvGrpSpPr>
            <p:nvPr/>
          </p:nvGrpSpPr>
          <p:grpSpPr bwMode="auto">
            <a:xfrm>
              <a:off x="2592" y="1625"/>
              <a:ext cx="3168" cy="2615"/>
              <a:chOff x="2592" y="1625"/>
              <a:chExt cx="3168" cy="2615"/>
            </a:xfrm>
          </p:grpSpPr>
          <p:pic>
            <p:nvPicPr>
              <p:cNvPr id="76" name="Picture 5" descr="conveyorbel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4" y="1625"/>
                <a:ext cx="804" cy="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160"/>
                <a:ext cx="2928" cy="2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78" name="Group 7"/>
              <p:cNvGrpSpPr>
                <a:grpSpLocks/>
              </p:cNvGrpSpPr>
              <p:nvPr/>
            </p:nvGrpSpPr>
            <p:grpSpPr bwMode="auto">
              <a:xfrm>
                <a:off x="2592" y="1632"/>
                <a:ext cx="780" cy="751"/>
                <a:chOff x="2592" y="1632"/>
                <a:chExt cx="780" cy="751"/>
              </a:xfrm>
            </p:grpSpPr>
            <p:sp>
              <p:nvSpPr>
                <p:cNvPr id="79" name="Line 8"/>
                <p:cNvSpPr>
                  <a:spLocks noChangeShapeType="1"/>
                </p:cNvSpPr>
                <p:nvPr/>
              </p:nvSpPr>
              <p:spPr bwMode="auto">
                <a:xfrm rot="6840124" flipV="1">
                  <a:off x="2888" y="1899"/>
                  <a:ext cx="421" cy="547"/>
                </a:xfrm>
                <a:prstGeom prst="line">
                  <a:avLst/>
                </a:prstGeom>
                <a:noFill/>
                <a:ln w="38100">
                  <a:solidFill>
                    <a:srgbClr val="3399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Oval 9"/>
                <p:cNvSpPr>
                  <a:spLocks noChangeArrowheads="1"/>
                </p:cNvSpPr>
                <p:nvPr/>
              </p:nvSpPr>
              <p:spPr bwMode="auto">
                <a:xfrm>
                  <a:off x="2592" y="1632"/>
                  <a:ext cx="384" cy="288"/>
                </a:xfrm>
                <a:prstGeom prst="ellipse">
                  <a:avLst/>
                </a:prstGeom>
                <a:noFill/>
                <a:ln w="38100">
                  <a:solidFill>
                    <a:srgbClr val="3399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73" name="Oval 10"/>
            <p:cNvSpPr>
              <a:spLocks noChangeArrowheads="1"/>
            </p:cNvSpPr>
            <p:nvPr/>
          </p:nvSpPr>
          <p:spPr bwMode="auto">
            <a:xfrm>
              <a:off x="5254" y="3872"/>
              <a:ext cx="506" cy="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Avec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" name="Oval 11"/>
            <p:cNvSpPr>
              <a:spLocks noChangeArrowheads="1"/>
            </p:cNvSpPr>
            <p:nvPr/>
          </p:nvSpPr>
          <p:spPr bwMode="auto">
            <a:xfrm>
              <a:off x="5228" y="3072"/>
              <a:ext cx="506" cy="4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CTL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5" name="Oval 12"/>
            <p:cNvSpPr>
              <a:spLocks noChangeArrowheads="1"/>
            </p:cNvSpPr>
            <p:nvPr/>
          </p:nvSpPr>
          <p:spPr bwMode="auto">
            <a:xfrm>
              <a:off x="5228" y="2208"/>
              <a:ext cx="506" cy="4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b="1" dirty="0">
                  <a:solidFill>
                    <a:srgbClr val="FFFFFF"/>
                  </a:solidFill>
                </a:rPr>
                <a:t>Sans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07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" y="107576"/>
            <a:ext cx="8805334" cy="823757"/>
          </a:xfrm>
        </p:spPr>
        <p:txBody>
          <a:bodyPr/>
          <a:lstStyle/>
          <a:p>
            <a:r>
              <a:rPr lang="fr-FR" sz="3600" dirty="0" smtClean="0"/>
              <a:t>Impact climatique d’un arrêt de THC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133600" y="6550223"/>
            <a:ext cx="467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 2007a, Masson Delmotte 2013</a:t>
            </a:r>
            <a:endParaRPr lang="fr-FR" sz="1400" dirty="0">
              <a:solidFill>
                <a:srgbClr val="8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70"/>
            <a:ext cx="9144000" cy="47751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0" y="1606962"/>
            <a:ext cx="8060172" cy="42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36" y="-114133"/>
            <a:ext cx="4769211" cy="33822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514" y="107576"/>
            <a:ext cx="3003769" cy="1336956"/>
          </a:xfrm>
        </p:spPr>
        <p:txBody>
          <a:bodyPr/>
          <a:lstStyle/>
          <a:p>
            <a:r>
              <a:rPr lang="fr-FR" sz="4000" dirty="0" smtClean="0"/>
              <a:t>Différents modèles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26" y="1273180"/>
            <a:ext cx="4165311" cy="4343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Dispersion de cette réponse aux flux d’eau douce selon les modèles</a:t>
            </a:r>
            <a:endParaRPr lang="fr-FR" sz="2000" dirty="0"/>
          </a:p>
        </p:txBody>
      </p:sp>
      <p:pic>
        <p:nvPicPr>
          <p:cNvPr id="17" name="Imag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" y="3234267"/>
            <a:ext cx="4501616" cy="36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 bwMode="auto">
          <a:xfrm flipV="1">
            <a:off x="1416395" y="4210044"/>
            <a:ext cx="2035376" cy="108369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 bwMode="auto">
          <a:xfrm flipV="1">
            <a:off x="1480255" y="5213678"/>
            <a:ext cx="2035376" cy="152829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r 19"/>
          <p:cNvGrpSpPr/>
          <p:nvPr/>
        </p:nvGrpSpPr>
        <p:grpSpPr>
          <a:xfrm>
            <a:off x="2251838" y="5608616"/>
            <a:ext cx="935637" cy="930542"/>
            <a:chOff x="2251838" y="5896477"/>
            <a:chExt cx="935637" cy="930542"/>
          </a:xfrm>
        </p:grpSpPr>
        <p:sp>
          <p:nvSpPr>
            <p:cNvPr id="15" name="Forme libre 14"/>
            <p:cNvSpPr/>
            <p:nvPr/>
          </p:nvSpPr>
          <p:spPr bwMode="auto">
            <a:xfrm>
              <a:off x="2573542" y="5896477"/>
              <a:ext cx="613933" cy="930541"/>
            </a:xfrm>
            <a:custGeom>
              <a:avLst/>
              <a:gdLst>
                <a:gd name="connsiteX0" fmla="*/ 901700 w 1373586"/>
                <a:gd name="connsiteY0" fmla="*/ 0 h 1282700"/>
                <a:gd name="connsiteX1" fmla="*/ 1346200 w 1373586"/>
                <a:gd name="connsiteY1" fmla="*/ 215900 h 1282700"/>
                <a:gd name="connsiteX2" fmla="*/ 1257300 w 1373586"/>
                <a:gd name="connsiteY2" fmla="*/ 762000 h 1282700"/>
                <a:gd name="connsiteX3" fmla="*/ 698500 w 1373586"/>
                <a:gd name="connsiteY3" fmla="*/ 1104900 h 1282700"/>
                <a:gd name="connsiteX4" fmla="*/ 0 w 1373586"/>
                <a:gd name="connsiteY4" fmla="*/ 1282700 h 1282700"/>
                <a:gd name="connsiteX5" fmla="*/ 0 w 1373586"/>
                <a:gd name="connsiteY5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586" h="1282700">
                  <a:moveTo>
                    <a:pt x="901700" y="0"/>
                  </a:moveTo>
                  <a:cubicBezTo>
                    <a:pt x="1094316" y="44450"/>
                    <a:pt x="1286933" y="88900"/>
                    <a:pt x="1346200" y="215900"/>
                  </a:cubicBezTo>
                  <a:cubicBezTo>
                    <a:pt x="1405467" y="342900"/>
                    <a:pt x="1365250" y="613833"/>
                    <a:pt x="1257300" y="762000"/>
                  </a:cubicBezTo>
                  <a:cubicBezTo>
                    <a:pt x="1149350" y="910167"/>
                    <a:pt x="908050" y="1018117"/>
                    <a:pt x="698500" y="1104900"/>
                  </a:cubicBezTo>
                  <a:cubicBezTo>
                    <a:pt x="488950" y="1191683"/>
                    <a:pt x="0" y="1282700"/>
                    <a:pt x="0" y="1282700"/>
                  </a:cubicBezTo>
                  <a:lnTo>
                    <a:pt x="0" y="1282700"/>
                  </a:lnTo>
                </a:path>
              </a:pathLst>
            </a:cu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avec flèche 15"/>
            <p:cNvCxnSpPr>
              <a:stCxn id="15" idx="4"/>
            </p:cNvCxnSpPr>
            <p:nvPr/>
          </p:nvCxnSpPr>
          <p:spPr bwMode="auto">
            <a:xfrm flipH="1">
              <a:off x="2251838" y="6827018"/>
              <a:ext cx="321704" cy="1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avec flèche 12"/>
          <p:cNvCxnSpPr/>
          <p:nvPr/>
        </p:nvCxnSpPr>
        <p:spPr bwMode="auto">
          <a:xfrm>
            <a:off x="2935824" y="4142312"/>
            <a:ext cx="363933" cy="5738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 bwMode="auto">
          <a:xfrm>
            <a:off x="2749561" y="4900379"/>
            <a:ext cx="99254" cy="854452"/>
          </a:xfrm>
          <a:prstGeom prst="straightConnector1">
            <a:avLst/>
          </a:prstGeom>
          <a:ln w="635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THOR Logo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5" y="302813"/>
            <a:ext cx="1438832" cy="10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561" y="2450043"/>
            <a:ext cx="1574176" cy="15007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476134" y="107576"/>
            <a:ext cx="1535199" cy="36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Changement THC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8919632" y="12350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r 17"/>
          <p:cNvGrpSpPr/>
          <p:nvPr/>
        </p:nvGrpSpPr>
        <p:grpSpPr>
          <a:xfrm>
            <a:off x="4298335" y="3270253"/>
            <a:ext cx="4869701" cy="3809999"/>
            <a:chOff x="4299446" y="3234268"/>
            <a:chExt cx="4869701" cy="38099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3757" y="3365034"/>
              <a:ext cx="4665390" cy="314051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352256" y="6491553"/>
              <a:ext cx="4799960" cy="55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58317" y="6312417"/>
              <a:ext cx="3947087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</a:t>
              </a:r>
              <a:r>
                <a:rPr lang="fr-FR" sz="1000" dirty="0" smtClean="0">
                  <a:solidFill>
                    <a:schemeClr val="tx1"/>
                  </a:solidFill>
                </a:rPr>
                <a:t>Changement THC (Sv)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2646" y="3234268"/>
              <a:ext cx="3642287" cy="3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Changement THC vs asymétrie 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gyres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99446" y="3496733"/>
              <a:ext cx="406400" cy="354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              </a:t>
              </a:r>
              <a:r>
                <a:rPr lang="fr-FR" sz="1000" dirty="0" smtClean="0">
                  <a:solidFill>
                    <a:schemeClr val="tx1"/>
                  </a:solidFill>
                </a:rPr>
                <a:t>Asymétrie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gyres</a:t>
              </a:r>
              <a:r>
                <a:rPr lang="fr-FR" sz="1000" dirty="0" smtClean="0">
                  <a:solidFill>
                    <a:schemeClr val="tx1"/>
                  </a:solidFill>
                </a:rPr>
                <a:t> (°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lat</a:t>
              </a:r>
              <a:r>
                <a:rPr lang="fr-FR" sz="1000" dirty="0" smtClean="0">
                  <a:solidFill>
                    <a:schemeClr val="tx1"/>
                  </a:solidFill>
                </a:rPr>
                <a:t>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400979" y="6575484"/>
              <a:ext cx="1768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rgbClr val="800000"/>
                  </a:solidFill>
                </a:rPr>
                <a:t>Swingedouw et al. 2013a</a:t>
              </a:r>
              <a:endParaRPr lang="fr-FR" sz="1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25" name="Ellipse 24"/>
          <p:cNvSpPr/>
          <p:nvPr/>
        </p:nvSpPr>
        <p:spPr>
          <a:xfrm>
            <a:off x="5485366" y="4411210"/>
            <a:ext cx="361999" cy="360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7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25947" y="4428074"/>
            <a:ext cx="3959996" cy="2410286"/>
            <a:chOff x="9416121" y="4216400"/>
            <a:chExt cx="4097866" cy="2518286"/>
          </a:xfrm>
        </p:grpSpPr>
        <p:sp>
          <p:nvSpPr>
            <p:cNvPr id="43" name="Rectangle 42"/>
            <p:cNvSpPr/>
            <p:nvPr/>
          </p:nvSpPr>
          <p:spPr>
            <a:xfrm>
              <a:off x="9416121" y="4216400"/>
              <a:ext cx="4097866" cy="2518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" name="Group 13"/>
            <p:cNvGrpSpPr>
              <a:grpSpLocks/>
            </p:cNvGrpSpPr>
            <p:nvPr/>
          </p:nvGrpSpPr>
          <p:grpSpPr bwMode="auto">
            <a:xfrm>
              <a:off x="9448801" y="4453460"/>
              <a:ext cx="3817937" cy="1944688"/>
              <a:chOff x="3355" y="2976"/>
              <a:chExt cx="2405" cy="1225"/>
            </a:xfrm>
          </p:grpSpPr>
          <p:grpSp>
            <p:nvGrpSpPr>
              <p:cNvPr id="34" name="Group 14"/>
              <p:cNvGrpSpPr>
                <a:grpSpLocks/>
              </p:cNvGrpSpPr>
              <p:nvPr/>
            </p:nvGrpSpPr>
            <p:grpSpPr bwMode="auto">
              <a:xfrm>
                <a:off x="3355" y="2977"/>
                <a:ext cx="2405" cy="1224"/>
                <a:chOff x="3355" y="2886"/>
                <a:chExt cx="2405" cy="1224"/>
              </a:xfrm>
            </p:grpSpPr>
            <p:sp>
              <p:nvSpPr>
                <p:cNvPr id="36" name="AutoShape 15"/>
                <p:cNvSpPr>
                  <a:spLocks noChangeArrowheads="1"/>
                </p:cNvSpPr>
                <p:nvPr/>
              </p:nvSpPr>
              <p:spPr bwMode="auto">
                <a:xfrm>
                  <a:off x="4262" y="3520"/>
                  <a:ext cx="681" cy="590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809" y="3293"/>
                  <a:ext cx="1769" cy="409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38" name="Oval 17"/>
                <p:cNvSpPr>
                  <a:spLocks noChangeArrowheads="1"/>
                </p:cNvSpPr>
                <p:nvPr/>
              </p:nvSpPr>
              <p:spPr bwMode="auto">
                <a:xfrm>
                  <a:off x="4921" y="2886"/>
                  <a:ext cx="839" cy="40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FR" sz="2800" dirty="0">
                      <a:solidFill>
                        <a:srgbClr val="FFFFFF"/>
                      </a:solidFill>
                    </a:rPr>
                    <a:t>NADW</a:t>
                  </a:r>
                </a:p>
              </p:txBody>
            </p:sp>
            <p:sp>
              <p:nvSpPr>
                <p:cNvPr id="39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3066"/>
                  <a:ext cx="953" cy="590"/>
                </a:xfrm>
                <a:prstGeom prst="ellipse">
                  <a:avLst/>
                </a:prstGeom>
                <a:solidFill>
                  <a:srgbClr val="00008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FR" sz="3200" dirty="0">
                      <a:solidFill>
                        <a:srgbClr val="FFFFFF"/>
                      </a:solidFill>
                    </a:rPr>
                    <a:t>AABW</a:t>
                  </a:r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193" y="3294"/>
                  <a:ext cx="136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4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742" y="3067"/>
                  <a:ext cx="136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4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742" y="3657"/>
                  <a:ext cx="91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 flipV="1">
                <a:off x="5329" y="2976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136" y="70110"/>
            <a:ext cx="3973356" cy="945714"/>
          </a:xfrm>
        </p:spPr>
        <p:txBody>
          <a:bodyPr/>
          <a:lstStyle/>
          <a:p>
            <a:r>
              <a:rPr lang="fr-FR" dirty="0" smtClean="0"/>
              <a:t>Et le sud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197" y="1398707"/>
            <a:ext cx="3928534" cy="221417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Un effet de la fonte de l’Antarctique pour la THC</a:t>
            </a:r>
            <a:r>
              <a:rPr lang="fr-FR" dirty="0"/>
              <a:t> </a:t>
            </a:r>
            <a:r>
              <a:rPr lang="fr-FR" dirty="0" smtClean="0"/>
              <a:t>à 4XCO</a:t>
            </a:r>
            <a:r>
              <a:rPr lang="fr-FR" baseline="-25000" dirty="0" smtClean="0"/>
              <a:t>2</a:t>
            </a:r>
          </a:p>
          <a:p>
            <a:r>
              <a:rPr lang="fr-FR" dirty="0" smtClean="0"/>
              <a:t>Des mécanismes complexes et opposés concernant la sensibilité de la THC (</a:t>
            </a:r>
            <a:r>
              <a:rPr lang="fr-FR" sz="1900" dirty="0" smtClean="0">
                <a:solidFill>
                  <a:schemeClr val="accent6"/>
                </a:solidFill>
              </a:rPr>
              <a:t>Swingedouw et al. 2009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259514" y="324105"/>
            <a:ext cx="4884485" cy="3094047"/>
            <a:chOff x="-133" y="2713"/>
            <a:chExt cx="2469" cy="1661"/>
          </a:xfrm>
        </p:grpSpPr>
        <p:pic>
          <p:nvPicPr>
            <p:cNvPr id="10" name="Picture 23" descr="NADW3000ansTo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2716"/>
              <a:ext cx="2408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-133" y="2713"/>
              <a:ext cx="2446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1600" dirty="0">
                  <a:solidFill>
                    <a:srgbClr val="000000"/>
                  </a:solidFill>
                  <a:cs typeface="+mn-cs"/>
                </a:rPr>
                <a:t>Export NADW à 30°S</a:t>
              </a:r>
            </a:p>
          </p:txBody>
        </p:sp>
      </p:grp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8280401" y="1875073"/>
            <a:ext cx="868371" cy="64546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err="1" smtClean="0">
                <a:solidFill>
                  <a:schemeClr val="bg1"/>
                </a:solidFill>
              </a:rPr>
              <a:t>Ant</a:t>
            </a:r>
            <a:r>
              <a:rPr lang="fr-FR" sz="1600" b="1" dirty="0" smtClean="0">
                <a:solidFill>
                  <a:schemeClr val="bg1"/>
                </a:solidFill>
              </a:rPr>
              <a:t>. &amp; </a:t>
            </a:r>
          </a:p>
          <a:p>
            <a:pPr algn="ctr"/>
            <a:r>
              <a:rPr lang="fr-FR" sz="1600" b="1" dirty="0" err="1" smtClean="0">
                <a:solidFill>
                  <a:schemeClr val="bg1"/>
                </a:solidFill>
              </a:rPr>
              <a:t>Groen</a:t>
            </a:r>
            <a:r>
              <a:rPr lang="fr-FR" sz="1600" b="1" dirty="0" smtClean="0">
                <a:solidFill>
                  <a:schemeClr val="bg1"/>
                </a:solidFill>
              </a:rPr>
              <a:t>.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8043334" y="607078"/>
            <a:ext cx="1105439" cy="431800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FR" sz="1600" b="1" dirty="0" err="1" smtClean="0">
                <a:solidFill>
                  <a:srgbClr val="FFFFFF"/>
                </a:solidFill>
              </a:rPr>
              <a:t>Antarctic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7907867" y="2656005"/>
            <a:ext cx="1236133" cy="4318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Groenland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8280402" y="1189280"/>
            <a:ext cx="846666" cy="431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Aucun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4131731" y="289580"/>
            <a:ext cx="287999" cy="31478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r 29"/>
          <p:cNvGrpSpPr/>
          <p:nvPr/>
        </p:nvGrpSpPr>
        <p:grpSpPr>
          <a:xfrm>
            <a:off x="165097" y="3403599"/>
            <a:ext cx="9000608" cy="3166523"/>
            <a:chOff x="165097" y="3403599"/>
            <a:chExt cx="9000608" cy="3166523"/>
          </a:xfrm>
        </p:grpSpPr>
        <p:grpSp>
          <p:nvGrpSpPr>
            <p:cNvPr id="9" name="Grouper 8"/>
            <p:cNvGrpSpPr/>
            <p:nvPr/>
          </p:nvGrpSpPr>
          <p:grpSpPr>
            <a:xfrm>
              <a:off x="3983658" y="3403599"/>
              <a:ext cx="5182047" cy="3166523"/>
              <a:chOff x="3983658" y="3403599"/>
              <a:chExt cx="5182047" cy="3166523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3658" y="4070069"/>
                <a:ext cx="5148705" cy="2500053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380192" y="3403599"/>
                <a:ext cx="4785513" cy="2159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030133" y="3985404"/>
                <a:ext cx="1574802" cy="291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Température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502399" y="3968471"/>
                <a:ext cx="2596099" cy="325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Couverture glace de mer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Espace réservé du contenu 2"/>
            <p:cNvSpPr txBox="1">
              <a:spLocks/>
            </p:cNvSpPr>
            <p:nvPr/>
          </p:nvSpPr>
          <p:spPr>
            <a:xfrm>
              <a:off x="165097" y="3663677"/>
              <a:ext cx="3928534" cy="61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600" dirty="0" smtClean="0"/>
                <a:t>Impact climatique important au sud</a:t>
              </a:r>
            </a:p>
            <a:p>
              <a:endParaRPr lang="fr-FR" dirty="0"/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6708" y="4444391"/>
            <a:ext cx="716583" cy="5988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27499" y="3404838"/>
            <a:ext cx="4838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Swingedouw et al. 2008</a:t>
            </a:r>
            <a:endParaRPr lang="fr-FR" sz="1400" dirty="0">
              <a:solidFill>
                <a:srgbClr val="C0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23662" y="4311011"/>
            <a:ext cx="3959996" cy="2410286"/>
            <a:chOff x="-3471334" y="4178141"/>
            <a:chExt cx="4097866" cy="2641600"/>
          </a:xfrm>
        </p:grpSpPr>
        <p:sp>
          <p:nvSpPr>
            <p:cNvPr id="31" name="Rectangle 30"/>
            <p:cNvSpPr/>
            <p:nvPr/>
          </p:nvSpPr>
          <p:spPr>
            <a:xfrm>
              <a:off x="-3471334" y="4178141"/>
              <a:ext cx="4097866" cy="2641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 4"/>
            <p:cNvGrpSpPr>
              <a:grpSpLocks/>
            </p:cNvGrpSpPr>
            <p:nvPr/>
          </p:nvGrpSpPr>
          <p:grpSpPr bwMode="auto">
            <a:xfrm>
              <a:off x="-3471333" y="4511125"/>
              <a:ext cx="3924300" cy="2084388"/>
              <a:chOff x="3288" y="1162"/>
              <a:chExt cx="2472" cy="1313"/>
            </a:xfrm>
          </p:grpSpPr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4171" y="1854"/>
                <a:ext cx="681" cy="621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>
                <a:off x="3515" y="1570"/>
                <a:ext cx="1905" cy="54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649" y="1298"/>
                <a:ext cx="1111" cy="7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3200" dirty="0">
                    <a:solidFill>
                      <a:srgbClr val="FFFFFF"/>
                    </a:solidFill>
                  </a:rPr>
                  <a:t>NADW</a:t>
                </a: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3288" y="1162"/>
                <a:ext cx="817" cy="408"/>
              </a:xfrm>
              <a:prstGeom prst="ellipse">
                <a:avLst/>
              </a:prstGeom>
              <a:solidFill>
                <a:srgbClr val="00008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2800" dirty="0">
                    <a:solidFill>
                      <a:schemeClr val="bg1"/>
                    </a:solidFill>
                  </a:rPr>
                  <a:t>AABW</a:t>
                </a: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 flipH="1">
                <a:off x="5284" y="2024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 flipH="1">
                <a:off x="3651" y="1162"/>
                <a:ext cx="136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V="1">
                <a:off x="5239" y="1298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 flipV="1">
                <a:off x="3696" y="1570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013197" y="-67732"/>
            <a:ext cx="5130802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Insolation saisonnière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8723" y="6423821"/>
            <a:ext cx="5103493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 2009b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4665" y="101598"/>
            <a:ext cx="4391544" cy="1336956"/>
          </a:xfrm>
        </p:spPr>
        <p:txBody>
          <a:bodyPr/>
          <a:lstStyle/>
          <a:p>
            <a:r>
              <a:rPr lang="fr-FR" dirty="0" smtClean="0"/>
              <a:t>Et dans le passé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398" y="1742294"/>
            <a:ext cx="3860799" cy="1644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Différentes périodes chaudes et froides induisent une sensibilité de la THC différente au flux d’eau douce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724" y="338660"/>
            <a:ext cx="5095276" cy="3352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723" y="3943866"/>
            <a:ext cx="5095276" cy="2633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7793" y="372526"/>
            <a:ext cx="971997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 smtClean="0">
                <a:solidFill>
                  <a:srgbClr val="0000FF"/>
                </a:solidFill>
              </a:rPr>
              <a:t>Pre-Ind</a:t>
            </a:r>
            <a:r>
              <a:rPr lang="fr-FR" sz="1600" b="1" dirty="0" smtClean="0">
                <a:solidFill>
                  <a:srgbClr val="0000FF"/>
                </a:solidFill>
              </a:rPr>
              <a:t>.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6271" y="1912678"/>
            <a:ext cx="861410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0000"/>
                </a:solidFill>
              </a:rPr>
              <a:t>126 </a:t>
            </a:r>
            <a:r>
              <a:rPr lang="fr-FR" sz="1600" b="1" dirty="0" err="1" smtClean="0">
                <a:solidFill>
                  <a:srgbClr val="000000"/>
                </a:solidFill>
              </a:rPr>
              <a:t>ky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6272" y="372526"/>
            <a:ext cx="717412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8000"/>
                </a:solidFill>
              </a:rPr>
              <a:t>6 </a:t>
            </a:r>
            <a:r>
              <a:rPr lang="fr-FR" sz="1600" b="1" dirty="0" err="1" smtClean="0">
                <a:solidFill>
                  <a:srgbClr val="008000"/>
                </a:solidFill>
              </a:rPr>
              <a:t>ky</a:t>
            </a:r>
            <a:endParaRPr lang="fr-FR" sz="16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9472" y="1912678"/>
            <a:ext cx="717412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21 </a:t>
            </a:r>
            <a:r>
              <a:rPr lang="fr-FR" sz="1600" b="1" dirty="0" err="1" smtClean="0">
                <a:solidFill>
                  <a:srgbClr val="FF0000"/>
                </a:solidFill>
              </a:rPr>
              <a:t>ky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393" y="3708393"/>
            <a:ext cx="5130802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Sensibilité </a:t>
            </a:r>
            <a:r>
              <a:rPr lang="fr-FR" dirty="0" smtClean="0">
                <a:solidFill>
                  <a:schemeClr val="tx1"/>
                </a:solidFill>
              </a:rPr>
              <a:t>THC </a:t>
            </a:r>
            <a:r>
              <a:rPr lang="fr-FR" dirty="0" err="1">
                <a:solidFill>
                  <a:schemeClr val="tx1"/>
                </a:solidFill>
              </a:rPr>
              <a:t>flx</a:t>
            </a:r>
            <a:r>
              <a:rPr lang="fr-FR" dirty="0">
                <a:solidFill>
                  <a:schemeClr val="tx1"/>
                </a:solidFill>
              </a:rPr>
              <a:t> eau douce</a:t>
            </a: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8569325" y="5992021"/>
            <a:ext cx="574675" cy="431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21ky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69325" y="5448294"/>
            <a:ext cx="616757" cy="431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126ky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8611407" y="5016494"/>
            <a:ext cx="574675" cy="431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0.1 </a:t>
            </a:r>
            <a:r>
              <a:rPr lang="fr-FR" sz="1600" b="1" dirty="0" err="1" smtClean="0">
                <a:solidFill>
                  <a:srgbClr val="FFFFFF"/>
                </a:solidFill>
              </a:rPr>
              <a:t>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8594474" y="4484955"/>
            <a:ext cx="574675" cy="4318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>
                <a:solidFill>
                  <a:srgbClr val="FFFFFF"/>
                </a:solidFill>
              </a:rPr>
              <a:t>6</a:t>
            </a:r>
            <a:r>
              <a:rPr lang="fr-FR" sz="1600" b="1" dirty="0" smtClean="0">
                <a:solidFill>
                  <a:srgbClr val="FFFFFF"/>
                </a:solidFill>
              </a:rPr>
              <a:t>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8161868" y="5016494"/>
            <a:ext cx="16932" cy="975527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r 23"/>
          <p:cNvGrpSpPr/>
          <p:nvPr/>
        </p:nvGrpSpPr>
        <p:grpSpPr>
          <a:xfrm>
            <a:off x="50795" y="3202785"/>
            <a:ext cx="4013197" cy="3655215"/>
            <a:chOff x="50795" y="3202785"/>
            <a:chExt cx="4013197" cy="3655215"/>
          </a:xfrm>
        </p:grpSpPr>
        <p:grpSp>
          <p:nvGrpSpPr>
            <p:cNvPr id="15" name="Grouper 14"/>
            <p:cNvGrpSpPr/>
            <p:nvPr/>
          </p:nvGrpSpPr>
          <p:grpSpPr>
            <a:xfrm>
              <a:off x="50795" y="3202785"/>
              <a:ext cx="4013197" cy="3655215"/>
              <a:chOff x="50795" y="3202785"/>
              <a:chExt cx="4013197" cy="3655215"/>
            </a:xfrm>
          </p:grpSpPr>
          <p:pic>
            <p:nvPicPr>
              <p:cNvPr id="10" name="Image 9" descr="Fig7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98" y="4261107"/>
                <a:ext cx="3658644" cy="2596893"/>
              </a:xfrm>
              <a:prstGeom prst="rect">
                <a:avLst/>
              </a:prstGeom>
            </p:spPr>
          </p:pic>
          <p:sp>
            <p:nvSpPr>
              <p:cNvPr id="21" name="Espace réservé du contenu 2"/>
              <p:cNvSpPr txBox="1">
                <a:spLocks/>
              </p:cNvSpPr>
              <p:nvPr/>
            </p:nvSpPr>
            <p:spPr>
              <a:xfrm>
                <a:off x="50795" y="3202785"/>
                <a:ext cx="4013197" cy="1644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2" pitchFamily="18" charset="2"/>
                  <a:buNone/>
                </a:pPr>
                <a:r>
                  <a:rPr lang="fr-FR" sz="2000" dirty="0" smtClean="0"/>
                  <a:t>Le futur est moins sensible car convection déjà fortement affectée par augmentation SST</a:t>
                </a:r>
              </a:p>
              <a:p>
                <a:pPr>
                  <a:buFont typeface="Symbol" charset="0"/>
                  <a:buChar char=""/>
                </a:pPr>
                <a:endParaRPr lang="fr-FR" dirty="0" smtClean="0"/>
              </a:p>
              <a:p>
                <a:endParaRPr lang="fr-FR" dirty="0" smtClean="0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1608668" y="4261107"/>
              <a:ext cx="2082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FF0000"/>
                  </a:solidFill>
                </a:rPr>
                <a:t>Ensemble 5 </a:t>
              </a:r>
              <a:r>
                <a:rPr lang="en-GB" sz="800" b="1" dirty="0" err="1" smtClean="0">
                  <a:solidFill>
                    <a:srgbClr val="FF0000"/>
                  </a:solidFill>
                </a:rPr>
                <a:t>modèles</a:t>
              </a:r>
              <a:r>
                <a:rPr lang="en-GB" sz="800" b="1" dirty="0" smtClean="0">
                  <a:solidFill>
                    <a:srgbClr val="FF0000"/>
                  </a:solidFill>
                </a:rPr>
                <a:t> </a:t>
              </a:r>
              <a:r>
                <a:rPr lang="en-GB" sz="800" b="1" dirty="0" err="1" smtClean="0">
                  <a:solidFill>
                    <a:srgbClr val="FF0000"/>
                  </a:solidFill>
                </a:rPr>
                <a:t>futur</a:t>
              </a:r>
              <a:endParaRPr lang="en-GB" sz="800" b="1" dirty="0" smtClean="0">
                <a:solidFill>
                  <a:srgbClr val="FF0000"/>
                </a:solidFill>
              </a:endParaRPr>
            </a:p>
            <a:p>
              <a:r>
                <a:rPr lang="en-GB" sz="800" b="1" dirty="0" smtClean="0"/>
                <a:t>Ensemble 5 </a:t>
              </a:r>
              <a:r>
                <a:rPr lang="en-GB" sz="800" b="1" dirty="0" err="1" smtClean="0"/>
                <a:t>modèles</a:t>
              </a:r>
              <a:r>
                <a:rPr lang="en-GB" sz="800" b="1" dirty="0" smtClean="0"/>
                <a:t> </a:t>
              </a:r>
              <a:r>
                <a:rPr lang="en-GB" sz="800" b="1" dirty="0" err="1" smtClean="0"/>
                <a:t>présent</a:t>
              </a:r>
              <a:endParaRPr lang="en-GB" sz="8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40267" y="4322662"/>
              <a:ext cx="96519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THC 26°N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705185"/>
          </a:xfrm>
        </p:spPr>
        <p:txBody>
          <a:bodyPr/>
          <a:lstStyle/>
          <a:p>
            <a:r>
              <a:rPr lang="en-GB" sz="3600" dirty="0" err="1" smtClean="0"/>
              <a:t>Amélioration</a:t>
            </a:r>
            <a:r>
              <a:rPr lang="en-GB" sz="3600" dirty="0" smtClean="0"/>
              <a:t> </a:t>
            </a:r>
            <a:r>
              <a:rPr lang="en-GB" sz="3600" dirty="0" err="1" smtClean="0"/>
              <a:t>protocole</a:t>
            </a:r>
            <a:r>
              <a:rPr lang="en-GB" sz="3600" dirty="0" smtClean="0"/>
              <a:t> </a:t>
            </a:r>
            <a:r>
              <a:rPr lang="en-GB" sz="3600" dirty="0" err="1" smtClean="0"/>
              <a:t>expérimental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550" y="1456267"/>
            <a:ext cx="5319718" cy="377613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On met </a:t>
            </a:r>
            <a:r>
              <a:rPr lang="en-GB" sz="2000" dirty="0" err="1" smtClean="0"/>
              <a:t>l’eau</a:t>
            </a:r>
            <a:r>
              <a:rPr lang="en-GB" sz="2000" dirty="0" smtClean="0"/>
              <a:t> </a:t>
            </a:r>
            <a:r>
              <a:rPr lang="en-GB" sz="2000" dirty="0" err="1" smtClean="0"/>
              <a:t>douce</a:t>
            </a:r>
            <a:r>
              <a:rPr lang="en-GB" sz="2000" dirty="0"/>
              <a:t> </a:t>
            </a:r>
            <a:r>
              <a:rPr lang="en-GB" sz="2000" dirty="0" smtClean="0"/>
              <a:t>en </a:t>
            </a:r>
            <a:r>
              <a:rPr lang="en-GB" sz="2000" dirty="0" err="1" smtClean="0"/>
              <a:t>prenant</a:t>
            </a:r>
            <a:r>
              <a:rPr lang="en-GB" sz="2000" dirty="0" smtClean="0"/>
              <a:t> en </a:t>
            </a:r>
            <a:r>
              <a:rPr lang="en-GB" sz="2000" dirty="0" err="1" smtClean="0"/>
              <a:t>compte</a:t>
            </a:r>
            <a:r>
              <a:rPr lang="en-GB" sz="2000" dirty="0" smtClean="0"/>
              <a:t> la </a:t>
            </a:r>
            <a:r>
              <a:rPr lang="en-GB" sz="2000" dirty="0" err="1" smtClean="0"/>
              <a:t>dérive</a:t>
            </a:r>
            <a:r>
              <a:rPr lang="en-GB" sz="2000" dirty="0" smtClean="0"/>
              <a:t> </a:t>
            </a:r>
            <a:r>
              <a:rPr lang="en-GB" sz="2000" dirty="0" err="1" smtClean="0"/>
              <a:t>liée</a:t>
            </a:r>
            <a:r>
              <a:rPr lang="en-GB" sz="2000" dirty="0" smtClean="0"/>
              <a:t> aux icebergs</a:t>
            </a:r>
          </a:p>
          <a:p>
            <a:r>
              <a:rPr lang="en-GB" sz="2000" dirty="0" smtClean="0"/>
              <a:t>On </a:t>
            </a:r>
            <a:r>
              <a:rPr lang="en-GB" sz="2000" dirty="0" err="1" smtClean="0"/>
              <a:t>prend</a:t>
            </a:r>
            <a:r>
              <a:rPr lang="en-GB" sz="2000" dirty="0" smtClean="0"/>
              <a:t> </a:t>
            </a:r>
            <a:r>
              <a:rPr lang="en-GB" sz="2000" dirty="0" err="1" smtClean="0"/>
              <a:t>également</a:t>
            </a:r>
            <a:r>
              <a:rPr lang="en-GB" sz="2000" dirty="0" smtClean="0"/>
              <a:t> en </a:t>
            </a:r>
            <a:r>
              <a:rPr lang="en-GB" sz="2000" dirty="0" err="1" smtClean="0"/>
              <a:t>compte</a:t>
            </a:r>
            <a:r>
              <a:rPr lang="en-GB" sz="2000" dirty="0" smtClean="0"/>
              <a:t> le </a:t>
            </a:r>
            <a:r>
              <a:rPr lang="en-GB" sz="2000" dirty="0" err="1" smtClean="0"/>
              <a:t>sud</a:t>
            </a:r>
            <a:endParaRPr lang="en-GB" sz="2000" dirty="0" smtClean="0"/>
          </a:p>
          <a:p>
            <a:r>
              <a:rPr lang="en-GB" sz="2000" dirty="0" smtClean="0"/>
              <a:t>4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</a:t>
            </a:r>
            <a:r>
              <a:rPr lang="en-GB" sz="2000" dirty="0" err="1" smtClean="0"/>
              <a:t>européens</a:t>
            </a:r>
            <a:endParaRPr lang="en-GB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67" y="1843040"/>
            <a:ext cx="3420533" cy="5041101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736600" y="3699933"/>
            <a:ext cx="4783667" cy="3158067"/>
            <a:chOff x="3304240" y="2943024"/>
            <a:chExt cx="2968236" cy="245870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4240" y="2943024"/>
              <a:ext cx="2798901" cy="245870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359402" y="4076273"/>
              <a:ext cx="913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Antarctic</a:t>
              </a:r>
              <a:endParaRPr lang="en-GB" sz="11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264942" y="4702806"/>
              <a:ext cx="913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Groenland</a:t>
              </a:r>
              <a:endParaRPr lang="en-GB" sz="11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652" y="880497"/>
            <a:ext cx="178392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0325" y="122019"/>
            <a:ext cx="7468658" cy="1139514"/>
          </a:xfrm>
        </p:spPr>
        <p:txBody>
          <a:bodyPr/>
          <a:lstStyle/>
          <a:p>
            <a:r>
              <a:rPr lang="en-GB" sz="3600" dirty="0" smtClean="0"/>
              <a:t>Y a </a:t>
            </a:r>
            <a:r>
              <a:rPr lang="en-GB" sz="3600" dirty="0" err="1" smtClean="0"/>
              <a:t>t’il</a:t>
            </a:r>
            <a:r>
              <a:rPr lang="en-GB" sz="3600" dirty="0" smtClean="0"/>
              <a:t> des </a:t>
            </a:r>
            <a:r>
              <a:rPr lang="en-GB" sz="3600" dirty="0" err="1" smtClean="0"/>
              <a:t>changements</a:t>
            </a:r>
            <a:r>
              <a:rPr lang="en-GB" sz="3600" dirty="0" smtClean="0"/>
              <a:t> </a:t>
            </a:r>
            <a:r>
              <a:rPr lang="en-GB" sz="3600" dirty="0" err="1" smtClean="0"/>
              <a:t>abrupts</a:t>
            </a:r>
            <a:r>
              <a:rPr lang="en-GB" sz="3600" dirty="0" smtClean="0"/>
              <a:t> </a:t>
            </a:r>
            <a:r>
              <a:rPr lang="en-GB" sz="3600" dirty="0" err="1" smtClean="0"/>
              <a:t>dans</a:t>
            </a:r>
            <a:r>
              <a:rPr lang="en-GB" sz="3600" dirty="0" smtClean="0"/>
              <a:t> la base CMIP5 ? 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37735"/>
            <a:ext cx="3556000" cy="434340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sz="2000" dirty="0" smtClean="0"/>
              <a:t>Les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</a:t>
            </a:r>
            <a:r>
              <a:rPr lang="en-GB" sz="2000" dirty="0" err="1" smtClean="0"/>
              <a:t>sont-ils</a:t>
            </a:r>
            <a:r>
              <a:rPr lang="en-GB" sz="2000" dirty="0" smtClean="0"/>
              <a:t> trop </a:t>
            </a:r>
            <a:r>
              <a:rPr lang="en-GB" sz="2000" dirty="0" err="1" smtClean="0"/>
              <a:t>linéaires</a:t>
            </a:r>
            <a:r>
              <a:rPr lang="en-GB" sz="2000" dirty="0" smtClean="0"/>
              <a:t> ?</a:t>
            </a:r>
          </a:p>
          <a:p>
            <a:r>
              <a:rPr lang="en-GB" sz="2000" dirty="0" smtClean="0"/>
              <a:t>AMOC ne </a:t>
            </a:r>
            <a:r>
              <a:rPr lang="en-GB" sz="2000" dirty="0" err="1" smtClean="0"/>
              <a:t>montre</a:t>
            </a:r>
            <a:r>
              <a:rPr lang="en-GB" sz="2000" dirty="0" smtClean="0"/>
              <a:t> pas de </a:t>
            </a:r>
            <a:r>
              <a:rPr lang="en-GB" sz="2000" dirty="0" err="1" smtClean="0"/>
              <a:t>changement</a:t>
            </a:r>
            <a:r>
              <a:rPr lang="en-GB" sz="2000" dirty="0" smtClean="0"/>
              <a:t> abrupt</a:t>
            </a:r>
          </a:p>
          <a:p>
            <a:r>
              <a:rPr lang="en-GB" sz="2000" dirty="0" smtClean="0"/>
              <a:t>La SST </a:t>
            </a:r>
            <a:r>
              <a:rPr lang="en-GB" sz="2000" dirty="0" err="1" smtClean="0"/>
              <a:t>oui</a:t>
            </a:r>
            <a:r>
              <a:rPr lang="en-GB" sz="2000" dirty="0" smtClean="0"/>
              <a:t> !</a:t>
            </a:r>
          </a:p>
          <a:p>
            <a:r>
              <a:rPr lang="en-GB" sz="2000" dirty="0" err="1" smtClean="0"/>
              <a:t>Travaux</a:t>
            </a:r>
            <a:r>
              <a:rPr lang="en-GB" sz="2000" dirty="0" smtClean="0"/>
              <a:t> </a:t>
            </a:r>
            <a:r>
              <a:rPr lang="en-GB" sz="2000" dirty="0" err="1" smtClean="0"/>
              <a:t>effectués</a:t>
            </a:r>
            <a:r>
              <a:rPr lang="en-GB" sz="2000" dirty="0" smtClean="0"/>
              <a:t> avec Giovanni </a:t>
            </a:r>
            <a:r>
              <a:rPr lang="en-GB" sz="2000" dirty="0" err="1" smtClean="0"/>
              <a:t>Sgubin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544" y="0"/>
            <a:ext cx="1830456" cy="11081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866" y="3974554"/>
            <a:ext cx="2053134" cy="28834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288" y="3974554"/>
            <a:ext cx="2050681" cy="28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067" y="3978000"/>
            <a:ext cx="2050681" cy="288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68" y="1625600"/>
            <a:ext cx="3060699" cy="2352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47000" y="2302933"/>
            <a:ext cx="95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Weaver et al. 2012</a:t>
            </a:r>
            <a:endParaRPr lang="en-GB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23515" y="1487100"/>
            <a:ext cx="2677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Changement THC CMIP5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8096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7" y="1"/>
            <a:ext cx="3877733" cy="33527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9410"/>
            <a:ext cx="4961467" cy="1316857"/>
          </a:xfrm>
        </p:spPr>
        <p:txBody>
          <a:bodyPr/>
          <a:lstStyle/>
          <a:p>
            <a:r>
              <a:rPr lang="fr-FR" sz="3600" dirty="0" smtClean="0"/>
              <a:t>Effet de la fonte des calottes à l’</a:t>
            </a:r>
            <a:r>
              <a:rPr lang="fr-FR" sz="3600" dirty="0" err="1" smtClean="0"/>
              <a:t>Eemien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66" y="2438399"/>
            <a:ext cx="3970867" cy="275166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Comparaison modèle-données 126, 122 </a:t>
            </a:r>
            <a:r>
              <a:rPr lang="fr-FR" sz="2000" dirty="0" err="1" smtClean="0"/>
              <a:t>ky</a:t>
            </a:r>
            <a:r>
              <a:rPr lang="fr-FR" sz="2000" dirty="0" smtClean="0"/>
              <a:t> (</a:t>
            </a:r>
            <a:r>
              <a:rPr lang="fr-FR" sz="2000" dirty="0" err="1" smtClean="0">
                <a:solidFill>
                  <a:srgbClr val="C00000"/>
                </a:solidFill>
              </a:rPr>
              <a:t>Govin</a:t>
            </a:r>
            <a:r>
              <a:rPr lang="fr-FR" sz="2000" dirty="0" smtClean="0">
                <a:solidFill>
                  <a:srgbClr val="C00000"/>
                </a:solidFill>
              </a:rPr>
              <a:t> et al. 2012</a:t>
            </a:r>
            <a:r>
              <a:rPr lang="fr-FR" sz="2000" dirty="0" smtClean="0"/>
              <a:t>)</a:t>
            </a:r>
            <a:endParaRPr lang="fr-FR" sz="2000" dirty="0"/>
          </a:p>
          <a:p>
            <a:r>
              <a:rPr lang="fr-FR" sz="2000" dirty="0" smtClean="0"/>
              <a:t>Besoin d’un flux d’eau pour expliquer délai de réchauffement en </a:t>
            </a:r>
            <a:r>
              <a:rPr lang="fr-FR" sz="2000" dirty="0" err="1" smtClean="0"/>
              <a:t>Atl</a:t>
            </a:r>
            <a:r>
              <a:rPr lang="fr-FR" sz="2000" dirty="0" smtClean="0"/>
              <a:t>. Nord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</p:txBody>
      </p:sp>
      <p:grpSp>
        <p:nvGrpSpPr>
          <p:cNvPr id="15" name="Grouper 14"/>
          <p:cNvGrpSpPr/>
          <p:nvPr/>
        </p:nvGrpSpPr>
        <p:grpSpPr>
          <a:xfrm>
            <a:off x="4190052" y="3258002"/>
            <a:ext cx="4958675" cy="3599998"/>
            <a:chOff x="4079981" y="3258002"/>
            <a:chExt cx="4958675" cy="359999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981" y="3258002"/>
              <a:ext cx="4233333" cy="359999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3314" y="3852333"/>
              <a:ext cx="725342" cy="2675466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74" y="3333166"/>
            <a:ext cx="4360660" cy="3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5687"/>
            <a:ext cx="9144000" cy="644046"/>
          </a:xfrm>
        </p:spPr>
        <p:txBody>
          <a:bodyPr/>
          <a:lstStyle/>
          <a:p>
            <a:r>
              <a:rPr lang="fr-FR" sz="3600" dirty="0" smtClean="0"/>
              <a:t>Modélisation d’un Heinrich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4" y="3708639"/>
            <a:ext cx="4758266" cy="3149361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321733" y="1921933"/>
            <a:ext cx="3852334" cy="3598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 smtClean="0"/>
              <a:t>Simulation avec IPSLCM4 de </a:t>
            </a:r>
            <a:r>
              <a:rPr lang="fr-FR" sz="2600" dirty="0" err="1" smtClean="0"/>
              <a:t>Masa</a:t>
            </a:r>
            <a:r>
              <a:rPr lang="fr-FR" sz="2600" dirty="0" smtClean="0"/>
              <a:t> Kageyama pour le DMG</a:t>
            </a:r>
          </a:p>
          <a:p>
            <a:r>
              <a:rPr lang="fr-FR" sz="2600" dirty="0" smtClean="0"/>
              <a:t>Utilisation modèle </a:t>
            </a:r>
            <a:r>
              <a:rPr lang="fr-FR" sz="2600" dirty="0" err="1" smtClean="0"/>
              <a:t>biogéochimie</a:t>
            </a:r>
            <a:r>
              <a:rPr lang="fr-FR" sz="2600" dirty="0" smtClean="0"/>
              <a:t> PISCES pour comparer production primaire au DMG: </a:t>
            </a:r>
            <a:r>
              <a:rPr lang="fr-FR" sz="2600" dirty="0" err="1" smtClean="0">
                <a:solidFill>
                  <a:srgbClr val="C00000"/>
                </a:solidFill>
              </a:rPr>
              <a:t>Mariotti</a:t>
            </a:r>
            <a:r>
              <a:rPr lang="fr-FR" sz="2600" dirty="0" smtClean="0">
                <a:solidFill>
                  <a:srgbClr val="C00000"/>
                </a:solidFill>
              </a:rPr>
              <a:t> et al. (2012)</a:t>
            </a:r>
          </a:p>
          <a:p>
            <a:pPr>
              <a:buFont typeface="Symbol" charset="0"/>
              <a:buChar char=""/>
            </a:pPr>
            <a:r>
              <a:rPr lang="fr-FR" sz="2600" dirty="0" smtClean="0"/>
              <a:t>Stage M2 de Sébastien le </a:t>
            </a:r>
            <a:r>
              <a:rPr lang="fr-FR" sz="2600" dirty="0" err="1" smtClean="0"/>
              <a:t>Clec’h</a:t>
            </a:r>
            <a:r>
              <a:rPr lang="fr-FR" sz="2600" dirty="0" smtClean="0"/>
              <a:t> en Janvier 2014 (collaboration F. </a:t>
            </a:r>
            <a:r>
              <a:rPr lang="fr-FR" sz="2600" dirty="0" err="1" smtClean="0"/>
              <a:t>Eynaud</a:t>
            </a:r>
            <a:r>
              <a:rPr lang="fr-FR" sz="2600" dirty="0" smtClean="0"/>
              <a:t>)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endParaRPr lang="fr-FR" dirty="0" smtClean="0">
              <a:solidFill>
                <a:srgbClr val="C00000"/>
              </a:solidFill>
            </a:endParaRPr>
          </a:p>
          <a:p>
            <a:pPr>
              <a:buFont typeface="Symbol" charset="0"/>
              <a:buChar char=""/>
            </a:pPr>
            <a:endParaRPr lang="fr-FR" dirty="0" smtClean="0"/>
          </a:p>
          <a:p>
            <a:pPr marL="0" indent="0">
              <a:buFont typeface="Wingdings 2" pitchFamily="18" charset="2"/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Font typeface="Wingdings 2" pitchFamily="18" charset="2"/>
              <a:buNone/>
            </a:pPr>
            <a:endParaRPr lang="fr-FR" dirty="0" smtClean="0"/>
          </a:p>
          <a:p>
            <a:endParaRPr lang="fr-FR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744119" y="2034372"/>
            <a:ext cx="626533" cy="920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744119" y="3455738"/>
            <a:ext cx="4134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Réponse PISCES à un Heinrich</a:t>
            </a:r>
            <a:endParaRPr lang="fr-FR" sz="1600" dirty="0"/>
          </a:p>
        </p:txBody>
      </p:sp>
      <p:sp>
        <p:nvSpPr>
          <p:cNvPr id="14" name="Ellipse 13"/>
          <p:cNvSpPr/>
          <p:nvPr/>
        </p:nvSpPr>
        <p:spPr>
          <a:xfrm>
            <a:off x="6558641" y="5935136"/>
            <a:ext cx="898331" cy="4337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05" y="1025134"/>
            <a:ext cx="4058611" cy="23550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82" y="904658"/>
            <a:ext cx="480917" cy="4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301" y="-673"/>
            <a:ext cx="5168902" cy="1734506"/>
          </a:xfrm>
        </p:spPr>
        <p:txBody>
          <a:bodyPr/>
          <a:lstStyle/>
          <a:p>
            <a:r>
              <a:rPr lang="fr-FR" sz="2800" dirty="0" err="1" smtClean="0"/>
              <a:t>Téléconnections</a:t>
            </a:r>
            <a:r>
              <a:rPr lang="fr-FR" sz="2800" dirty="0" smtClean="0"/>
              <a:t> antarctique lors de la dernière période glaciaire?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465" y="1733833"/>
            <a:ext cx="4555068" cy="3828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sz="2000" dirty="0" smtClean="0"/>
              <a:t>Analyse de différentes carottes d’Antarctique (</a:t>
            </a:r>
            <a:r>
              <a:rPr lang="fr-FR" sz="2000" dirty="0" err="1" smtClean="0">
                <a:solidFill>
                  <a:srgbClr val="C00000"/>
                </a:solidFill>
              </a:rPr>
              <a:t>Buiron</a:t>
            </a:r>
            <a:r>
              <a:rPr lang="fr-FR" sz="2000" dirty="0" smtClean="0">
                <a:solidFill>
                  <a:srgbClr val="C00000"/>
                </a:solidFill>
              </a:rPr>
              <a:t> et al. 2012</a:t>
            </a:r>
            <a:r>
              <a:rPr lang="fr-FR" sz="2000" dirty="0" smtClean="0"/>
              <a:t>) pour les événements rapides</a:t>
            </a:r>
          </a:p>
          <a:p>
            <a:r>
              <a:rPr lang="fr-FR" sz="2000" dirty="0" smtClean="0"/>
              <a:t>Pas d’évidence de différences zonales comme dans les modèles en réponse à un flux d’eau douce</a:t>
            </a:r>
          </a:p>
          <a:p>
            <a:pPr>
              <a:buFont typeface="Symbol" charset="0"/>
              <a:buChar char=""/>
            </a:pPr>
            <a:endParaRPr lang="fr-FR" sz="20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818" y="0"/>
            <a:ext cx="4234931" cy="3394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69" y="3462677"/>
            <a:ext cx="4234931" cy="3390900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5495386" y="4376104"/>
            <a:ext cx="1430056" cy="1405467"/>
            <a:chOff x="-4021150" y="329039"/>
            <a:chExt cx="1430056" cy="1405467"/>
          </a:xfrm>
        </p:grpSpPr>
        <p:cxnSp>
          <p:nvCxnSpPr>
            <p:cNvPr id="10" name="Connecteur droit avec flèche 9"/>
            <p:cNvCxnSpPr/>
            <p:nvPr/>
          </p:nvCxnSpPr>
          <p:spPr bwMode="auto">
            <a:xfrm>
              <a:off x="-3031067" y="1714576"/>
              <a:ext cx="439973" cy="2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orme libre 10"/>
            <p:cNvSpPr/>
            <p:nvPr/>
          </p:nvSpPr>
          <p:spPr>
            <a:xfrm>
              <a:off x="-4021150" y="329039"/>
              <a:ext cx="990083" cy="1405467"/>
            </a:xfrm>
            <a:custGeom>
              <a:avLst/>
              <a:gdLst>
                <a:gd name="connsiteX0" fmla="*/ 7950 w 990083"/>
                <a:gd name="connsiteY0" fmla="*/ 0 h 1405467"/>
                <a:gd name="connsiteX1" fmla="*/ 143417 w 990083"/>
                <a:gd name="connsiteY1" fmla="*/ 745067 h 1405467"/>
                <a:gd name="connsiteX2" fmla="*/ 990083 w 990083"/>
                <a:gd name="connsiteY2" fmla="*/ 1405467 h 1405467"/>
                <a:gd name="connsiteX3" fmla="*/ 990083 w 990083"/>
                <a:gd name="connsiteY3" fmla="*/ 1405467 h 14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0083" h="1405467">
                  <a:moveTo>
                    <a:pt x="7950" y="0"/>
                  </a:moveTo>
                  <a:cubicBezTo>
                    <a:pt x="-6161" y="255411"/>
                    <a:pt x="-20272" y="510823"/>
                    <a:pt x="143417" y="745067"/>
                  </a:cubicBezTo>
                  <a:cubicBezTo>
                    <a:pt x="307106" y="979311"/>
                    <a:pt x="990083" y="1405467"/>
                    <a:pt x="990083" y="1405467"/>
                  </a:cubicBezTo>
                  <a:lnTo>
                    <a:pt x="990083" y="1405467"/>
                  </a:lnTo>
                </a:path>
              </a:pathLst>
            </a:custGeom>
            <a:ln w="762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147733" y="3522134"/>
            <a:ext cx="399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Réponse pression de surface à un Heinrich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31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2291"/>
          </a:xfrm>
        </p:spPr>
        <p:txBody>
          <a:bodyPr/>
          <a:lstStyle/>
          <a:p>
            <a:r>
              <a:rPr lang="en-GB" dirty="0" err="1" smtClean="0"/>
              <a:t>Merci</a:t>
            </a:r>
            <a:r>
              <a:rPr lang="en-GB" dirty="0" smtClean="0"/>
              <a:t> !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3067"/>
            <a:ext cx="1611277" cy="1816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277" y="1253067"/>
            <a:ext cx="1625600" cy="18322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877" y="1253067"/>
            <a:ext cx="1550459" cy="19980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336" y="1256739"/>
            <a:ext cx="1526821" cy="18321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157" y="1269439"/>
            <a:ext cx="1386418" cy="18485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999" y="1300422"/>
            <a:ext cx="1380067" cy="18400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534" y="2997199"/>
            <a:ext cx="2291781" cy="18669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843" y="2980265"/>
            <a:ext cx="1866900" cy="1866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512" y="2971799"/>
            <a:ext cx="1377921" cy="1871997"/>
          </a:xfrm>
          <a:prstGeom prst="rect">
            <a:avLst/>
          </a:prstGeom>
        </p:spPr>
      </p:pic>
      <p:pic>
        <p:nvPicPr>
          <p:cNvPr id="16" name="Imag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95" y="4797425"/>
            <a:ext cx="1697706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2913" y="2984499"/>
            <a:ext cx="1741394" cy="18719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" y="2980265"/>
            <a:ext cx="1435100" cy="18669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8432" y="2984499"/>
            <a:ext cx="1244329" cy="1871997"/>
          </a:xfrm>
          <a:prstGeom prst="rect">
            <a:avLst/>
          </a:prstGeom>
        </p:spPr>
      </p:pic>
      <p:pic>
        <p:nvPicPr>
          <p:cNvPr id="19" name="Image 18" descr="P3210025-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4797425"/>
            <a:ext cx="1774865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3702673"/>
          </a:xfrm>
        </p:spPr>
        <p:txBody>
          <a:bodyPr/>
          <a:lstStyle/>
          <a:p>
            <a:r>
              <a:rPr lang="fr-FR" dirty="0" smtClean="0"/>
              <a:t>Variabilité décennale à centennale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6150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900" y="2590800"/>
            <a:ext cx="4347633" cy="3314700"/>
          </a:xfrm>
        </p:spPr>
        <p:txBody>
          <a:bodyPr>
            <a:normAutofit fontScale="92500" lnSpcReduction="10000"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fr-FR" dirty="0">
                <a:solidFill>
                  <a:srgbClr val="000000"/>
                </a:solidFill>
              </a:rPr>
              <a:t>Données </a:t>
            </a:r>
            <a:r>
              <a:rPr lang="fr-FR" dirty="0" smtClean="0">
                <a:solidFill>
                  <a:srgbClr val="000000"/>
                </a:solidFill>
              </a:rPr>
              <a:t>hautes résolutions temporelles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dirty="0" smtClean="0">
                <a:solidFill>
                  <a:srgbClr val="000000"/>
                </a:solidFill>
              </a:rPr>
              <a:t>assez nombreuses</a:t>
            </a:r>
          </a:p>
          <a:p>
            <a:r>
              <a:rPr lang="fr-FR" sz="2200" dirty="0" smtClean="0">
                <a:solidFill>
                  <a:srgbClr val="000000"/>
                </a:solidFill>
              </a:rPr>
              <a:t>Optimum médiéval </a:t>
            </a:r>
            <a:r>
              <a:rPr lang="fr-FR" sz="2200" dirty="0">
                <a:solidFill>
                  <a:srgbClr val="000000"/>
                </a:solidFill>
              </a:rPr>
              <a:t>- Petit âge de glace </a:t>
            </a:r>
            <a:endParaRPr lang="fr-FR" sz="2200" dirty="0" smtClean="0">
              <a:solidFill>
                <a:srgbClr val="000000"/>
              </a:solidFill>
            </a:endParaRPr>
          </a:p>
          <a:p>
            <a:r>
              <a:rPr lang="fr-FR" sz="2200" dirty="0" smtClean="0">
                <a:solidFill>
                  <a:srgbClr val="000000"/>
                </a:solidFill>
              </a:rPr>
              <a:t>Influence principale de :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F</a:t>
            </a:r>
            <a:r>
              <a:rPr lang="fr-FR" dirty="0" smtClean="0">
                <a:solidFill>
                  <a:srgbClr val="000000"/>
                </a:solidFill>
              </a:rPr>
              <a:t>orçage solaire </a:t>
            </a: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Eruptions volcaniques</a:t>
            </a: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Variabilité interne</a:t>
            </a:r>
          </a:p>
          <a:p>
            <a:pPr marL="349250" lvl="1" indent="0">
              <a:buNone/>
            </a:pPr>
            <a:endParaRPr lang="fr-FR" dirty="0" smtClean="0">
              <a:solidFill>
                <a:srgbClr val="000000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1531" cy="19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982572"/>
            <a:ext cx="4470400" cy="29229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531" y="399678"/>
            <a:ext cx="3852471" cy="1060822"/>
          </a:xfrm>
        </p:spPr>
        <p:txBody>
          <a:bodyPr/>
          <a:lstStyle/>
          <a:p>
            <a:r>
              <a:rPr lang="fr-FR" sz="4000" dirty="0" smtClean="0"/>
              <a:t>Le dernier millénaire</a:t>
            </a:r>
            <a:endParaRPr lang="fr-FR" sz="4000" dirty="0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1" y="0"/>
            <a:ext cx="2699999" cy="26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12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905" y="2061319"/>
            <a:ext cx="4042488" cy="1396999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Etude dans le modèle CNRM-CM3 (Toulouse)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210609" y="1447800"/>
            <a:ext cx="8933391" cy="6278037"/>
            <a:chOff x="210609" y="2374900"/>
            <a:chExt cx="8933391" cy="62780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0193" y="2374900"/>
              <a:ext cx="4713807" cy="5410200"/>
            </a:xfrm>
            <a:prstGeom prst="rect">
              <a:avLst/>
            </a:prstGeom>
          </p:spPr>
        </p:pic>
        <p:sp>
          <p:nvSpPr>
            <p:cNvPr id="6" name="Espace réservé du contenu 2"/>
            <p:cNvSpPr txBox="1">
              <a:spLocks/>
            </p:cNvSpPr>
            <p:nvPr/>
          </p:nvSpPr>
          <p:spPr>
            <a:xfrm>
              <a:off x="210609" y="4309537"/>
              <a:ext cx="4361387" cy="4343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Lien entre forçage solaire et NAO avec un délai de quelques décennies (</a:t>
              </a:r>
              <a:r>
                <a:rPr lang="fr-FR" sz="2000" dirty="0" smtClean="0">
                  <a:solidFill>
                    <a:srgbClr val="C00000"/>
                  </a:solidFill>
                </a:rPr>
                <a:t>Swingedouw et al. 2010</a:t>
              </a:r>
              <a:r>
                <a:rPr lang="fr-FR" sz="2000" dirty="0" smtClean="0"/>
                <a:t>)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6" y="-222622"/>
            <a:ext cx="9101664" cy="1170889"/>
          </a:xfrm>
        </p:spPr>
        <p:txBody>
          <a:bodyPr/>
          <a:lstStyle/>
          <a:p>
            <a:r>
              <a:rPr lang="fr-FR" sz="3600" dirty="0" smtClean="0"/>
              <a:t>Impact du forçage solaire sur la NAO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66" y="1295399"/>
            <a:ext cx="4320133" cy="55837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66" y="1295399"/>
            <a:ext cx="4320133" cy="56133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34" y="1295399"/>
            <a:ext cx="4283998" cy="5613337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86249" y="4762508"/>
            <a:ext cx="4361387" cy="96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Robuste dans deux autres modèles 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210610" y="5495120"/>
            <a:ext cx="4219584" cy="141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Et reconstruction Trouet et al. (2009)</a:t>
            </a:r>
          </a:p>
          <a:p>
            <a:pPr marL="0" indent="0">
              <a:buFont typeface="Wingdings 2" pitchFamily="18" charset="2"/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6049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2957"/>
          </a:xfrm>
        </p:spPr>
        <p:txBody>
          <a:bodyPr/>
          <a:lstStyle/>
          <a:p>
            <a:r>
              <a:rPr lang="en-GB" sz="3200" dirty="0" err="1" smtClean="0"/>
              <a:t>Téléconnection</a:t>
            </a:r>
            <a:r>
              <a:rPr lang="en-GB" sz="3200" dirty="0" smtClean="0"/>
              <a:t> </a:t>
            </a:r>
            <a:r>
              <a:rPr lang="en-GB" sz="3200" dirty="0" err="1" smtClean="0"/>
              <a:t>tropiques-extratropiques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313" y="5579529"/>
            <a:ext cx="8669867" cy="1270001"/>
          </a:xfrm>
        </p:spPr>
        <p:txBody>
          <a:bodyPr/>
          <a:lstStyle/>
          <a:p>
            <a:pPr>
              <a:buFont typeface="Symbol" charset="0"/>
              <a:buChar char=""/>
            </a:pPr>
            <a:endParaRPr lang="en-GB" dirty="0"/>
          </a:p>
          <a:p>
            <a:pPr>
              <a:buFont typeface="Symbol" charset="0"/>
              <a:buChar char=""/>
            </a:pPr>
            <a:r>
              <a:rPr lang="en-GB" dirty="0" smtClean="0"/>
              <a:t>        </a:t>
            </a:r>
            <a:r>
              <a:rPr lang="en-GB" sz="1800" dirty="0" smtClean="0"/>
              <a:t>=&gt; </a:t>
            </a:r>
            <a:r>
              <a:rPr lang="en-GB" sz="1800" dirty="0" err="1" smtClean="0"/>
              <a:t>Sujet</a:t>
            </a:r>
            <a:r>
              <a:rPr lang="en-GB" sz="1800" dirty="0" smtClean="0"/>
              <a:t> stage M2 </a:t>
            </a:r>
            <a:r>
              <a:rPr lang="en-GB" sz="1800" dirty="0" err="1" smtClean="0"/>
              <a:t>disponible</a:t>
            </a:r>
            <a:r>
              <a:rPr lang="en-GB" sz="1800" dirty="0" smtClean="0"/>
              <a:t> sur </a:t>
            </a:r>
            <a:r>
              <a:rPr lang="en-GB" sz="1800" dirty="0" err="1" smtClean="0"/>
              <a:t>ce</a:t>
            </a:r>
            <a:r>
              <a:rPr lang="en-GB" sz="1800" dirty="0" smtClean="0"/>
              <a:t> </a:t>
            </a:r>
            <a:r>
              <a:rPr lang="en-GB" sz="1800" dirty="0" err="1" smtClean="0"/>
              <a:t>thème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pic>
        <p:nvPicPr>
          <p:cNvPr id="4" name="Image 29" descr="RegressSolarSST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155164"/>
            <a:ext cx="6947999" cy="49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RegressSolarSST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4" y="1147993"/>
            <a:ext cx="6948487" cy="49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33870" y="3398649"/>
            <a:ext cx="1467436" cy="896569"/>
            <a:chOff x="1530" y="2662"/>
            <a:chExt cx="1056" cy="727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530" y="2669"/>
              <a:ext cx="1056" cy="72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064" y="2662"/>
              <a:ext cx="96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2015" y="3382"/>
              <a:ext cx="115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18270" y="3563456"/>
            <a:ext cx="1320799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</a:pP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Décennies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 flipH="1" flipV="1">
            <a:off x="1744131" y="2408533"/>
            <a:ext cx="598433" cy="2181413"/>
          </a:xfrm>
          <a:prstGeom prst="curvedLeftArrow">
            <a:avLst>
              <a:gd name="adj1" fmla="val 68064"/>
              <a:gd name="adj2" fmla="val 139356"/>
              <a:gd name="adj3" fmla="val 66667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960225" y="4388357"/>
            <a:ext cx="1164" cy="359997"/>
          </a:xfrm>
          <a:prstGeom prst="line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3" name="Grouper 30"/>
          <p:cNvGrpSpPr>
            <a:grpSpLocks/>
          </p:cNvGrpSpPr>
          <p:nvPr/>
        </p:nvGrpSpPr>
        <p:grpSpPr bwMode="auto">
          <a:xfrm>
            <a:off x="2451097" y="1637756"/>
            <a:ext cx="3295477" cy="1478660"/>
            <a:chOff x="2527300" y="2027238"/>
            <a:chExt cx="4494213" cy="1903412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5268913" y="3017838"/>
              <a:ext cx="1293812" cy="912812"/>
              <a:chOff x="3264" y="2016"/>
              <a:chExt cx="815" cy="575"/>
            </a:xfrm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3264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>
                <a:off x="3607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H="1">
                <a:off x="3563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2527300" y="2105025"/>
              <a:ext cx="4113213" cy="760413"/>
              <a:chOff x="1584" y="1488"/>
              <a:chExt cx="2591" cy="479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1584" y="1488"/>
                <a:ext cx="2592" cy="480"/>
              </a:xfrm>
              <a:prstGeom prst="ellipse">
                <a:avLst/>
              </a:prstGeom>
              <a:solidFill>
                <a:srgbClr val="3366FF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PSL-</a:t>
                </a: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H="1">
                <a:off x="2604" y="1488"/>
                <a:ext cx="11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2675" y="1968"/>
                <a:ext cx="109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2754313" y="2943225"/>
              <a:ext cx="1293812" cy="912813"/>
              <a:chOff x="1680" y="2016"/>
              <a:chExt cx="815" cy="575"/>
            </a:xfrm>
          </p:grpSpPr>
          <p:sp>
            <p:nvSpPr>
              <p:cNvPr id="19" name="Oval 21"/>
              <p:cNvSpPr>
                <a:spLocks noChangeArrowheads="1"/>
              </p:cNvSpPr>
              <p:nvPr/>
            </p:nvSpPr>
            <p:spPr bwMode="auto">
              <a:xfrm>
                <a:off x="1680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2023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979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3211513" y="2789238"/>
              <a:ext cx="3124200" cy="304800"/>
            </a:xfrm>
            <a:prstGeom prst="curvedDownArrow">
              <a:avLst>
                <a:gd name="adj1" fmla="val 199306"/>
                <a:gd name="adj2" fmla="val 408102"/>
                <a:gd name="adj3" fmla="val 33333"/>
              </a:avLst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8" name="Connecteur droit 29"/>
            <p:cNvCxnSpPr>
              <a:cxnSpLocks noChangeShapeType="1"/>
            </p:cNvCxnSpPr>
            <p:nvPr/>
          </p:nvCxnSpPr>
          <p:spPr bwMode="auto">
            <a:xfrm>
              <a:off x="6640513" y="2027238"/>
              <a:ext cx="381000" cy="158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8" name="Connecteur droit 31"/>
          <p:cNvCxnSpPr>
            <a:cxnSpLocks noChangeShapeType="1"/>
          </p:cNvCxnSpPr>
          <p:nvPr/>
        </p:nvCxnSpPr>
        <p:spPr bwMode="auto">
          <a:xfrm>
            <a:off x="6130806" y="1366839"/>
            <a:ext cx="335252" cy="123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ZoneTexte 33"/>
          <p:cNvSpPr txBox="1">
            <a:spLocks noChangeArrowheads="1"/>
          </p:cNvSpPr>
          <p:nvPr/>
        </p:nvSpPr>
        <p:spPr bwMode="auto">
          <a:xfrm>
            <a:off x="6477117" y="1201209"/>
            <a:ext cx="13968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200" dirty="0">
                <a:solidFill>
                  <a:schemeClr val="tx1"/>
                </a:solidFill>
              </a:rPr>
              <a:t>: </a:t>
            </a:r>
            <a:r>
              <a:rPr lang="fr-FR" sz="1200" dirty="0" err="1">
                <a:solidFill>
                  <a:schemeClr val="tx1"/>
                </a:solidFill>
              </a:rPr>
              <a:t>Precipitation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0" name="ZoneTexte 33"/>
          <p:cNvSpPr txBox="1">
            <a:spLocks noChangeArrowheads="1"/>
          </p:cNvSpPr>
          <p:nvPr/>
        </p:nvSpPr>
        <p:spPr bwMode="auto">
          <a:xfrm>
            <a:off x="849313" y="1173394"/>
            <a:ext cx="1396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</a:rPr>
              <a:t>DJF SST,</a:t>
            </a:r>
          </a:p>
        </p:txBody>
      </p:sp>
    </p:spTree>
    <p:extLst>
      <p:ext uri="{BB962C8B-B14F-4D97-AF65-F5344CB8AC3E}">
        <p14:creationId xmlns:p14="http://schemas.microsoft.com/office/powerpoint/2010/main" val="18000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4411323" cy="1336956"/>
          </a:xfrm>
        </p:spPr>
        <p:txBody>
          <a:bodyPr/>
          <a:lstStyle/>
          <a:p>
            <a:r>
              <a:rPr lang="fr-FR" sz="3200" dirty="0" smtClean="0"/>
              <a:t>Effet forçage solaire en Europe en été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41336"/>
            <a:ext cx="4240950" cy="1900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Structure de la réponse similaire dans modèle et données</a:t>
            </a:r>
          </a:p>
          <a:p>
            <a:r>
              <a:rPr lang="fr-FR" dirty="0" smtClean="0"/>
              <a:t>Rôle important joué par l’évapotranspiration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7" y="0"/>
            <a:ext cx="4487333" cy="31524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88" y="-5094"/>
            <a:ext cx="4698812" cy="6857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32907"/>
            <a:ext cx="4528123" cy="3419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86600" y="6606401"/>
            <a:ext cx="226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Swingedouw et al. (2012)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0940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8881533" cy="815287"/>
          </a:xfrm>
        </p:spPr>
        <p:txBody>
          <a:bodyPr/>
          <a:lstStyle/>
          <a:p>
            <a:r>
              <a:rPr lang="fr-FR" sz="3200" dirty="0" smtClean="0"/>
              <a:t>Rôle de l’</a:t>
            </a:r>
            <a:r>
              <a:rPr lang="fr-FR" sz="3200" dirty="0"/>
              <a:t>é</a:t>
            </a:r>
            <a:r>
              <a:rPr lang="fr-FR" sz="3200" dirty="0" smtClean="0"/>
              <a:t>vapotranspiration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1684866"/>
            <a:ext cx="6620934" cy="4596699"/>
          </a:xfrm>
          <a:prstGeom prst="rect">
            <a:avLst/>
          </a:prstGeom>
        </p:spPr>
      </p:pic>
      <p:grpSp>
        <p:nvGrpSpPr>
          <p:cNvPr id="50" name="Grouper 49"/>
          <p:cNvGrpSpPr/>
          <p:nvPr/>
        </p:nvGrpSpPr>
        <p:grpSpPr>
          <a:xfrm>
            <a:off x="575733" y="1083733"/>
            <a:ext cx="8305800" cy="5494867"/>
            <a:chOff x="5689600" y="2753572"/>
            <a:chExt cx="4512733" cy="3384550"/>
          </a:xfrm>
        </p:grpSpPr>
        <p:pic>
          <p:nvPicPr>
            <p:cNvPr id="49" name="Image 48" descr="Diapositive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0" y="2753572"/>
              <a:ext cx="4512733" cy="33845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000" y="3412066"/>
              <a:ext cx="1888067" cy="789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88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714"/>
            <a:ext cx="4284136" cy="1336956"/>
          </a:xfrm>
        </p:spPr>
        <p:txBody>
          <a:bodyPr/>
          <a:lstStyle/>
          <a:p>
            <a:r>
              <a:rPr lang="fr-FR" sz="4000" dirty="0" smtClean="0"/>
              <a:t>Les dernières décennies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278" y="2960191"/>
            <a:ext cx="4068778" cy="215773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Phasage similaire de la THC dans modèle et reconstructions</a:t>
            </a:r>
          </a:p>
          <a:p>
            <a:r>
              <a:rPr lang="fr-FR" sz="2000" dirty="0" smtClean="0"/>
              <a:t>Dû à l’effet du volcan Agung en 1963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525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9000" y="332656"/>
            <a:ext cx="349424" cy="583107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25606"/>
            <a:ext cx="349424" cy="5838127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7403" y="3394926"/>
            <a:ext cx="11731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Historique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1959250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Nudgé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8024" y="4814256"/>
            <a:ext cx="9348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Contrôle</a:t>
            </a:r>
            <a:endParaRPr lang="fr-FR" sz="1200" b="1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4115468" y="2219326"/>
            <a:ext cx="1609280" cy="1810824"/>
            <a:chOff x="3657599" y="2337847"/>
            <a:chExt cx="2067149" cy="2065233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5724128" y="3980794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5722888" y="2337847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599" y="2477285"/>
              <a:ext cx="1772999" cy="1332311"/>
            </a:xfrm>
            <a:prstGeom prst="rect">
              <a:avLst/>
            </a:prstGeom>
          </p:spPr>
        </p:pic>
      </p:grpSp>
      <p:grpSp>
        <p:nvGrpSpPr>
          <p:cNvPr id="23" name="Grouper 22"/>
          <p:cNvGrpSpPr/>
          <p:nvPr/>
        </p:nvGrpSpPr>
        <p:grpSpPr>
          <a:xfrm>
            <a:off x="5775815" y="2202383"/>
            <a:ext cx="1111057" cy="1469542"/>
            <a:chOff x="5775815" y="2337847"/>
            <a:chExt cx="1111057" cy="1469542"/>
          </a:xfrm>
        </p:grpSpPr>
        <p:cxnSp>
          <p:nvCxnSpPr>
            <p:cNvPr id="16" name="Connecteur droit avec flèche 15"/>
            <p:cNvCxnSpPr/>
            <p:nvPr/>
          </p:nvCxnSpPr>
          <p:spPr>
            <a:xfrm>
              <a:off x="5775816" y="2337847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5775816" y="3807389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775815" y="3318924"/>
              <a:ext cx="935998" cy="3597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0000"/>
                  </a:solidFill>
                </a:rPr>
                <a:t>15 ans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284136" y="6491555"/>
            <a:ext cx="4868080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 2013b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5816" y="0"/>
            <a:ext cx="1945784" cy="325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Evolution THC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1528976"/>
            <a:ext cx="23505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274198" cy="603624"/>
          </a:xfrm>
        </p:spPr>
        <p:txBody>
          <a:bodyPr/>
          <a:lstStyle/>
          <a:p>
            <a:r>
              <a:rPr lang="en-GB" sz="3200" dirty="0" err="1" smtClean="0"/>
              <a:t>Modèles</a:t>
            </a:r>
            <a:r>
              <a:rPr lang="en-GB" sz="3200" dirty="0" smtClean="0"/>
              <a:t> </a:t>
            </a:r>
            <a:r>
              <a:rPr lang="en-GB" sz="3200" dirty="0" err="1" smtClean="0"/>
              <a:t>conceptuels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" y="897465"/>
            <a:ext cx="4206466" cy="303106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Les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</a:t>
            </a:r>
            <a:r>
              <a:rPr lang="en-GB" sz="2000" dirty="0" err="1" smtClean="0"/>
              <a:t>excitent</a:t>
            </a:r>
            <a:r>
              <a:rPr lang="en-GB" sz="2000" dirty="0" smtClean="0"/>
              <a:t> </a:t>
            </a:r>
            <a:r>
              <a:rPr lang="en-GB" sz="2000" dirty="0" err="1" smtClean="0"/>
              <a:t>une</a:t>
            </a:r>
            <a:r>
              <a:rPr lang="en-GB" sz="2000" dirty="0" smtClean="0"/>
              <a:t> oscillation </a:t>
            </a:r>
            <a:r>
              <a:rPr lang="en-GB" sz="2000" dirty="0" err="1" smtClean="0"/>
              <a:t>amortie</a:t>
            </a:r>
            <a:endParaRPr lang="en-GB" sz="2000" dirty="0" smtClean="0"/>
          </a:p>
          <a:p>
            <a:r>
              <a:rPr lang="en-GB" sz="2000" dirty="0" smtClean="0"/>
              <a:t>3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en 1963, 1982 et 1991</a:t>
            </a:r>
          </a:p>
          <a:p>
            <a:r>
              <a:rPr lang="en-GB" sz="2000" dirty="0" err="1" smtClean="0"/>
              <a:t>Réchauffement</a:t>
            </a:r>
            <a:r>
              <a:rPr lang="en-GB" sz="2000" dirty="0" smtClean="0"/>
              <a:t> </a:t>
            </a:r>
            <a:r>
              <a:rPr lang="en-GB" sz="2000" dirty="0" err="1" smtClean="0"/>
              <a:t>diminue</a:t>
            </a:r>
            <a:r>
              <a:rPr lang="en-GB" sz="2000" dirty="0" smtClean="0"/>
              <a:t> THC</a:t>
            </a:r>
          </a:p>
          <a:p>
            <a:r>
              <a:rPr lang="en-GB" sz="2000" dirty="0" smtClean="0"/>
              <a:t>NAO+ </a:t>
            </a:r>
            <a:r>
              <a:rPr lang="en-GB" sz="2000" dirty="0" err="1" smtClean="0"/>
              <a:t>l’amplifie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63869"/>
            <a:ext cx="4499606" cy="31941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7" y="0"/>
            <a:ext cx="474133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1135" y="262462"/>
            <a:ext cx="4644393" cy="22098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90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5"/>
            <a:ext cx="4928113" cy="643468"/>
          </a:xfrm>
        </p:spPr>
        <p:txBody>
          <a:bodyPr/>
          <a:lstStyle/>
          <a:p>
            <a:r>
              <a:rPr lang="fr-FR" sz="3200" dirty="0" smtClean="0"/>
              <a:t>Validation mécanismes ?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1116135"/>
            <a:ext cx="4504267" cy="189653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Données haute résolution du Groenland sur le dernier millénaire</a:t>
            </a:r>
          </a:p>
          <a:p>
            <a:r>
              <a:rPr lang="fr-FR" sz="2000" dirty="0" smtClean="0"/>
              <a:t>Projet ANR CEP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(Valérie Masson-Delmotte)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13" y="0"/>
            <a:ext cx="4107468" cy="438961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84800" y="4389610"/>
            <a:ext cx="347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Masson-Delmotte et al. 2012</a:t>
            </a:r>
            <a:endParaRPr lang="fr-FR" sz="1400" dirty="0">
              <a:solidFill>
                <a:srgbClr val="C0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541059" y="3385689"/>
            <a:ext cx="3556808" cy="3492224"/>
            <a:chOff x="541059" y="3385689"/>
            <a:chExt cx="3556808" cy="3492224"/>
          </a:xfrm>
        </p:grpSpPr>
        <p:pic>
          <p:nvPicPr>
            <p:cNvPr id="6" name="Image 3" descr="d18O-millgreenland-1000-1973-eof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9" y="3385689"/>
              <a:ext cx="3556808" cy="3472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795865" y="6570136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6"/>
                  </a:solidFill>
                </a:rPr>
                <a:t>Ortega et al., soumis</a:t>
              </a:r>
              <a:endParaRPr lang="fr-FR" sz="14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9" name="Image 8" descr="ttp://dods.extra.cea.fr/work/p86swing/Millennium/Volcan/SpectralAnalysis/IceCoresO18_490/IceCoresO1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4" y="1890453"/>
            <a:ext cx="3970867" cy="4998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e 9"/>
          <p:cNvSpPr/>
          <p:nvPr/>
        </p:nvSpPr>
        <p:spPr>
          <a:xfrm>
            <a:off x="8382000" y="5181600"/>
            <a:ext cx="653581" cy="499533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4"/>
            <a:ext cx="4274199" cy="999069"/>
          </a:xfrm>
        </p:spPr>
        <p:txBody>
          <a:bodyPr/>
          <a:lstStyle/>
          <a:p>
            <a:r>
              <a:rPr lang="fr-FR" sz="3600" dirty="0" smtClean="0"/>
              <a:t>Validation mécanismes 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151464"/>
            <a:ext cx="4324999" cy="2849036"/>
          </a:xfrm>
        </p:spPr>
        <p:txBody>
          <a:bodyPr>
            <a:normAutofit fontScale="62500" lnSpcReduction="20000"/>
          </a:bodyPr>
          <a:lstStyle/>
          <a:p>
            <a:r>
              <a:rPr lang="fr-FR" sz="2900" dirty="0" smtClean="0"/>
              <a:t>Données annuelles du Groenland sur le dernier millénaire</a:t>
            </a:r>
          </a:p>
          <a:p>
            <a:r>
              <a:rPr lang="fr-FR" sz="2900" dirty="0" smtClean="0"/>
              <a:t>Bivalves en Islande, marqueur de la circulation océanique avec résolution annuelle (Butler et al. 2012)</a:t>
            </a:r>
          </a:p>
          <a:p>
            <a:r>
              <a:rPr lang="fr-FR" sz="2900" dirty="0" smtClean="0"/>
              <a:t>Comparaison avec simulation millénaire IPSL-CM5A-LR pour 5 événements marquants = 5 membres</a:t>
            </a:r>
          </a:p>
          <a:p>
            <a:pPr>
              <a:buFont typeface="Symbol" charset="0"/>
              <a:buChar char=""/>
            </a:pPr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98" y="0"/>
            <a:ext cx="4869801" cy="6858000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2" y="4000500"/>
            <a:ext cx="4081766" cy="28820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5989406" y="503407"/>
            <a:ext cx="349424" cy="2844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65777" y="503407"/>
            <a:ext cx="349424" cy="2844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508064" y="3657241"/>
            <a:ext cx="349424" cy="2844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20935" y="3657241"/>
            <a:ext cx="349424" cy="2844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90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30" name="Picture 2" descr="Diapositi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7" y="957253"/>
            <a:ext cx="851147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1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37067" y="-76187"/>
            <a:ext cx="8689974" cy="973138"/>
          </a:xfrm>
          <a:ln/>
        </p:spPr>
        <p:txBody>
          <a:bodyPr/>
          <a:lstStyle/>
          <a:p>
            <a:r>
              <a:rPr lang="fr-FR" sz="4000" dirty="0"/>
              <a:t>La circulation thermohaline (THC)</a:t>
            </a:r>
          </a:p>
        </p:txBody>
      </p:sp>
      <p:sp>
        <p:nvSpPr>
          <p:cNvPr id="841732" name="Text Box 4"/>
          <p:cNvSpPr txBox="1">
            <a:spLocks noChangeArrowheads="1"/>
          </p:cNvSpPr>
          <p:nvPr/>
        </p:nvSpPr>
        <p:spPr bwMode="auto">
          <a:xfrm>
            <a:off x="395288" y="6381750"/>
            <a:ext cx="8748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Circulation océanique liée aux gradients de température et de salinité</a:t>
            </a:r>
            <a:endParaRPr lang="en-US" sz="2000"/>
          </a:p>
        </p:txBody>
      </p:sp>
      <p:grpSp>
        <p:nvGrpSpPr>
          <p:cNvPr id="841733" name="Group 5"/>
          <p:cNvGrpSpPr>
            <a:grpSpLocks/>
          </p:cNvGrpSpPr>
          <p:nvPr/>
        </p:nvGrpSpPr>
        <p:grpSpPr bwMode="auto">
          <a:xfrm>
            <a:off x="3419475" y="1315989"/>
            <a:ext cx="2592388" cy="1079500"/>
            <a:chOff x="3379" y="881"/>
            <a:chExt cx="1361" cy="590"/>
          </a:xfrm>
        </p:grpSpPr>
        <p:sp>
          <p:nvSpPr>
            <p:cNvPr id="841734" name="Oval 6"/>
            <p:cNvSpPr>
              <a:spLocks noChangeArrowheads="1"/>
            </p:cNvSpPr>
            <p:nvPr/>
          </p:nvSpPr>
          <p:spPr bwMode="auto">
            <a:xfrm>
              <a:off x="3379" y="881"/>
              <a:ext cx="953" cy="59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1735" name="Rectangle 7"/>
            <p:cNvSpPr>
              <a:spLocks noChangeArrowheads="1"/>
            </p:cNvSpPr>
            <p:nvPr/>
          </p:nvSpPr>
          <p:spPr bwMode="auto">
            <a:xfrm>
              <a:off x="4286" y="1071"/>
              <a:ext cx="454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00"/>
                  </a:solidFill>
                </a:rPr>
                <a:t>NADW</a:t>
              </a:r>
            </a:p>
          </p:txBody>
        </p:sp>
      </p:grpSp>
      <p:grpSp>
        <p:nvGrpSpPr>
          <p:cNvPr id="841736" name="Group 8"/>
          <p:cNvGrpSpPr>
            <a:grpSpLocks/>
          </p:cNvGrpSpPr>
          <p:nvPr/>
        </p:nvGrpSpPr>
        <p:grpSpPr bwMode="auto">
          <a:xfrm>
            <a:off x="2844277" y="5280024"/>
            <a:ext cx="2733675" cy="790575"/>
            <a:chOff x="3334" y="2160"/>
            <a:chExt cx="1360" cy="498"/>
          </a:xfrm>
        </p:grpSpPr>
        <p:sp>
          <p:nvSpPr>
            <p:cNvPr id="841737" name="Oval 9"/>
            <p:cNvSpPr>
              <a:spLocks noChangeArrowheads="1"/>
            </p:cNvSpPr>
            <p:nvPr/>
          </p:nvSpPr>
          <p:spPr bwMode="auto">
            <a:xfrm>
              <a:off x="3334" y="2160"/>
              <a:ext cx="907" cy="49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1738" name="Rectangle 10"/>
            <p:cNvSpPr>
              <a:spLocks noChangeArrowheads="1"/>
            </p:cNvSpPr>
            <p:nvPr/>
          </p:nvSpPr>
          <p:spPr bwMode="auto">
            <a:xfrm>
              <a:off x="4195" y="2296"/>
              <a:ext cx="499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00"/>
                  </a:solidFill>
                </a:rPr>
                <a:t>AABW</a:t>
              </a:r>
            </a:p>
          </p:txBody>
        </p:sp>
      </p:grpSp>
      <p:sp>
        <p:nvSpPr>
          <p:cNvPr id="841739" name="Text Box 11"/>
          <p:cNvSpPr txBox="1">
            <a:spLocks noChangeArrowheads="1"/>
          </p:cNvSpPr>
          <p:nvPr/>
        </p:nvSpPr>
        <p:spPr bwMode="auto">
          <a:xfrm>
            <a:off x="7822674" y="5826650"/>
            <a:ext cx="9350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200"/>
              <a:t>Rahsmtorf 2002</a:t>
            </a:r>
            <a:endParaRPr lang="fr-FR" sz="1200"/>
          </a:p>
        </p:txBody>
      </p:sp>
      <p:pic>
        <p:nvPicPr>
          <p:cNvPr id="12" name="Picture 12" descr="Satellite_Greenland_NA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90" y="427397"/>
            <a:ext cx="1077031" cy="14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006" y="5631386"/>
            <a:ext cx="1809173" cy="125999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816" y="600871"/>
            <a:ext cx="1465979" cy="139756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549" y="4238051"/>
            <a:ext cx="1465979" cy="13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0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CMIP5 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0266" y="2260599"/>
            <a:ext cx="3073401" cy="368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 smtClean="0"/>
              <a:t>Cinq</a:t>
            </a:r>
            <a:r>
              <a:rPr lang="en-GB" sz="2000" dirty="0" smtClean="0"/>
              <a:t> </a:t>
            </a:r>
            <a:r>
              <a:rPr lang="en-GB" sz="2000" dirty="0" err="1" smtClean="0"/>
              <a:t>autres</a:t>
            </a:r>
            <a:r>
              <a:rPr lang="en-GB" sz="2000" dirty="0" smtClean="0"/>
              <a:t>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de la base de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CMIP5 </a:t>
            </a:r>
            <a:r>
              <a:rPr lang="en-GB" sz="2000" dirty="0" err="1" smtClean="0"/>
              <a:t>montrent</a:t>
            </a:r>
            <a:r>
              <a:rPr lang="en-GB" sz="2000" dirty="0" smtClean="0"/>
              <a:t> </a:t>
            </a:r>
            <a:r>
              <a:rPr lang="en-GB" sz="2000" dirty="0" err="1" smtClean="0"/>
              <a:t>aussi</a:t>
            </a:r>
            <a:r>
              <a:rPr lang="en-GB" sz="2000" dirty="0" smtClean="0"/>
              <a:t> </a:t>
            </a:r>
            <a:r>
              <a:rPr lang="en-GB" sz="2000" dirty="0" err="1" smtClean="0"/>
              <a:t>ce</a:t>
            </a:r>
            <a:r>
              <a:rPr lang="en-GB" sz="2000" dirty="0" smtClean="0"/>
              <a:t> type de variations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4" y="1866901"/>
            <a:ext cx="5164666" cy="424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5673" y="2412639"/>
            <a:ext cx="349424" cy="3239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952044" y="2412639"/>
            <a:ext cx="349424" cy="3239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70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93138"/>
            <a:ext cx="4299598" cy="1769533"/>
          </a:xfrm>
        </p:spPr>
        <p:txBody>
          <a:bodyPr/>
          <a:lstStyle/>
          <a:p>
            <a:r>
              <a:rPr lang="en-GB" sz="3600" dirty="0" smtClean="0"/>
              <a:t>Validation </a:t>
            </a:r>
            <a:r>
              <a:rPr lang="en-GB" sz="3600" dirty="0" err="1" smtClean="0"/>
              <a:t>dans</a:t>
            </a:r>
            <a:r>
              <a:rPr lang="en-GB" sz="3600" dirty="0" smtClean="0"/>
              <a:t> observations </a:t>
            </a:r>
            <a:r>
              <a:rPr lang="en-GB" sz="3600" dirty="0" err="1" smtClean="0"/>
              <a:t>salinité</a:t>
            </a:r>
            <a:r>
              <a:rPr lang="en-GB" sz="3600" dirty="0" smtClean="0"/>
              <a:t> </a:t>
            </a:r>
            <a:r>
              <a:rPr lang="en-GB" sz="3600" i="1" dirty="0" smtClean="0"/>
              <a:t>in situ</a:t>
            </a:r>
            <a:endParaRPr lang="en-GB" sz="36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2610"/>
            <a:ext cx="4299598" cy="2074326"/>
          </a:xfrm>
        </p:spPr>
        <p:txBody>
          <a:bodyPr/>
          <a:lstStyle/>
          <a:p>
            <a:r>
              <a:rPr lang="en-GB" sz="2000" dirty="0" smtClean="0"/>
              <a:t>Utilisation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</a:t>
            </a:r>
            <a:r>
              <a:rPr lang="en-GB" sz="2000" dirty="0" err="1" smtClean="0"/>
              <a:t>Reverdin</a:t>
            </a:r>
            <a:r>
              <a:rPr lang="en-GB" sz="2000" dirty="0" smtClean="0"/>
              <a:t> et al. (2010) </a:t>
            </a:r>
          </a:p>
          <a:p>
            <a:r>
              <a:rPr lang="en-GB" sz="2000" dirty="0" err="1" smtClean="0"/>
              <a:t>Collecte</a:t>
            </a:r>
            <a:r>
              <a:rPr lang="en-GB" sz="2000" dirty="0" smtClean="0"/>
              <a:t> </a:t>
            </a:r>
            <a:r>
              <a:rPr lang="en-GB" sz="2000" dirty="0" err="1" smtClean="0"/>
              <a:t>données</a:t>
            </a:r>
            <a:r>
              <a:rPr lang="en-GB" sz="2000" dirty="0" smtClean="0"/>
              <a:t> Labrador via </a:t>
            </a:r>
            <a:r>
              <a:rPr lang="fr-FR" sz="2000" dirty="0"/>
              <a:t>Bedford Institute of </a:t>
            </a:r>
            <a:r>
              <a:rPr lang="fr-FR" sz="2000" dirty="0" err="1"/>
              <a:t>Oceanography</a:t>
            </a:r>
            <a:r>
              <a:rPr lang="fr-FR" sz="2000" dirty="0"/>
              <a:t> 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599" y="1"/>
            <a:ext cx="4869801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801765"/>
            <a:ext cx="3784599" cy="3056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63894" y="2565397"/>
            <a:ext cx="349424" cy="1727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303198" y="2565397"/>
            <a:ext cx="349424" cy="1727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81961" y="4724399"/>
            <a:ext cx="349424" cy="1728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87402" y="4724399"/>
            <a:ext cx="349424" cy="1727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2C7C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69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163357"/>
            <a:ext cx="8042276" cy="1336956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702458"/>
            <a:ext cx="8042276" cy="439354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Les reconstructions paléo-climatiques permettent de mieux comprendre les mécanismes de la variabilité climatique</a:t>
            </a:r>
          </a:p>
          <a:p>
            <a:r>
              <a:rPr lang="fr-FR" sz="2000" dirty="0" smtClean="0"/>
              <a:t>Elles permettent également de tester les modèles de climat utilisés pour prédire le climat des décennies à venir</a:t>
            </a:r>
          </a:p>
          <a:p>
            <a:r>
              <a:rPr lang="fr-FR" sz="2000" dirty="0" smtClean="0"/>
              <a:t>Possibilité d’événements abrupts dans les modèles de climat aussi</a:t>
            </a:r>
          </a:p>
          <a:p>
            <a:r>
              <a:rPr lang="fr-FR" sz="2000" dirty="0" smtClean="0"/>
              <a:t>Rôle important forçage solaire et volcanique pour les modes de variabilité interne du climat</a:t>
            </a:r>
          </a:p>
        </p:txBody>
      </p:sp>
    </p:spTree>
    <p:extLst>
      <p:ext uri="{BB962C8B-B14F-4D97-AF65-F5344CB8AC3E}">
        <p14:creationId xmlns:p14="http://schemas.microsoft.com/office/powerpoint/2010/main" val="35198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742" y="-281890"/>
            <a:ext cx="8042276" cy="1336956"/>
          </a:xfrm>
        </p:spPr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067" y="1481668"/>
            <a:ext cx="8652933" cy="463126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Projet ANR HAMOC :</a:t>
            </a:r>
          </a:p>
          <a:p>
            <a:pPr lvl="1"/>
            <a:r>
              <a:rPr lang="fr-FR" dirty="0" smtClean="0"/>
              <a:t>Variabilité Holocène</a:t>
            </a:r>
          </a:p>
          <a:p>
            <a:pPr lvl="1"/>
            <a:r>
              <a:rPr lang="fr-FR" dirty="0" smtClean="0"/>
              <a:t>Effet de « l’outflow » d’eaux méditerranéennes sur AMOC</a:t>
            </a:r>
          </a:p>
          <a:p>
            <a:pPr lvl="1"/>
            <a:r>
              <a:rPr lang="fr-FR" dirty="0" smtClean="0"/>
              <a:t>Simulation longues avec modèle IPSL (6ka-2ka)</a:t>
            </a:r>
            <a:endParaRPr lang="fr-FR" dirty="0"/>
          </a:p>
          <a:p>
            <a:r>
              <a:rPr lang="fr-FR" dirty="0" smtClean="0"/>
              <a:t>PMIP3 </a:t>
            </a:r>
            <a:r>
              <a:rPr lang="fr-FR" dirty="0" err="1" smtClean="0"/>
              <a:t>working</a:t>
            </a:r>
            <a:r>
              <a:rPr lang="fr-FR" dirty="0" smtClean="0"/>
              <a:t> group « 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 » :</a:t>
            </a:r>
          </a:p>
          <a:p>
            <a:pPr lvl="1"/>
            <a:r>
              <a:rPr lang="fr-FR" dirty="0" err="1" smtClean="0"/>
              <a:t>Evenements</a:t>
            </a:r>
            <a:r>
              <a:rPr lang="fr-FR" dirty="0" smtClean="0"/>
              <a:t> </a:t>
            </a:r>
            <a:r>
              <a:rPr lang="fr-FR" dirty="0"/>
              <a:t>abrupts passé </a:t>
            </a:r>
            <a:r>
              <a:rPr lang="fr-FR" dirty="0" smtClean="0"/>
              <a:t>type </a:t>
            </a:r>
            <a:r>
              <a:rPr lang="fr-FR" dirty="0" err="1" smtClean="0"/>
              <a:t>heinrich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Mise </a:t>
            </a:r>
            <a:r>
              <a:rPr lang="fr-FR" dirty="0"/>
              <a:t>en place base de données </a:t>
            </a:r>
            <a:r>
              <a:rPr lang="fr-FR" dirty="0" smtClean="0"/>
              <a:t>PMIP3 au labo</a:t>
            </a:r>
          </a:p>
          <a:p>
            <a:r>
              <a:rPr lang="fr-FR" dirty="0" smtClean="0"/>
              <a:t>Utilisation du modèle LOVECLIM :</a:t>
            </a:r>
          </a:p>
          <a:p>
            <a:pPr lvl="1"/>
            <a:r>
              <a:rPr lang="fr-FR" dirty="0" smtClean="0"/>
              <a:t>Simple, </a:t>
            </a:r>
            <a:r>
              <a:rPr lang="fr-FR" dirty="0"/>
              <a:t>tourne sur un </a:t>
            </a:r>
            <a:r>
              <a:rPr lang="fr-FR" dirty="0" smtClean="0"/>
              <a:t>PC</a:t>
            </a:r>
          </a:p>
          <a:p>
            <a:r>
              <a:rPr lang="fr-FR" dirty="0" smtClean="0"/>
              <a:t>Assimilation données sur </a:t>
            </a:r>
            <a:r>
              <a:rPr lang="fr-FR" smtClean="0"/>
              <a:t>le dernier millénaire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Jamais fait dans un AOGCM</a:t>
            </a:r>
          </a:p>
          <a:p>
            <a:pPr lvl="1"/>
            <a:r>
              <a:rPr lang="fr-FR" dirty="0" err="1" smtClean="0"/>
              <a:t>Nudging</a:t>
            </a:r>
            <a:r>
              <a:rPr lang="fr-FR" dirty="0" smtClean="0"/>
              <a:t> en SST comme pour le décennal ?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0724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rc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087" y="1865230"/>
            <a:ext cx="8042276" cy="1336956"/>
          </a:xfrm>
        </p:spPr>
        <p:txBody>
          <a:bodyPr/>
          <a:lstStyle/>
          <a:p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Merci !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	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64886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Didier.Swingedouw@u-bordeaux1.fr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2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391544" cy="1336956"/>
          </a:xfrm>
        </p:spPr>
        <p:txBody>
          <a:bodyPr/>
          <a:lstStyle/>
          <a:p>
            <a:r>
              <a:rPr lang="fr-FR" sz="4000" dirty="0" err="1" smtClean="0"/>
              <a:t>Oligocene</a:t>
            </a:r>
            <a:r>
              <a:rPr lang="fr-FR" sz="4000" dirty="0" smtClean="0"/>
              <a:t> ancien (34 </a:t>
            </a:r>
            <a:r>
              <a:rPr lang="fr-FR" sz="4000" dirty="0" err="1" smtClean="0"/>
              <a:t>My</a:t>
            </a:r>
            <a:r>
              <a:rPr lang="fr-FR" sz="4000" dirty="0" smtClean="0"/>
              <a:t>)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95174"/>
            <a:ext cx="4940819" cy="2279368"/>
          </a:xfrm>
        </p:spPr>
        <p:txBody>
          <a:bodyPr>
            <a:normAutofit fontScale="85000" lnSpcReduction="10000"/>
          </a:bodyPr>
          <a:lstStyle/>
          <a:p>
            <a:endParaRPr lang="fr-FR" dirty="0"/>
          </a:p>
          <a:p>
            <a:r>
              <a:rPr lang="fr-FR" dirty="0" smtClean="0"/>
              <a:t>Effet de l’ouverture de Drake et du CO</a:t>
            </a:r>
            <a:r>
              <a:rPr lang="fr-FR" baseline="-25000" dirty="0" smtClean="0"/>
              <a:t>2</a:t>
            </a:r>
            <a:r>
              <a:rPr lang="fr-FR" dirty="0" smtClean="0"/>
              <a:t> sur l’ACC (et la calotte Antarctique)</a:t>
            </a:r>
          </a:p>
          <a:p>
            <a:r>
              <a:rPr lang="fr-FR" dirty="0" smtClean="0"/>
              <a:t>Diminution CO</a:t>
            </a:r>
            <a:r>
              <a:rPr lang="fr-FR" baseline="-25000" dirty="0" smtClean="0"/>
              <a:t>2</a:t>
            </a:r>
            <a:r>
              <a:rPr lang="fr-FR" dirty="0" smtClean="0"/>
              <a:t> est une condition nécessaire (</a:t>
            </a:r>
            <a:r>
              <a:rPr lang="fr-FR" dirty="0" smtClean="0">
                <a:solidFill>
                  <a:srgbClr val="800000"/>
                </a:solidFill>
              </a:rPr>
              <a:t>Lefebvre et al. 2012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203" y="246286"/>
            <a:ext cx="3713661" cy="252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26" y="3158304"/>
            <a:ext cx="4150907" cy="3699696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276761" y="4030135"/>
            <a:ext cx="4114783" cy="2827862"/>
            <a:chOff x="276761" y="4030135"/>
            <a:chExt cx="4114783" cy="28278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761" y="4453439"/>
              <a:ext cx="4114783" cy="240455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6761" y="4030135"/>
              <a:ext cx="4114783" cy="457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Lien CO2 et ACC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993093" y="-33864"/>
            <a:ext cx="4114783" cy="457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Géographie de l’</a:t>
            </a:r>
            <a:r>
              <a:rPr lang="fr-FR" sz="1600" dirty="0" err="1" smtClean="0">
                <a:solidFill>
                  <a:schemeClr val="tx1"/>
                </a:solidFill>
              </a:rPr>
              <a:t>Oligocene</a:t>
            </a:r>
            <a:r>
              <a:rPr lang="fr-FR" sz="1600" dirty="0" smtClean="0">
                <a:solidFill>
                  <a:schemeClr val="tx1"/>
                </a:solidFill>
              </a:rPr>
              <a:t> dans FOAM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4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4086054" y="948699"/>
            <a:ext cx="5197276" cy="3106999"/>
            <a:chOff x="3206750" y="1681163"/>
            <a:chExt cx="6118225" cy="3548062"/>
          </a:xfrm>
        </p:grpSpPr>
        <p:pic>
          <p:nvPicPr>
            <p:cNvPr id="10248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50" y="1681163"/>
              <a:ext cx="5902325" cy="35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7740650" y="4510088"/>
              <a:ext cx="1584325" cy="516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550" tIns="41275" rIns="82550" bIns="41275">
              <a:spAutoFit/>
            </a:bodyPr>
            <a:lstStyle/>
            <a:p>
              <a:pPr defTabSz="449263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</a:tabLst>
              </a:pPr>
              <a:r>
                <a:rPr lang="fr-FR" sz="1200" i="1" dirty="0">
                  <a:solidFill>
                    <a:srgbClr val="003300"/>
                  </a:solidFill>
                  <a:latin typeface="Helvetica" charset="0"/>
                </a:rPr>
                <a:t>Schneider et al. </a:t>
              </a:r>
              <a:r>
                <a:rPr lang="fr-FR" sz="1200" i="1" dirty="0" smtClean="0">
                  <a:solidFill>
                    <a:srgbClr val="003300"/>
                  </a:solidFill>
                  <a:latin typeface="Helvetica" charset="0"/>
                </a:rPr>
                <a:t>2007</a:t>
              </a:r>
              <a:endParaRPr lang="fr-FR" sz="1200" i="1" dirty="0">
                <a:solidFill>
                  <a:srgbClr val="003300"/>
                </a:solidFill>
                <a:latin typeface="Helvetica" charset="0"/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3276600" y="2781300"/>
              <a:ext cx="287338" cy="1152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51573" y="207193"/>
            <a:ext cx="8677274" cy="620562"/>
          </a:xfrm>
        </p:spPr>
        <p:txBody>
          <a:bodyPr/>
          <a:lstStyle/>
          <a:p>
            <a:r>
              <a:rPr lang="fr-FR" sz="3600" dirty="0" smtClean="0"/>
              <a:t>Devenir de la circulation thermohaline</a:t>
            </a:r>
            <a:endParaRPr lang="fr-FR" sz="3600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" y="1193965"/>
            <a:ext cx="3886200" cy="2861733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Modèles </a:t>
            </a:r>
            <a:r>
              <a:rPr lang="fr-FR" sz="2000" dirty="0">
                <a:solidFill>
                  <a:srgbClr val="000000"/>
                </a:solidFill>
              </a:rPr>
              <a:t>numériques couplés océan-atmosphère montrent une </a:t>
            </a:r>
            <a:r>
              <a:rPr lang="fr-FR" sz="2000" dirty="0" smtClean="0">
                <a:solidFill>
                  <a:srgbClr val="000000"/>
                </a:solidFill>
              </a:rPr>
              <a:t>diminution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Large </a:t>
            </a:r>
            <a:r>
              <a:rPr lang="fr-FR" sz="2000" dirty="0">
                <a:solidFill>
                  <a:srgbClr val="000000"/>
                </a:solidFill>
              </a:rPr>
              <a:t>dispersion entre les </a:t>
            </a:r>
            <a:r>
              <a:rPr lang="fr-FR" sz="2000" dirty="0" smtClean="0">
                <a:solidFill>
                  <a:srgbClr val="000000"/>
                </a:solidFill>
              </a:rPr>
              <a:t>modèles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Pas </a:t>
            </a:r>
            <a:r>
              <a:rPr lang="fr-FR" sz="2000" dirty="0">
                <a:solidFill>
                  <a:srgbClr val="000000"/>
                </a:solidFill>
              </a:rPr>
              <a:t>de fonte </a:t>
            </a:r>
            <a:r>
              <a:rPr lang="fr-FR" sz="2000" dirty="0" smtClean="0">
                <a:solidFill>
                  <a:srgbClr val="000000"/>
                </a:solidFill>
              </a:rPr>
              <a:t>de la calotte </a:t>
            </a:r>
            <a:r>
              <a:rPr lang="fr-FR" sz="2000" dirty="0" err="1" smtClean="0">
                <a:solidFill>
                  <a:srgbClr val="000000"/>
                </a:solidFill>
              </a:rPr>
              <a:t>groënlandaise</a:t>
            </a:r>
            <a:endParaRPr lang="fr-FR" sz="2000" dirty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endParaRPr lang="en-GB" sz="20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0" y="4042998"/>
            <a:ext cx="9283328" cy="2802302"/>
            <a:chOff x="0" y="4042998"/>
            <a:chExt cx="9283328" cy="280230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6053" y="4042998"/>
              <a:ext cx="5062995" cy="280230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7992689" y="6311900"/>
              <a:ext cx="1290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Stouffer et al. 2006</a:t>
              </a:r>
              <a:endParaRPr lang="en-GB" sz="1200" dirty="0"/>
            </a:p>
          </p:txBody>
        </p:sp>
        <p:sp>
          <p:nvSpPr>
            <p:cNvPr id="15" name="Espace réservé du contenu 2"/>
            <p:cNvSpPr txBox="1">
              <a:spLocks/>
            </p:cNvSpPr>
            <p:nvPr/>
          </p:nvSpPr>
          <p:spPr>
            <a:xfrm>
              <a:off x="0" y="4330700"/>
              <a:ext cx="4238453" cy="25062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>
                  <a:solidFill>
                    <a:srgbClr val="000000"/>
                  </a:solidFill>
                </a:rPr>
                <a:t>Réponse à un flux d’eau douce en Atlantique Nord pendant 100 ans (0.1 Sv)</a:t>
              </a:r>
            </a:p>
            <a:p>
              <a:r>
                <a:rPr lang="fr-FR" sz="2000" dirty="0" smtClean="0">
                  <a:solidFill>
                    <a:srgbClr val="000000"/>
                  </a:solidFill>
                </a:rPr>
                <a:t>Large dispersion aussi !</a:t>
              </a:r>
            </a:p>
            <a:p>
              <a:endParaRPr lang="en-GB" sz="2000" dirty="0"/>
            </a:p>
          </p:txBody>
        </p:sp>
      </p:grp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009889" y="1168565"/>
            <a:ext cx="703515" cy="60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6038" rIns="90488" bIns="46038">
            <a:spAutoFit/>
          </a:bodyPr>
          <a:lstStyle/>
          <a:p>
            <a:pPr defTabSz="44926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</a:pPr>
            <a:r>
              <a:rPr lang="fr-BE" sz="1100" dirty="0">
                <a:solidFill>
                  <a:srgbClr val="000000"/>
                </a:solidFill>
                <a:latin typeface="Helvetica" charset="0"/>
              </a:rPr>
              <a:t>Intensité </a:t>
            </a:r>
            <a:r>
              <a:rPr lang="fr-BE" sz="1100" dirty="0" smtClean="0">
                <a:solidFill>
                  <a:srgbClr val="000000"/>
                </a:solidFill>
                <a:latin typeface="Helvetica" charset="0"/>
              </a:rPr>
              <a:t>THC (Sv)</a:t>
            </a:r>
            <a:endParaRPr lang="fr-FR" sz="1100" dirty="0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6366932" y="50196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3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4"/>
          <p:cNvSpPr>
            <a:spLocks noGrp="1"/>
          </p:cNvSpPr>
          <p:nvPr>
            <p:ph type="title"/>
          </p:nvPr>
        </p:nvSpPr>
        <p:spPr>
          <a:xfrm>
            <a:off x="34925" y="13230"/>
            <a:ext cx="4147608" cy="1336956"/>
          </a:xfrm>
        </p:spPr>
        <p:txBody>
          <a:bodyPr/>
          <a:lstStyle/>
          <a:p>
            <a:r>
              <a:rPr lang="fr-FR" sz="3600" dirty="0" smtClean="0"/>
              <a:t>Observations récentes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605" y="13230"/>
            <a:ext cx="4590393" cy="26077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605" y="0"/>
            <a:ext cx="4590394" cy="2925763"/>
          </a:xfrm>
          <a:prstGeom prst="rect">
            <a:avLst/>
          </a:prstGeom>
        </p:spPr>
      </p:pic>
      <p:sp>
        <p:nvSpPr>
          <p:cNvPr id="20" name="Espace réservé du contenu 2"/>
          <p:cNvSpPr txBox="1">
            <a:spLocks/>
          </p:cNvSpPr>
          <p:nvPr/>
        </p:nvSpPr>
        <p:spPr>
          <a:xfrm>
            <a:off x="140355" y="1717352"/>
            <a:ext cx="4256046" cy="3284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rgbClr val="000000"/>
                </a:solidFill>
              </a:rPr>
              <a:t>Fonte </a:t>
            </a:r>
            <a:r>
              <a:rPr lang="fr-FR" sz="2000" dirty="0">
                <a:solidFill>
                  <a:srgbClr val="000000"/>
                </a:solidFill>
              </a:rPr>
              <a:t>du Groenland s’accélère (Rignot et al. 2011) mais reste modeste (0.01 Sv)</a:t>
            </a:r>
          </a:p>
          <a:p>
            <a:endParaRPr lang="en-GB" sz="20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140356" y="3202229"/>
            <a:ext cx="9144886" cy="3704443"/>
            <a:chOff x="140356" y="3202229"/>
            <a:chExt cx="9144886" cy="3704443"/>
          </a:xfrm>
        </p:grpSpPr>
        <p:grpSp>
          <p:nvGrpSpPr>
            <p:cNvPr id="6" name="Grouper 5"/>
            <p:cNvGrpSpPr/>
            <p:nvPr/>
          </p:nvGrpSpPr>
          <p:grpSpPr>
            <a:xfrm>
              <a:off x="4553606" y="3202229"/>
              <a:ext cx="4731636" cy="3704443"/>
              <a:chOff x="4553606" y="3202229"/>
              <a:chExt cx="4731636" cy="3704443"/>
            </a:xfrm>
          </p:grpSpPr>
          <p:grpSp>
            <p:nvGrpSpPr>
              <p:cNvPr id="24588" name="Group 12"/>
              <p:cNvGrpSpPr>
                <a:grpSpLocks/>
              </p:cNvGrpSpPr>
              <p:nvPr/>
            </p:nvGrpSpPr>
            <p:grpSpPr bwMode="auto">
              <a:xfrm>
                <a:off x="4553606" y="3274361"/>
                <a:ext cx="4590393" cy="3632311"/>
                <a:chOff x="2835" y="1298"/>
                <a:chExt cx="2925" cy="2298"/>
              </a:xfrm>
            </p:grpSpPr>
            <p:grpSp>
              <p:nvGrpSpPr>
                <p:cNvPr id="24586" name="Group 10"/>
                <p:cNvGrpSpPr>
                  <a:grpSpLocks/>
                </p:cNvGrpSpPr>
                <p:nvPr/>
              </p:nvGrpSpPr>
              <p:grpSpPr bwMode="auto">
                <a:xfrm>
                  <a:off x="2925" y="1352"/>
                  <a:ext cx="2835" cy="2244"/>
                  <a:chOff x="3243" y="814"/>
                  <a:chExt cx="2517" cy="1790"/>
                </a:xfrm>
              </p:grpSpPr>
              <p:pic>
                <p:nvPicPr>
                  <p:cNvPr id="2458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43" y="814"/>
                    <a:ext cx="2517" cy="17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585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39" y="2387"/>
                    <a:ext cx="521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sz="1200"/>
                      <a:t>Curry et al. 2003</a:t>
                    </a:r>
                  </a:p>
                </p:txBody>
              </p:sp>
            </p:grpSp>
            <p:sp>
              <p:nvSpPr>
                <p:cNvPr id="24587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5" y="1298"/>
                  <a:ext cx="1224" cy="1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4590" name="Text Box 14"/>
              <p:cNvSpPr txBox="1">
                <a:spLocks noChangeArrowheads="1"/>
              </p:cNvSpPr>
              <p:nvPr/>
            </p:nvSpPr>
            <p:spPr bwMode="auto">
              <a:xfrm>
                <a:off x="4694849" y="3202229"/>
                <a:ext cx="459039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dirty="0"/>
                  <a:t>Variation salinité Atlantique (1985-1999)-(1955-1969)</a:t>
                </a:r>
              </a:p>
            </p:txBody>
          </p:sp>
        </p:grp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140356" y="3274700"/>
              <a:ext cx="4413250" cy="32847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900" dirty="0" smtClean="0">
                  <a:solidFill>
                    <a:srgbClr val="000000"/>
                  </a:solidFill>
                </a:rPr>
                <a:t>Observations </a:t>
              </a:r>
              <a:r>
                <a:rPr lang="fr-FR" sz="2900" dirty="0">
                  <a:solidFill>
                    <a:srgbClr val="000000"/>
                  </a:solidFill>
                </a:rPr>
                <a:t>salinité des 60 dernières années en Atlantique (Curry et al. 2005): diminution salinité (?</a:t>
              </a:r>
              <a:r>
                <a:rPr lang="fr-FR" sz="2900" dirty="0" smtClean="0">
                  <a:solidFill>
                    <a:srgbClr val="000000"/>
                  </a:solidFill>
                </a:rPr>
                <a:t>)</a:t>
              </a:r>
            </a:p>
            <a:p>
              <a:pPr lvl="1"/>
              <a:r>
                <a:rPr lang="fr-FR" sz="2700" dirty="0" smtClean="0">
                  <a:solidFill>
                    <a:srgbClr val="000000"/>
                  </a:solidFill>
                </a:rPr>
                <a:t>Naturelle ?</a:t>
              </a:r>
            </a:p>
            <a:p>
              <a:pPr lvl="1"/>
              <a:r>
                <a:rPr lang="fr-FR" sz="2900" dirty="0" smtClean="0">
                  <a:solidFill>
                    <a:srgbClr val="000000"/>
                  </a:solidFill>
                </a:rPr>
                <a:t>Anthropique ?</a:t>
              </a:r>
            </a:p>
            <a:p>
              <a:r>
                <a:rPr lang="fr-FR" sz="2900" dirty="0" smtClean="0">
                  <a:solidFill>
                    <a:srgbClr val="000000"/>
                  </a:solidFill>
                </a:rPr>
                <a:t>Besoin </a:t>
              </a:r>
              <a:r>
                <a:rPr lang="fr-FR" sz="2900" dirty="0">
                  <a:solidFill>
                    <a:srgbClr val="000000"/>
                  </a:solidFill>
                </a:rPr>
                <a:t>d’une analyse de la variabilité décennale pour comprendre les variations </a:t>
              </a:r>
              <a:r>
                <a:rPr lang="fr-FR" sz="2900" dirty="0" smtClean="0">
                  <a:solidFill>
                    <a:srgbClr val="000000"/>
                  </a:solidFill>
                </a:rPr>
                <a:t>récentes</a:t>
              </a:r>
            </a:p>
            <a:p>
              <a:r>
                <a:rPr lang="fr-FR" sz="2900" dirty="0" smtClean="0">
                  <a:solidFill>
                    <a:srgbClr val="000000"/>
                  </a:solidFill>
                </a:rPr>
                <a:t>Besoin </a:t>
              </a:r>
              <a:r>
                <a:rPr lang="fr-FR" sz="2900" dirty="0">
                  <a:solidFill>
                    <a:srgbClr val="000000"/>
                  </a:solidFill>
                </a:rPr>
                <a:t>d’un cadre plus long que les 60 dernières années…</a:t>
              </a:r>
            </a:p>
            <a:p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7275343"/>
      </p:ext>
    </p:extLst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11526"/>
            <a:ext cx="4546600" cy="1602697"/>
          </a:xfrm>
        </p:spPr>
        <p:txBody>
          <a:bodyPr/>
          <a:lstStyle/>
          <a:p>
            <a:r>
              <a:rPr lang="en-GB" sz="3600" dirty="0" err="1" smtClean="0"/>
              <a:t>Variabilité</a:t>
            </a:r>
            <a:r>
              <a:rPr lang="en-GB" sz="3600" dirty="0" smtClean="0"/>
              <a:t> </a:t>
            </a:r>
            <a:r>
              <a:rPr lang="en-GB" sz="3600" dirty="0" err="1" smtClean="0"/>
              <a:t>naturelle</a:t>
            </a:r>
            <a:r>
              <a:rPr lang="en-GB" sz="3600" dirty="0" smtClean="0"/>
              <a:t> en </a:t>
            </a:r>
            <a:r>
              <a:rPr lang="en-GB" sz="3600" dirty="0" err="1" smtClean="0"/>
              <a:t>Atlantique</a:t>
            </a:r>
            <a:r>
              <a:rPr lang="en-GB" sz="3600" dirty="0" smtClean="0"/>
              <a:t> Nord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498284"/>
            <a:ext cx="3936999" cy="2898827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Evénéments</a:t>
            </a:r>
            <a:r>
              <a:rPr lang="en-GB" sz="2000" dirty="0" smtClean="0"/>
              <a:t> de Dansgaard-Oeschger et  Heinrich </a:t>
            </a:r>
          </a:p>
          <a:p>
            <a:r>
              <a:rPr lang="en-GB" sz="2000" dirty="0" smtClean="0"/>
              <a:t>Atlantic Multidecadal Oscillation (AMO)</a:t>
            </a:r>
          </a:p>
          <a:p>
            <a:r>
              <a:rPr lang="en-GB" sz="2000" dirty="0" smtClean="0"/>
              <a:t>North Atlantic Oscillation (NAO)</a:t>
            </a:r>
            <a:endParaRPr lang="en-GB" sz="20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4707467" y="0"/>
            <a:ext cx="4436533" cy="2189748"/>
            <a:chOff x="4216401" y="0"/>
            <a:chExt cx="4927599" cy="21897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401" y="0"/>
              <a:ext cx="4927599" cy="19769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842934" y="1871136"/>
              <a:ext cx="694267" cy="110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48200" y="1710272"/>
              <a:ext cx="694267" cy="160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577667" y="1958916"/>
              <a:ext cx="156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EPICA members 2006</a:t>
              </a:r>
              <a:endParaRPr lang="en-GB" sz="900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3937000" y="2189748"/>
            <a:ext cx="5207000" cy="2448982"/>
            <a:chOff x="3937000" y="2120900"/>
            <a:chExt cx="5207000" cy="2448982"/>
          </a:xfrm>
        </p:grpSpPr>
        <p:pic>
          <p:nvPicPr>
            <p:cNvPr id="10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600" y="2286000"/>
              <a:ext cx="2692400" cy="204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7000" y="2120900"/>
              <a:ext cx="2578100" cy="2448982"/>
            </a:xfrm>
            <a:prstGeom prst="rect">
              <a:avLst/>
            </a:prstGeom>
          </p:spPr>
        </p:pic>
      </p:grpSp>
      <p:grpSp>
        <p:nvGrpSpPr>
          <p:cNvPr id="15" name="Grouper 14"/>
          <p:cNvGrpSpPr/>
          <p:nvPr/>
        </p:nvGrpSpPr>
        <p:grpSpPr>
          <a:xfrm>
            <a:off x="3962400" y="4749800"/>
            <a:ext cx="5232399" cy="2108200"/>
            <a:chOff x="3962400" y="4749800"/>
            <a:chExt cx="5232399" cy="21082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3066" y="4749800"/>
              <a:ext cx="2861733" cy="2108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25900" y="4749800"/>
              <a:ext cx="2425700" cy="210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400" y="4749800"/>
              <a:ext cx="2489200" cy="2108200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402167" y="4200256"/>
            <a:ext cx="2887133" cy="2657744"/>
            <a:chOff x="402167" y="4200256"/>
            <a:chExt cx="2887133" cy="2657744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167" y="4200256"/>
              <a:ext cx="2887133" cy="26577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02167" y="4200257"/>
              <a:ext cx="2887133" cy="1968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 err="1" smtClean="0">
                  <a:solidFill>
                    <a:srgbClr val="000000"/>
                  </a:solidFill>
                </a:rPr>
                <a:t>Trenberth</a:t>
              </a:r>
              <a:r>
                <a:rPr lang="en-GB" sz="1000" dirty="0" smtClean="0">
                  <a:solidFill>
                    <a:srgbClr val="000000"/>
                  </a:solidFill>
                </a:rPr>
                <a:t> et al. 1998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89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134533"/>
          </a:xfrm>
        </p:spPr>
        <p:txBody>
          <a:bodyPr/>
          <a:lstStyle/>
          <a:p>
            <a:r>
              <a:rPr lang="en-GB" dirty="0" smtClean="0"/>
              <a:t>Prévisibilité </a:t>
            </a:r>
            <a:r>
              <a:rPr lang="en-GB" dirty="0" err="1" smtClean="0"/>
              <a:t>décennale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032" y="1748367"/>
            <a:ext cx="4199467" cy="222673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Nouveau chapitre IPCC 2014</a:t>
            </a:r>
          </a:p>
          <a:p>
            <a:r>
              <a:rPr lang="fr-FR" sz="2000" dirty="0" smtClean="0"/>
              <a:t>Utiliser modes lents (océan) de la variabilité naturelle pour évaluer grandes tendances des années à venir</a:t>
            </a:r>
          </a:p>
        </p:txBody>
      </p:sp>
      <p:pic>
        <p:nvPicPr>
          <p:cNvPr id="4" name="Image 3" descr="Fig_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1786466"/>
            <a:ext cx="4940300" cy="4220633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69332" y="4051069"/>
            <a:ext cx="3932768" cy="2806931"/>
            <a:chOff x="169332" y="4051069"/>
            <a:chExt cx="3932768" cy="280693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32" y="4066170"/>
              <a:ext cx="3932768" cy="279183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19100" y="4051069"/>
              <a:ext cx="3429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Evolution temperature </a:t>
              </a:r>
              <a:r>
                <a:rPr lang="en-GB" sz="1200" dirty="0" err="1" smtClean="0"/>
                <a:t>globale</a:t>
              </a:r>
              <a:r>
                <a:rPr lang="en-GB" sz="1200" dirty="0" smtClean="0"/>
                <a:t> HadCRUT4</a:t>
              </a:r>
              <a:endParaRPr lang="en-GB" sz="1200" dirty="0"/>
            </a:p>
          </p:txBody>
        </p:sp>
      </p:grpSp>
      <p:sp>
        <p:nvSpPr>
          <p:cNvPr id="8" name="Ellipse 7"/>
          <p:cNvSpPr/>
          <p:nvPr/>
        </p:nvSpPr>
        <p:spPr>
          <a:xfrm>
            <a:off x="3378199" y="4345001"/>
            <a:ext cx="796691" cy="607999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03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0"/>
            <a:ext cx="7680325" cy="1100667"/>
          </a:xfrm>
        </p:spPr>
        <p:txBody>
          <a:bodyPr/>
          <a:lstStyle/>
          <a:p>
            <a:r>
              <a:rPr lang="fr-FR" dirty="0" smtClean="0"/>
              <a:t>Plan de l’exposé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1804" y="1600201"/>
            <a:ext cx="7494058" cy="4343400"/>
          </a:xfrm>
        </p:spPr>
        <p:txBody>
          <a:bodyPr/>
          <a:lstStyle/>
          <a:p>
            <a:r>
              <a:rPr lang="fr-FR" dirty="0" smtClean="0"/>
              <a:t>Quel est l’impact d’un flux d’eau douce sur la circulation océanique ?</a:t>
            </a:r>
          </a:p>
          <a:p>
            <a:pPr lvl="1"/>
            <a:r>
              <a:rPr lang="fr-FR" dirty="0" smtClean="0"/>
              <a:t>Au nord</a:t>
            </a:r>
          </a:p>
          <a:p>
            <a:pPr lvl="1"/>
            <a:r>
              <a:rPr lang="fr-FR" dirty="0" smtClean="0"/>
              <a:t>Au sud</a:t>
            </a:r>
          </a:p>
          <a:p>
            <a:pPr lvl="1"/>
            <a:r>
              <a:rPr lang="fr-FR" dirty="0" smtClean="0"/>
              <a:t>Etudes </a:t>
            </a:r>
            <a:r>
              <a:rPr lang="fr-FR" dirty="0" err="1" smtClean="0"/>
              <a:t>Paléoclimatiques</a:t>
            </a:r>
            <a:endParaRPr lang="fr-FR" dirty="0" smtClean="0"/>
          </a:p>
          <a:p>
            <a:r>
              <a:rPr lang="fr-FR" dirty="0" smtClean="0"/>
              <a:t>Quelle est la variabilité du climat dans le passé « récent » ?</a:t>
            </a:r>
          </a:p>
          <a:p>
            <a:pPr lvl="1"/>
            <a:r>
              <a:rPr lang="fr-FR" dirty="0" smtClean="0"/>
              <a:t>Variabilité du dernier millénaire</a:t>
            </a:r>
          </a:p>
          <a:p>
            <a:pPr lvl="1"/>
            <a:r>
              <a:rPr lang="fr-FR" dirty="0" smtClean="0"/>
              <a:t>Variabilité des 50 dernières années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40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5449"/>
            <a:ext cx="8042276" cy="1336956"/>
          </a:xfrm>
        </p:spPr>
        <p:txBody>
          <a:bodyPr/>
          <a:lstStyle/>
          <a:p>
            <a:r>
              <a:rPr lang="fr-FR" dirty="0" smtClean="0"/>
              <a:t>Outils et données utilisés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977" y="1820347"/>
            <a:ext cx="5368165" cy="184066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Modèles numériques :</a:t>
            </a:r>
          </a:p>
          <a:p>
            <a:pPr lvl="1"/>
            <a:r>
              <a:rPr lang="fr-FR" dirty="0" err="1" smtClean="0"/>
              <a:t>AOGCMs</a:t>
            </a:r>
            <a:r>
              <a:rPr lang="fr-FR" dirty="0" smtClean="0"/>
              <a:t>: IPSL</a:t>
            </a:r>
            <a:r>
              <a:rPr lang="fr-FR" dirty="0"/>
              <a:t>-CM4-5, CNRM-CM3</a:t>
            </a:r>
          </a:p>
          <a:p>
            <a:pPr lvl="1"/>
            <a:r>
              <a:rPr lang="fr-FR" dirty="0" err="1" smtClean="0"/>
              <a:t>EMICs</a:t>
            </a:r>
            <a:r>
              <a:rPr lang="fr-FR" dirty="0" smtClean="0"/>
              <a:t>: LOVECLIM</a:t>
            </a:r>
            <a:endParaRPr lang="fr-FR" dirty="0"/>
          </a:p>
          <a:p>
            <a:pPr lvl="1"/>
            <a:r>
              <a:rPr lang="fr-FR" dirty="0" err="1" smtClean="0"/>
              <a:t>Biogéochimie</a:t>
            </a:r>
            <a:r>
              <a:rPr lang="fr-FR" dirty="0" smtClean="0"/>
              <a:t> : PISCES</a:t>
            </a:r>
          </a:p>
          <a:p>
            <a:pPr lvl="1"/>
            <a:endParaRPr lang="fr-FR" dirty="0"/>
          </a:p>
          <a:p>
            <a:pPr lvl="1"/>
            <a:endParaRPr lang="fr-FR" sz="900" dirty="0"/>
          </a:p>
        </p:txBody>
      </p:sp>
      <p:grpSp>
        <p:nvGrpSpPr>
          <p:cNvPr id="5" name="Grouper 148"/>
          <p:cNvGrpSpPr>
            <a:grpSpLocks noChangeAspect="1"/>
          </p:cNvGrpSpPr>
          <p:nvPr/>
        </p:nvGrpSpPr>
        <p:grpSpPr bwMode="auto">
          <a:xfrm>
            <a:off x="4639733" y="998874"/>
            <a:ext cx="4963819" cy="2836521"/>
            <a:chOff x="0" y="908050"/>
            <a:chExt cx="9826625" cy="5580807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871663" y="1609725"/>
              <a:ext cx="5943600" cy="434340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981325"/>
              <a:ext cx="1357312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10062" y="1143000"/>
              <a:ext cx="2438399" cy="1362076"/>
              <a:chOff x="2715" y="720"/>
              <a:chExt cx="1536" cy="858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" y="720"/>
                <a:ext cx="861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2" name="AutoShape 8"/>
              <p:cNvSpPr>
                <a:spLocks noChangeArrowheads="1"/>
              </p:cNvSpPr>
              <p:nvPr/>
            </p:nvSpPr>
            <p:spPr bwMode="auto">
              <a:xfrm>
                <a:off x="2715" y="864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6824660" y="2208213"/>
              <a:ext cx="1492250" cy="2439988"/>
              <a:chOff x="4299" y="1391"/>
              <a:chExt cx="940" cy="1537"/>
            </a:xfrm>
          </p:grpSpPr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940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0" name="AutoShape 11"/>
              <p:cNvSpPr>
                <a:spLocks noChangeArrowheads="1"/>
              </p:cNvSpPr>
              <p:nvPr/>
            </p:nvSpPr>
            <p:spPr bwMode="auto">
              <a:xfrm rot="2460000">
                <a:off x="4348" y="1391"/>
                <a:ext cx="375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98 w 21600"/>
                  <a:gd name="T13" fmla="*/ 5383 h 21600"/>
                  <a:gd name="T14" fmla="*/ 1889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5154613" y="4914901"/>
              <a:ext cx="2282825" cy="1485900"/>
              <a:chOff x="3247" y="3096"/>
              <a:chExt cx="1438" cy="936"/>
            </a:xfrm>
          </p:grpSpPr>
          <p:pic>
            <p:nvPicPr>
              <p:cNvPr id="27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" y="3174"/>
                <a:ext cx="908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" name="AutoShape 14"/>
              <p:cNvSpPr>
                <a:spLocks noChangeArrowheads="1"/>
              </p:cNvSpPr>
              <p:nvPr/>
            </p:nvSpPr>
            <p:spPr bwMode="auto">
              <a:xfrm rot="8100000">
                <a:off x="4311" y="309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2319338" y="4962527"/>
              <a:ext cx="2357438" cy="1300163"/>
              <a:chOff x="1461" y="3126"/>
              <a:chExt cx="1485" cy="819"/>
            </a:xfrm>
          </p:grpSpPr>
          <p:pic>
            <p:nvPicPr>
              <p:cNvPr id="25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" y="3126"/>
                <a:ext cx="870" cy="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rot="-10620000">
                <a:off x="2572" y="3607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 rot="-7140000">
              <a:off x="1859756" y="4442619"/>
              <a:ext cx="593725" cy="509588"/>
            </a:xfrm>
            <a:custGeom>
              <a:avLst/>
              <a:gdLst>
                <a:gd name="T0" fmla="*/ 336441858 w 21600"/>
                <a:gd name="T1" fmla="*/ 0 h 21600"/>
                <a:gd name="T2" fmla="*/ 0 w 21600"/>
                <a:gd name="T3" fmla="*/ 141814306 h 21600"/>
                <a:gd name="T4" fmla="*/ 336441858 w 21600"/>
                <a:gd name="T5" fmla="*/ 283628636 h 21600"/>
                <a:gd name="T6" fmla="*/ 448588896 w 21600"/>
                <a:gd name="T7" fmla="*/ 1418143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CC99"/>
                </a:gs>
                <a:gs pos="100000">
                  <a:srgbClr val="CCCC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2098676" y="1219200"/>
              <a:ext cx="1906588" cy="1585913"/>
              <a:chOff x="1322" y="768"/>
              <a:chExt cx="1201" cy="999"/>
            </a:xfrm>
          </p:grpSpPr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1707" y="768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 rot="-2700000">
                <a:off x="1322" y="144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24" name="Object 2"/>
              <p:cNvGraphicFramePr>
                <a:graphicFrameLocks noChangeAspect="1"/>
              </p:cNvGraphicFramePr>
              <p:nvPr/>
            </p:nvGraphicFramePr>
            <p:xfrm>
              <a:off x="1749" y="1062"/>
              <a:ext cx="695" cy="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" name="Équation" r:id="rId8" imgW="1054100" imgH="368300" progId="Equation.3">
                      <p:embed/>
                    </p:oleObj>
                  </mc:Choice>
                  <mc:Fallback>
                    <p:oleObj name="Équation" r:id="rId8" imgW="1054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9" y="1062"/>
                            <a:ext cx="695" cy="243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3419801" y="3417803"/>
              <a:ext cx="2880949" cy="461213"/>
            </a:xfrm>
            <a:prstGeom prst="rect">
              <a:avLst/>
            </a:prstGeom>
            <a:noFill/>
            <a:ln w="936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4400" b="1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28600" y="6248400"/>
              <a:ext cx="1905000" cy="24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250"/>
                </a:spcBef>
                <a:buClr>
                  <a:srgbClr val="FFFFFF"/>
                </a:buClr>
                <a:buSzPct val="100000"/>
                <a:buFont typeface="Verdana" charset="0"/>
                <a:buNone/>
              </a:pPr>
              <a:endParaRPr lang="en-GB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827371" y="1196510"/>
              <a:ext cx="2374979" cy="7190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6588209" y="908050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7451645" y="2276332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0" y="3573447"/>
              <a:ext cx="1547608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0" name="Text Box 30"/>
            <p:cNvSpPr txBox="1">
              <a:spLocks noChangeAspect="1" noChangeArrowheads="1"/>
            </p:cNvSpPr>
            <p:nvPr/>
          </p:nvSpPr>
          <p:spPr bwMode="auto">
            <a:xfrm>
              <a:off x="6589270" y="5805209"/>
              <a:ext cx="1925273" cy="2247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467783" y="5445584"/>
              <a:ext cx="2374980" cy="2770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4729338" y="4131523"/>
            <a:ext cx="4135631" cy="1675770"/>
            <a:chOff x="4729338" y="4131523"/>
            <a:chExt cx="4135631" cy="1675770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9338" y="4131523"/>
              <a:ext cx="1633607" cy="1050706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9865" y="4131523"/>
              <a:ext cx="965515" cy="1287353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8142" y="4131523"/>
              <a:ext cx="1256827" cy="1675770"/>
            </a:xfrm>
            <a:prstGeom prst="rect">
              <a:avLst/>
            </a:prstGeom>
          </p:spPr>
        </p:pic>
      </p:grpSp>
      <p:sp>
        <p:nvSpPr>
          <p:cNvPr id="51" name="Espace réservé du contenu 2"/>
          <p:cNvSpPr txBox="1">
            <a:spLocks/>
          </p:cNvSpPr>
          <p:nvPr/>
        </p:nvSpPr>
        <p:spPr>
          <a:xfrm>
            <a:off x="58976" y="3909177"/>
            <a:ext cx="5071823" cy="1608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0">
              <a:buNone/>
            </a:pPr>
            <a:endParaRPr lang="fr-FR" sz="900" dirty="0" smtClean="0"/>
          </a:p>
          <a:p>
            <a:r>
              <a:rPr lang="fr-FR" dirty="0" smtClean="0"/>
              <a:t>Observations :</a:t>
            </a:r>
          </a:p>
          <a:p>
            <a:pPr lvl="1"/>
            <a:r>
              <a:rPr lang="fr-FR" dirty="0"/>
              <a:t>5</a:t>
            </a:r>
            <a:r>
              <a:rPr lang="fr-FR" dirty="0" smtClean="0"/>
              <a:t>0 dernières années</a:t>
            </a:r>
          </a:p>
          <a:p>
            <a:pPr lvl="1"/>
            <a:r>
              <a:rPr lang="fr-FR" dirty="0" smtClean="0"/>
              <a:t>Reconstructions </a:t>
            </a:r>
            <a:r>
              <a:rPr lang="fr-FR" dirty="0" err="1" smtClean="0"/>
              <a:t>paléoclimatiques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06787" y="5666573"/>
            <a:ext cx="8403199" cy="1145996"/>
            <a:chOff x="106787" y="5666573"/>
            <a:chExt cx="8403199" cy="1145996"/>
          </a:xfrm>
        </p:grpSpPr>
        <p:grpSp>
          <p:nvGrpSpPr>
            <p:cNvPr id="50" name="Grouper 49"/>
            <p:cNvGrpSpPr/>
            <p:nvPr/>
          </p:nvGrpSpPr>
          <p:grpSpPr>
            <a:xfrm>
              <a:off x="106787" y="5666573"/>
              <a:ext cx="7211174" cy="1145996"/>
              <a:chOff x="-28677" y="5734305"/>
              <a:chExt cx="7211174" cy="1145996"/>
            </a:xfrm>
          </p:grpSpPr>
          <p:pic>
            <p:nvPicPr>
              <p:cNvPr id="34" name="Picture 7" descr="bavaria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252" y="5734305"/>
                <a:ext cx="942119" cy="1141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2" descr="coralhendy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3337" y="5757333"/>
                <a:ext cx="969160" cy="1118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9" descr="sawtoothlake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002" y="5976114"/>
                <a:ext cx="1308686" cy="899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" descr="smcoral_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352" y="5757332"/>
                <a:ext cx="904377" cy="1122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8677" y="5977597"/>
                <a:ext cx="1347491" cy="898327"/>
              </a:xfrm>
              <a:prstGeom prst="rect">
                <a:avLst/>
              </a:prstGeom>
            </p:spPr>
          </p:pic>
          <p:pic>
            <p:nvPicPr>
              <p:cNvPr id="33" name="Picture 5" descr="historical0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353" y="5977597"/>
                <a:ext cx="1334560" cy="902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05986" y="5956300"/>
              <a:ext cx="1104000" cy="8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61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11496</TotalTime>
  <Words>1395</Words>
  <Application>Microsoft Macintosh PowerPoint</Application>
  <PresentationFormat>Présentation à l'écran (4:3)</PresentationFormat>
  <Paragraphs>276</Paragraphs>
  <Slides>35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Brise</vt:lpstr>
      <vt:lpstr>Équation</vt:lpstr>
      <vt:lpstr>Rôle de l’océan dans la variabilité climatique décennale à centennale</vt:lpstr>
      <vt:lpstr>Merci !</vt:lpstr>
      <vt:lpstr>La circulation thermohaline (THC)</vt:lpstr>
      <vt:lpstr>Devenir de la circulation thermohaline</vt:lpstr>
      <vt:lpstr>Observations récentes</vt:lpstr>
      <vt:lpstr>Variabilité naturelle en Atlantique Nord</vt:lpstr>
      <vt:lpstr>Prévisibilité décennale</vt:lpstr>
      <vt:lpstr>Plan de l’exposé</vt:lpstr>
      <vt:lpstr>Outils et données utilisés</vt:lpstr>
      <vt:lpstr>Impact de la fonte future du Groenland</vt:lpstr>
      <vt:lpstr>Impact climatique d’un arrêt de THC</vt:lpstr>
      <vt:lpstr>Différents modèles</vt:lpstr>
      <vt:lpstr>Et le sud ?</vt:lpstr>
      <vt:lpstr>Et dans le passé ?</vt:lpstr>
      <vt:lpstr>Amélioration protocole expérimental</vt:lpstr>
      <vt:lpstr>Y a t’il des changements abrupts dans la base CMIP5 ? </vt:lpstr>
      <vt:lpstr>Effet de la fonte des calottes à l’Eemien</vt:lpstr>
      <vt:lpstr>Modélisation d’un Heinrich</vt:lpstr>
      <vt:lpstr>Téléconnections antarctique lors de la dernière période glaciaire?</vt:lpstr>
      <vt:lpstr>Variabilité décennale à centennale</vt:lpstr>
      <vt:lpstr>Le dernier millénaire</vt:lpstr>
      <vt:lpstr>Impact du forçage solaire sur la NAO</vt:lpstr>
      <vt:lpstr>Téléconnection tropiques-extratropiques</vt:lpstr>
      <vt:lpstr>Effet forçage solaire en Europe en été</vt:lpstr>
      <vt:lpstr>Rôle de l’évapotranspiration</vt:lpstr>
      <vt:lpstr>Les dernières décennies</vt:lpstr>
      <vt:lpstr>Modèles conceptuels</vt:lpstr>
      <vt:lpstr>Validation mécanismes ? </vt:lpstr>
      <vt:lpstr>Validation mécanismes ? </vt:lpstr>
      <vt:lpstr>Validation CMIP5 ?</vt:lpstr>
      <vt:lpstr>Validation dans observations salinité in situ</vt:lpstr>
      <vt:lpstr>Conclusions</vt:lpstr>
      <vt:lpstr>Perspectives</vt:lpstr>
      <vt:lpstr>Merci ! </vt:lpstr>
      <vt:lpstr>Oligocene ancien (34 My)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Swingedouw</dc:creator>
  <cp:lastModifiedBy>Didier Swingedouw</cp:lastModifiedBy>
  <cp:revision>116</cp:revision>
  <dcterms:created xsi:type="dcterms:W3CDTF">2012-09-21T18:31:17Z</dcterms:created>
  <dcterms:modified xsi:type="dcterms:W3CDTF">2013-11-25T08:37:19Z</dcterms:modified>
</cp:coreProperties>
</file>