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78" r:id="rId3"/>
    <p:sldId id="273" r:id="rId4"/>
    <p:sldId id="274" r:id="rId5"/>
    <p:sldId id="275" r:id="rId6"/>
    <p:sldId id="265" r:id="rId7"/>
    <p:sldId id="266" r:id="rId8"/>
    <p:sldId id="269" r:id="rId9"/>
    <p:sldId id="270" r:id="rId10"/>
    <p:sldId id="264" r:id="rId11"/>
    <p:sldId id="280" r:id="rId12"/>
    <p:sldId id="276" r:id="rId13"/>
    <p:sldId id="279" r:id="rId1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FF1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92" autoAdjust="0"/>
    <p:restoredTop sz="88402" autoAdjust="0"/>
  </p:normalViewPr>
  <p:slideViewPr>
    <p:cSldViewPr snapToGrid="0" snapToObjects="1">
      <p:cViewPr>
        <p:scale>
          <a:sx n="75" d="100"/>
          <a:sy n="75" d="100"/>
        </p:scale>
        <p:origin x="-206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E20B6-25CB-A344-ADAE-BAD794E84626}" type="datetimeFigureOut">
              <a:rPr lang="fr-FR" smtClean="0"/>
              <a:t>30/03/2015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F4941-3A27-2B45-AFAE-BD8C5CD1B8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780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Transititon</a:t>
            </a:r>
            <a:r>
              <a:rPr lang="en-GB" dirty="0" smtClean="0"/>
              <a:t> with Susan Solomon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F4941-3A27-2B45-AFAE-BD8C5CD1B87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41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April-September</a:t>
            </a:r>
            <a:r>
              <a:rPr lang="en-GB" baseline="0" dirty="0" smtClean="0"/>
              <a:t> trend (1985-2010)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F4941-3A27-2B45-AFAE-BD8C5CD1B87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349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Uvic</a:t>
            </a:r>
            <a:r>
              <a:rPr lang="en-GB" dirty="0" smtClean="0"/>
              <a:t> is an EMIC known for being not much sensitive to</a:t>
            </a:r>
            <a:r>
              <a:rPr lang="en-GB" baseline="0" dirty="0" smtClean="0"/>
              <a:t> freshwater input (Aiken &amp; England 2007)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F4941-3A27-2B45-AFAE-BD8C5CD1B87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298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accent2"/>
                </a:solidFill>
              </a:rPr>
              <a:t>Schematic representation of the stabilization of the Southern Ocean by sea ice processes</a:t>
            </a:r>
            <a:endParaRPr lang="en-GB" sz="1200" dirty="0" smtClean="0">
              <a:solidFill>
                <a:schemeClr val="accent2"/>
              </a:solidFill>
              <a:sym typeface="Symbol" charset="0"/>
            </a:endParaRPr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F4941-3A27-2B45-AFAE-BD8C5CD1B87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103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 smtClean="0"/>
              <a:t>Edge</a:t>
            </a:r>
            <a:r>
              <a:rPr lang="fr-FR" dirty="0" smtClean="0"/>
              <a:t> of the </a:t>
            </a:r>
            <a:r>
              <a:rPr lang="fr-FR" dirty="0" err="1" smtClean="0"/>
              <a:t>Filchner-Ronne</a:t>
            </a:r>
            <a:r>
              <a:rPr lang="fr-FR" dirty="0" smtClean="0"/>
              <a:t> </a:t>
            </a:r>
            <a:r>
              <a:rPr lang="fr-FR" dirty="0" err="1" smtClean="0"/>
              <a:t>Ice</a:t>
            </a:r>
            <a:r>
              <a:rPr lang="fr-FR" dirty="0" smtClean="0"/>
              <a:t> </a:t>
            </a:r>
            <a:r>
              <a:rPr lang="fr-FR" dirty="0" err="1" smtClean="0"/>
              <a:t>Shelf</a:t>
            </a:r>
            <a:r>
              <a:rPr lang="fr-FR" dirty="0" smtClean="0"/>
              <a:t> in the Weddell </a:t>
            </a:r>
            <a:r>
              <a:rPr lang="fr-FR" dirty="0" err="1" smtClean="0"/>
              <a:t>Sea</a:t>
            </a:r>
            <a:r>
              <a:rPr lang="fr-FR" dirty="0" smtClean="0"/>
              <a:t>, Photo: Ralph Timmermann, Alfred Wegener Institute. </a:t>
            </a:r>
            <a:r>
              <a:rPr lang="fr-FR" dirty="0" err="1" smtClean="0"/>
              <a:t>Freshening</a:t>
            </a:r>
            <a:r>
              <a:rPr lang="fr-FR" dirty="0" smtClean="0"/>
              <a:t> of water on the top layer of the </a:t>
            </a:r>
            <a:r>
              <a:rPr lang="fr-FR" dirty="0" err="1" smtClean="0"/>
              <a:t>ocean</a:t>
            </a:r>
            <a:r>
              <a:rPr lang="fr-FR" dirty="0" smtClean="0"/>
              <a:t>, </a:t>
            </a:r>
            <a:r>
              <a:rPr lang="fr-FR" dirty="0" err="1" smtClean="0"/>
              <a:t>caused</a:t>
            </a:r>
            <a:r>
              <a:rPr lang="fr-FR" dirty="0" smtClean="0"/>
              <a:t> by </a:t>
            </a:r>
            <a:r>
              <a:rPr lang="fr-FR" dirty="0" err="1" smtClean="0"/>
              <a:t>increasing</a:t>
            </a:r>
            <a:r>
              <a:rPr lang="fr-FR" dirty="0" smtClean="0"/>
              <a:t> glacial </a:t>
            </a:r>
            <a:r>
              <a:rPr lang="fr-FR" dirty="0" err="1" smtClean="0"/>
              <a:t>melting</a:t>
            </a:r>
            <a:r>
              <a:rPr lang="fr-FR" dirty="0" smtClean="0"/>
              <a:t> and </a:t>
            </a:r>
            <a:r>
              <a:rPr lang="fr-FR" dirty="0" err="1" smtClean="0"/>
              <a:t>increasing</a:t>
            </a:r>
            <a:r>
              <a:rPr lang="fr-FR" dirty="0" smtClean="0"/>
              <a:t> </a:t>
            </a:r>
            <a:r>
              <a:rPr lang="fr-FR" dirty="0" err="1" smtClean="0"/>
              <a:t>precipitation</a:t>
            </a:r>
            <a:r>
              <a:rPr lang="fr-FR" dirty="0" smtClean="0"/>
              <a:t> has </a:t>
            </a:r>
            <a:r>
              <a:rPr lang="fr-FR" dirty="0" err="1" smtClean="0"/>
              <a:t>stopped</a:t>
            </a:r>
            <a:r>
              <a:rPr lang="fr-FR" dirty="0" smtClean="0"/>
              <a:t> the formation of a large area of open water in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region</a:t>
            </a:r>
            <a:r>
              <a:rPr lang="fr-FR" dirty="0" smtClean="0"/>
              <a:t>. This area of open water the size of New </a:t>
            </a:r>
            <a:r>
              <a:rPr lang="fr-FR" dirty="0" err="1" smtClean="0"/>
              <a:t>Zealand</a:t>
            </a:r>
            <a:r>
              <a:rPr lang="fr-FR" dirty="0" smtClean="0"/>
              <a:t> </a:t>
            </a:r>
            <a:r>
              <a:rPr lang="fr-FR" dirty="0" err="1" smtClean="0"/>
              <a:t>produced</a:t>
            </a:r>
            <a:r>
              <a:rPr lang="fr-FR" dirty="0" smtClean="0"/>
              <a:t> a </a:t>
            </a:r>
            <a:r>
              <a:rPr lang="fr-FR" dirty="0" err="1" smtClean="0"/>
              <a:t>huge</a:t>
            </a:r>
            <a:r>
              <a:rPr lang="fr-FR" dirty="0" smtClean="0"/>
              <a:t> volume of cold </a:t>
            </a:r>
            <a:r>
              <a:rPr lang="fr-FR" dirty="0" err="1" smtClean="0"/>
              <a:t>salty</a:t>
            </a:r>
            <a:r>
              <a:rPr lang="fr-FR" dirty="0" smtClean="0"/>
              <a:t> </a:t>
            </a:r>
            <a:r>
              <a:rPr lang="fr-FR" dirty="0" err="1" smtClean="0"/>
              <a:t>Antarctic</a:t>
            </a:r>
            <a:r>
              <a:rPr lang="fr-FR" dirty="0" smtClean="0"/>
              <a:t> </a:t>
            </a:r>
            <a:r>
              <a:rPr lang="fr-FR" dirty="0" err="1" smtClean="0"/>
              <a:t>bottom</a:t>
            </a:r>
            <a:r>
              <a:rPr lang="fr-FR" dirty="0" smtClean="0"/>
              <a:t> water in the 1970s. This source of the </a:t>
            </a:r>
            <a:r>
              <a:rPr lang="fr-FR" dirty="0" err="1" smtClean="0"/>
              <a:t>coldest</a:t>
            </a:r>
            <a:r>
              <a:rPr lang="fr-FR" dirty="0" smtClean="0"/>
              <a:t> water in the </a:t>
            </a:r>
            <a:r>
              <a:rPr lang="fr-FR" dirty="0" err="1" smtClean="0"/>
              <a:t>ocean</a:t>
            </a:r>
            <a:r>
              <a:rPr lang="fr-FR" dirty="0" smtClean="0"/>
              <a:t> has </a:t>
            </a:r>
            <a:r>
              <a:rPr lang="fr-FR" dirty="0" err="1" smtClean="0"/>
              <a:t>shut</a:t>
            </a:r>
            <a:r>
              <a:rPr lang="fr-FR" dirty="0" smtClean="0"/>
              <a:t> down </a:t>
            </a:r>
            <a:r>
              <a:rPr lang="fr-FR" dirty="0" err="1" smtClean="0"/>
              <a:t>since</a:t>
            </a:r>
            <a:r>
              <a:rPr lang="fr-FR" dirty="0" smtClean="0"/>
              <a:t>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because</a:t>
            </a:r>
            <a:r>
              <a:rPr lang="fr-FR" dirty="0" smtClean="0"/>
              <a:t> the </a:t>
            </a:r>
            <a:r>
              <a:rPr lang="fr-FR" dirty="0" err="1" smtClean="0"/>
              <a:t>fresh</a:t>
            </a:r>
            <a:r>
              <a:rPr lang="fr-FR" dirty="0" smtClean="0"/>
              <a:t> water layer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preventing</a:t>
            </a:r>
            <a:r>
              <a:rPr lang="fr-FR" dirty="0" smtClean="0"/>
              <a:t> </a:t>
            </a:r>
            <a:r>
              <a:rPr lang="fr-FR" dirty="0" err="1" smtClean="0"/>
              <a:t>warmer</a:t>
            </a:r>
            <a:r>
              <a:rPr lang="fr-FR" dirty="0" smtClean="0"/>
              <a:t>, </a:t>
            </a:r>
            <a:r>
              <a:rPr lang="fr-FR" dirty="0" err="1" smtClean="0"/>
              <a:t>saltier</a:t>
            </a:r>
            <a:r>
              <a:rPr lang="fr-FR" dirty="0" smtClean="0"/>
              <a:t> water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below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coming</a:t>
            </a:r>
            <a:r>
              <a:rPr lang="fr-FR" dirty="0" smtClean="0"/>
              <a:t> to the surface.</a:t>
            </a:r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F4941-3A27-2B45-AFAE-BD8C5CD1B87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23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C666-731F-694A-B521-BA229A4F6C69}" type="datetimeFigureOut">
              <a:rPr lang="fr-FR" smtClean="0"/>
              <a:t>30/03/2015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FB7-1B30-CE47-9553-D4F83E7180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C666-731F-694A-B521-BA229A4F6C69}" type="datetimeFigureOut">
              <a:rPr lang="fr-FR" smtClean="0"/>
              <a:t>30/03/2015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FB7-1B30-CE47-9553-D4F83E71800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C666-731F-694A-B521-BA229A4F6C69}" type="datetimeFigureOut">
              <a:rPr lang="fr-FR" smtClean="0"/>
              <a:t>30/03/2015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FB7-1B30-CE47-9553-D4F83E7180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C666-731F-694A-B521-BA229A4F6C69}" type="datetimeFigureOut">
              <a:rPr lang="fr-FR" smtClean="0"/>
              <a:t>30/03/2015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FB7-1B30-CE47-9553-D4F83E7180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C666-731F-694A-B521-BA229A4F6C69}" type="datetimeFigureOut">
              <a:rPr lang="fr-FR" smtClean="0"/>
              <a:t>30/03/2015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FB7-1B30-CE47-9553-D4F83E7180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C666-731F-694A-B521-BA229A4F6C69}" type="datetimeFigureOut">
              <a:rPr lang="fr-FR" smtClean="0"/>
              <a:t>30/03/2015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FB7-1B30-CE47-9553-D4F83E71800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C666-731F-694A-B521-BA229A4F6C69}" type="datetimeFigureOut">
              <a:rPr lang="fr-FR" smtClean="0"/>
              <a:t>30/03/2015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FB7-1B30-CE47-9553-D4F83E7180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C666-731F-694A-B521-BA229A4F6C69}" type="datetimeFigureOut">
              <a:rPr lang="fr-FR" smtClean="0"/>
              <a:t>30/03/2015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FB7-1B30-CE47-9553-D4F83E7180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C666-731F-694A-B521-BA229A4F6C69}" type="datetimeFigureOut">
              <a:rPr lang="fr-FR" smtClean="0"/>
              <a:t>30/03/2015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FB7-1B30-CE47-9553-D4F83E7180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C666-731F-694A-B521-BA229A4F6C69}" type="datetimeFigureOut">
              <a:rPr lang="fr-FR" smtClean="0"/>
              <a:t>30/03/2015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FB7-1B30-CE47-9553-D4F83E7180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C666-731F-694A-B521-BA229A4F6C69}" type="datetimeFigureOut">
              <a:rPr lang="fr-FR" smtClean="0"/>
              <a:t>30/03/2015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FB7-1B30-CE47-9553-D4F83E7180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C666-731F-694A-B521-BA229A4F6C69}" type="datetimeFigureOut">
              <a:rPr lang="fr-FR" smtClean="0"/>
              <a:t>30/03/2015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FB7-1B30-CE47-9553-D4F83E7180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FF5C666-731F-694A-B521-BA229A4F6C69}" type="datetimeFigureOut">
              <a:rPr lang="fr-FR" smtClean="0"/>
              <a:t>30/03/2015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4463BFB7-1B30-CE47-9553-D4F83E71800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37733" y="668867"/>
            <a:ext cx="6434667" cy="3412066"/>
          </a:xfrm>
        </p:spPr>
        <p:txBody>
          <a:bodyPr>
            <a:noAutofit/>
          </a:bodyPr>
          <a:lstStyle/>
          <a:p>
            <a:pPr>
              <a:lnSpc>
                <a:spcPts val="6000"/>
              </a:lnSpc>
              <a:spcBef>
                <a:spcPts val="2400"/>
              </a:spcBef>
              <a:spcAft>
                <a:spcPts val="2400"/>
              </a:spcAft>
            </a:pPr>
            <a:r>
              <a:rPr lang="en-US" sz="4400" dirty="0"/>
              <a:t>Ice-ocean interactions and the role of freshwater </a:t>
            </a:r>
            <a:r>
              <a:rPr lang="en-US" sz="4400" dirty="0" smtClean="0"/>
              <a:t>input</a:t>
            </a:r>
            <a:endParaRPr lang="en-GB" sz="4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39801" y="4825999"/>
            <a:ext cx="7281332" cy="1481667"/>
          </a:xfrm>
        </p:spPr>
        <p:txBody>
          <a:bodyPr>
            <a:normAutofit/>
          </a:bodyPr>
          <a:lstStyle/>
          <a:p>
            <a:r>
              <a:rPr lang="en-GB" sz="2800" dirty="0" smtClean="0"/>
              <a:t>Didier Swingedouw, Adele </a:t>
            </a:r>
            <a:r>
              <a:rPr lang="en-GB" sz="2800" dirty="0" err="1" smtClean="0"/>
              <a:t>Morisson</a:t>
            </a:r>
            <a:r>
              <a:rPr lang="en-GB" sz="2800" dirty="0" smtClean="0"/>
              <a:t>, </a:t>
            </a:r>
            <a:r>
              <a:rPr lang="en-GB" sz="2800" dirty="0" err="1" smtClean="0"/>
              <a:t>Hugues</a:t>
            </a:r>
            <a:r>
              <a:rPr lang="en-GB" sz="2800" dirty="0" smtClean="0"/>
              <a:t> </a:t>
            </a:r>
            <a:r>
              <a:rPr lang="en-GB" sz="2800" dirty="0" err="1" smtClean="0"/>
              <a:t>Goosse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1902972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534" y="765754"/>
            <a:ext cx="3779999" cy="3137380"/>
          </a:xfrm>
          <a:prstGeom prst="rect">
            <a:avLst/>
          </a:prstGeom>
        </p:spPr>
      </p:pic>
      <p:sp>
        <p:nvSpPr>
          <p:cNvPr id="4" name="TextBox 12"/>
          <p:cNvSpPr txBox="1"/>
          <p:nvPr/>
        </p:nvSpPr>
        <p:spPr>
          <a:xfrm>
            <a:off x="0" y="748820"/>
            <a:ext cx="53640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Slow buildup of subsurface heat content.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Triggered by eddies at Maud Rise, SAM variability, wind-driven ice divergence…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Intense multi-year convection occurs until heat reservoir is depleted, FW cap.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Large impact on sea-ice, SH temperatures, AABW transport and properties…</a:t>
            </a:r>
          </a:p>
        </p:txBody>
      </p:sp>
      <p:sp>
        <p:nvSpPr>
          <p:cNvPr id="7" name="TextBox 13"/>
          <p:cNvSpPr txBox="1"/>
          <p:nvPr/>
        </p:nvSpPr>
        <p:spPr>
          <a:xfrm>
            <a:off x="6671733" y="3434489"/>
            <a:ext cx="246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Hirabara</a:t>
            </a:r>
            <a:r>
              <a:rPr lang="en-US" dirty="0" smtClean="0"/>
              <a:t> et al. 2012</a:t>
            </a:r>
            <a:endParaRPr lang="en-US" dirty="0"/>
          </a:p>
        </p:txBody>
      </p:sp>
      <p:grpSp>
        <p:nvGrpSpPr>
          <p:cNvPr id="11" name="Grouper 10"/>
          <p:cNvGrpSpPr/>
          <p:nvPr/>
        </p:nvGrpSpPr>
        <p:grpSpPr>
          <a:xfrm>
            <a:off x="1197891" y="4033108"/>
            <a:ext cx="6839994" cy="2824891"/>
            <a:chOff x="1197891" y="3619090"/>
            <a:chExt cx="6839994" cy="3238910"/>
          </a:xfrm>
        </p:grpSpPr>
        <p:pic>
          <p:nvPicPr>
            <p:cNvPr id="6" name="Picture 3" descr="CM2p6_1860_temp_ice_mld_timeseries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7891" y="3619090"/>
              <a:ext cx="6839994" cy="3238910"/>
            </a:xfrm>
            <a:prstGeom prst="rect">
              <a:avLst/>
            </a:prstGeom>
          </p:spPr>
        </p:pic>
        <p:sp>
          <p:nvSpPr>
            <p:cNvPr id="8" name="TextBox 14"/>
            <p:cNvSpPr txBox="1"/>
            <p:nvPr/>
          </p:nvSpPr>
          <p:spPr>
            <a:xfrm>
              <a:off x="2505179" y="5946586"/>
              <a:ext cx="22566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GFDL model CM2.6</a:t>
              </a:r>
              <a:endParaRPr lang="en-US" sz="2000" dirty="0"/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618240" y="-507228"/>
            <a:ext cx="7772400" cy="11187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/>
              <a:t>Modelled</a:t>
            </a:r>
            <a:r>
              <a:rPr lang="en-US" sz="3200" dirty="0" smtClean="0"/>
              <a:t> </a:t>
            </a:r>
            <a:r>
              <a:rPr lang="en-US" sz="3200" dirty="0" err="1" smtClean="0"/>
              <a:t>polynya</a:t>
            </a:r>
            <a:r>
              <a:rPr lang="en-US" sz="3200" dirty="0" smtClean="0"/>
              <a:t> dynamics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04915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29224"/>
          </a:xfrm>
        </p:spPr>
        <p:txBody>
          <a:bodyPr/>
          <a:lstStyle/>
          <a:p>
            <a:r>
              <a:rPr lang="en-GB" dirty="0" smtClean="0"/>
              <a:t>Internal or forced?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2091268"/>
            <a:ext cx="8042276" cy="4343400"/>
          </a:xfrm>
        </p:spPr>
        <p:txBody>
          <a:bodyPr/>
          <a:lstStyle/>
          <a:p>
            <a:r>
              <a:rPr lang="en-GB" dirty="0" smtClean="0"/>
              <a:t>De </a:t>
            </a:r>
            <a:r>
              <a:rPr lang="en-GB" dirty="0" err="1" smtClean="0"/>
              <a:t>Lavergne</a:t>
            </a:r>
            <a:r>
              <a:rPr lang="en-GB" dirty="0" smtClean="0"/>
              <a:t> et al. (2014): disappearance of </a:t>
            </a:r>
            <a:r>
              <a:rPr lang="en-GB" dirty="0" err="1" smtClean="0"/>
              <a:t>polynya</a:t>
            </a:r>
            <a:r>
              <a:rPr lang="en-GB" dirty="0" smtClean="0"/>
              <a:t> over recent period may be related with freshening of SO due to anthropogenic forcing</a:t>
            </a:r>
          </a:p>
          <a:p>
            <a:r>
              <a:rPr lang="en-GB" dirty="0" smtClean="0"/>
              <a:t>Latif et al. (2013): internal variability in a model show large variations in SO similar to what is observed over last century</a:t>
            </a:r>
          </a:p>
          <a:p>
            <a:endParaRPr lang="en-GB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6800"/>
            <a:ext cx="9144000" cy="599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943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4468" y="59269"/>
            <a:ext cx="7197270" cy="829733"/>
          </a:xfrm>
        </p:spPr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1663" y="1447802"/>
            <a:ext cx="8771463" cy="4720697"/>
          </a:xfrm>
        </p:spPr>
        <p:txBody>
          <a:bodyPr>
            <a:normAutofit/>
          </a:bodyPr>
          <a:lstStyle/>
          <a:p>
            <a:r>
              <a:rPr lang="en-GB" sz="2000" dirty="0" smtClean="0"/>
              <a:t>Antarctic ice sheet melting may have contributed to recent increased trend in sea ice cover</a:t>
            </a:r>
          </a:p>
          <a:p>
            <a:r>
              <a:rPr lang="en-GB" sz="2000" dirty="0" smtClean="0"/>
              <a:t>But internal variability can also be sufficient</a:t>
            </a:r>
          </a:p>
          <a:p>
            <a:r>
              <a:rPr lang="en-GB" sz="2000" dirty="0" smtClean="0"/>
              <a:t>Indeed, models do show large internal variability in this sector in link with sea-ice cover and </a:t>
            </a:r>
            <a:r>
              <a:rPr lang="en-GB" sz="2000" dirty="0" err="1" smtClean="0"/>
              <a:t>polynya</a:t>
            </a:r>
            <a:r>
              <a:rPr lang="en-GB" sz="2000" dirty="0" smtClean="0"/>
              <a:t> activity</a:t>
            </a:r>
          </a:p>
          <a:p>
            <a:r>
              <a:rPr lang="en-GB" sz="2000" dirty="0" smtClean="0"/>
              <a:t>But they do not agree in the exact mechanism and characteristics of this variability</a:t>
            </a:r>
          </a:p>
          <a:p>
            <a:r>
              <a:rPr lang="en-GB" sz="2000" dirty="0" smtClean="0"/>
              <a:t>And miss important processes: coastal dense water formation </a:t>
            </a:r>
            <a:r>
              <a:rPr lang="en-US" sz="2000" dirty="0">
                <a:solidFill>
                  <a:srgbClr val="404040"/>
                </a:solidFill>
              </a:rPr>
              <a:t>(issues with katabatic winds, downslope flows, entrainment</a:t>
            </a:r>
            <a:r>
              <a:rPr lang="en-US" sz="2000" dirty="0" smtClean="0">
                <a:solidFill>
                  <a:srgbClr val="404040"/>
                </a:solidFill>
              </a:rPr>
              <a:t>)</a:t>
            </a:r>
            <a:r>
              <a:rPr lang="en-GB" sz="2000" dirty="0" smtClean="0"/>
              <a:t>, eddies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73011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77800"/>
            <a:ext cx="91937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Thank you for your attention!</a:t>
            </a:r>
            <a:endParaRPr lang="en-GB" sz="32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3967"/>
            <a:ext cx="9179999" cy="602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096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0"/>
            <a:ext cx="8909946" cy="6858000"/>
          </a:xfrm>
          <a:prstGeom prst="rect">
            <a:avLst/>
          </a:prstGeom>
        </p:spPr>
      </p:pic>
      <p:grpSp>
        <p:nvGrpSpPr>
          <p:cNvPr id="7" name="Grouper 6"/>
          <p:cNvGrpSpPr/>
          <p:nvPr/>
        </p:nvGrpSpPr>
        <p:grpSpPr>
          <a:xfrm>
            <a:off x="507999" y="1422400"/>
            <a:ext cx="7484533" cy="2904066"/>
            <a:chOff x="507999" y="1422400"/>
            <a:chExt cx="7484533" cy="2904066"/>
          </a:xfrm>
        </p:grpSpPr>
        <p:sp>
          <p:nvSpPr>
            <p:cNvPr id="4" name="Ellipse 3"/>
            <p:cNvSpPr/>
            <p:nvPr/>
          </p:nvSpPr>
          <p:spPr>
            <a:xfrm>
              <a:off x="5579533" y="1422400"/>
              <a:ext cx="2412999" cy="2751667"/>
            </a:xfrm>
            <a:prstGeom prst="ellipse">
              <a:avLst/>
            </a:prstGeom>
            <a:noFill/>
            <a:ln w="762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Ellipse 5"/>
            <p:cNvSpPr/>
            <p:nvPr/>
          </p:nvSpPr>
          <p:spPr>
            <a:xfrm>
              <a:off x="507999" y="2853266"/>
              <a:ext cx="2412999" cy="1473200"/>
            </a:xfrm>
            <a:prstGeom prst="ellipse">
              <a:avLst/>
            </a:prstGeom>
            <a:noFill/>
            <a:ln w="762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61170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65" y="-205703"/>
            <a:ext cx="9076266" cy="1018491"/>
          </a:xfrm>
        </p:spPr>
        <p:txBody>
          <a:bodyPr/>
          <a:lstStyle/>
          <a:p>
            <a:r>
              <a:rPr lang="en-GB" sz="3600" dirty="0" smtClean="0"/>
              <a:t>Impact of Antarctic ice sheet melting</a:t>
            </a:r>
            <a:endParaRPr lang="en-GB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10734"/>
            <a:ext cx="4419330" cy="434340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LOVECLIM 4xCO2 for 3000 years with interactive ice sheet or fixed version</a:t>
            </a:r>
          </a:p>
          <a:p>
            <a:r>
              <a:rPr lang="en-GB" sz="2000" dirty="0" smtClean="0"/>
              <a:t>Large warming over the Antarctic leads to large melting</a:t>
            </a:r>
          </a:p>
          <a:p>
            <a:r>
              <a:rPr lang="en-GB" sz="2000" dirty="0" smtClean="0"/>
              <a:t>Large impact in the Southern Ocean = </a:t>
            </a:r>
            <a:r>
              <a:rPr lang="en-GB" sz="2000" dirty="0" smtClean="0">
                <a:solidFill>
                  <a:schemeClr val="accent6"/>
                </a:solidFill>
              </a:rPr>
              <a:t>negative feedback</a:t>
            </a:r>
            <a:endParaRPr lang="en-GB" sz="2000" dirty="0">
              <a:solidFill>
                <a:schemeClr val="accent6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4" y="4324040"/>
            <a:ext cx="4139997" cy="254769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435600" y="6502400"/>
            <a:ext cx="370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Swingedouw et al., </a:t>
            </a:r>
            <a:r>
              <a:rPr lang="en-GB" i="1" dirty="0" smtClean="0"/>
              <a:t>GRL</a:t>
            </a:r>
            <a:r>
              <a:rPr lang="en-GB" dirty="0" smtClean="0"/>
              <a:t>, 2008</a:t>
            </a:r>
            <a:endParaRPr lang="en-GB" dirty="0"/>
          </a:p>
        </p:txBody>
      </p:sp>
      <p:grpSp>
        <p:nvGrpSpPr>
          <p:cNvPr id="19" name="Grouper 18"/>
          <p:cNvGrpSpPr/>
          <p:nvPr/>
        </p:nvGrpSpPr>
        <p:grpSpPr>
          <a:xfrm>
            <a:off x="4376999" y="1334700"/>
            <a:ext cx="4767001" cy="4481901"/>
            <a:chOff x="4376999" y="1334700"/>
            <a:chExt cx="4767001" cy="4481901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19330" y="1397001"/>
              <a:ext cx="4724670" cy="4419600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>
              <a:off x="4538132" y="1334700"/>
              <a:ext cx="4605867" cy="27699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Interactive minus fixed ice sheet: surface temperature </a:t>
              </a:r>
              <a:endParaRPr lang="en-GB" sz="1200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4376999" y="3767667"/>
              <a:ext cx="1727470" cy="27699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Surface temperature</a:t>
              </a:r>
              <a:endParaRPr lang="en-GB" sz="1200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6832600" y="3776134"/>
              <a:ext cx="1794933" cy="27699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Sea ice concentration</a:t>
              </a:r>
              <a:endParaRPr lang="en-GB" sz="1200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5875867" y="3595300"/>
              <a:ext cx="1693333" cy="27699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Year 2900-3000</a:t>
              </a:r>
              <a:endParaRPr lang="en-GB" sz="1200" dirty="0"/>
            </a:p>
          </p:txBody>
        </p:sp>
      </p:grpSp>
      <p:sp>
        <p:nvSpPr>
          <p:cNvPr id="14" name="ZoneTexte 13"/>
          <p:cNvSpPr txBox="1"/>
          <p:nvPr/>
        </p:nvSpPr>
        <p:spPr>
          <a:xfrm>
            <a:off x="3885763" y="4375446"/>
            <a:ext cx="643936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Fixed</a:t>
            </a:r>
            <a:endParaRPr lang="en-GB" sz="1200" dirty="0"/>
          </a:p>
        </p:txBody>
      </p:sp>
      <p:sp>
        <p:nvSpPr>
          <p:cNvPr id="12" name="ZoneTexte 11"/>
          <p:cNvSpPr txBox="1"/>
          <p:nvPr/>
        </p:nvSpPr>
        <p:spPr>
          <a:xfrm>
            <a:off x="3115531" y="4185540"/>
            <a:ext cx="1261468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Interactive AIS</a:t>
            </a:r>
            <a:endParaRPr lang="en-GB" sz="1200" dirty="0"/>
          </a:p>
        </p:txBody>
      </p:sp>
      <p:cxnSp>
        <p:nvCxnSpPr>
          <p:cNvPr id="16" name="Connecteur droit 15"/>
          <p:cNvCxnSpPr/>
          <p:nvPr/>
        </p:nvCxnSpPr>
        <p:spPr>
          <a:xfrm>
            <a:off x="3640668" y="4578065"/>
            <a:ext cx="179997" cy="0"/>
          </a:xfrm>
          <a:prstGeom prst="line">
            <a:avLst/>
          </a:prstGeom>
          <a:ln w="12700" cmpd="sng">
            <a:solidFill>
              <a:srgbClr val="FF1ED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2937934" y="4375446"/>
            <a:ext cx="179997" cy="0"/>
          </a:xfrm>
          <a:prstGeom prst="line">
            <a:avLst/>
          </a:prstGeom>
          <a:ln w="127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-84670" y="5330964"/>
            <a:ext cx="346249" cy="350169"/>
          </a:xfrm>
          <a:prstGeom prst="rect">
            <a:avLst/>
          </a:prstGeom>
          <a:solidFill>
            <a:srgbClr val="FFFFFF"/>
          </a:solidFill>
        </p:spPr>
        <p:txBody>
          <a:bodyPr vert="vert270" wrap="square" rtlCol="0">
            <a:spAutoFit/>
          </a:bodyPr>
          <a:lstStyle/>
          <a:p>
            <a:r>
              <a:rPr lang="en-GB" sz="1050" dirty="0" smtClean="0"/>
              <a:t>Sv</a:t>
            </a:r>
            <a:endParaRPr lang="en-GB" sz="1050" dirty="0"/>
          </a:p>
        </p:txBody>
      </p:sp>
      <p:sp>
        <p:nvSpPr>
          <p:cNvPr id="5" name="ZoneTexte 4"/>
          <p:cNvSpPr txBox="1"/>
          <p:nvPr/>
        </p:nvSpPr>
        <p:spPr>
          <a:xfrm>
            <a:off x="5435600" y="6197600"/>
            <a:ext cx="2726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Stouffer et al. 2007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9194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667" y="16934"/>
            <a:ext cx="9059333" cy="654424"/>
          </a:xfrm>
        </p:spPr>
        <p:txBody>
          <a:bodyPr/>
          <a:lstStyle/>
          <a:p>
            <a:r>
              <a:rPr lang="en-GB" sz="3600" dirty="0" smtClean="0"/>
              <a:t>Can it explain recent trend in sea ice?</a:t>
            </a:r>
            <a:endParaRPr lang="en-GB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" y="944665"/>
            <a:ext cx="4428070" cy="2027389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sz="2000" dirty="0" smtClean="0"/>
              <a:t>Negative trend in salinity over the recent period</a:t>
            </a:r>
          </a:p>
          <a:p>
            <a:pPr>
              <a:spcBef>
                <a:spcPts val="1200"/>
              </a:spcBef>
            </a:pPr>
            <a:r>
              <a:rPr lang="en-GB" sz="2000" dirty="0" smtClean="0"/>
              <a:t>Comparable with an EC-EARTH model simulation with 250 </a:t>
            </a:r>
            <a:r>
              <a:rPr lang="en-GB" sz="2000" dirty="0"/>
              <a:t>G</a:t>
            </a:r>
            <a:r>
              <a:rPr lang="en-GB" sz="2000" dirty="0" smtClean="0"/>
              <a:t>t/yr over 40 years</a:t>
            </a:r>
            <a:endParaRPr lang="en-GB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33" y="2963587"/>
            <a:ext cx="3599996" cy="3550220"/>
          </a:xfrm>
          <a:prstGeom prst="rect">
            <a:avLst/>
          </a:prstGeom>
        </p:spPr>
      </p:pic>
      <p:grpSp>
        <p:nvGrpSpPr>
          <p:cNvPr id="11" name="Grouper 10"/>
          <p:cNvGrpSpPr/>
          <p:nvPr/>
        </p:nvGrpSpPr>
        <p:grpSpPr>
          <a:xfrm>
            <a:off x="4521207" y="3733455"/>
            <a:ext cx="4800599" cy="3127481"/>
            <a:chOff x="4521207" y="3733455"/>
            <a:chExt cx="4800599" cy="3127481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99475" y="3759289"/>
              <a:ext cx="4571997" cy="3101647"/>
            </a:xfrm>
            <a:prstGeom prst="rect">
              <a:avLst/>
            </a:prstGeom>
          </p:spPr>
        </p:pic>
        <p:sp>
          <p:nvSpPr>
            <p:cNvPr id="7" name="ZoneTexte 6"/>
            <p:cNvSpPr txBox="1"/>
            <p:nvPr/>
          </p:nvSpPr>
          <p:spPr>
            <a:xfrm>
              <a:off x="4521207" y="3733455"/>
              <a:ext cx="4800599" cy="26161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GB" sz="1100" dirty="0" smtClean="0"/>
                <a:t>Model simulation differences in salinity with  and without FW release</a:t>
              </a:r>
              <a:endParaRPr lang="en-GB" sz="1100" dirty="0"/>
            </a:p>
          </p:txBody>
        </p:sp>
      </p:grpSp>
      <p:grpSp>
        <p:nvGrpSpPr>
          <p:cNvPr id="10" name="Grouper 9"/>
          <p:cNvGrpSpPr/>
          <p:nvPr/>
        </p:nvGrpSpPr>
        <p:grpSpPr>
          <a:xfrm>
            <a:off x="4521207" y="832231"/>
            <a:ext cx="4800599" cy="2976650"/>
            <a:chOff x="4521207" y="671358"/>
            <a:chExt cx="4800599" cy="2976650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57140" y="756028"/>
              <a:ext cx="4679997" cy="2891980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>
              <a:off x="4521207" y="671358"/>
              <a:ext cx="4800599" cy="26161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GB" sz="1100" dirty="0" smtClean="0"/>
                <a:t>Salinity Observations: Trend in April</a:t>
              </a:r>
              <a:r>
                <a:rPr lang="en-GB" sz="1100" dirty="0"/>
                <a:t>-September trend </a:t>
              </a:r>
              <a:r>
                <a:rPr lang="en-GB" sz="1100" dirty="0" smtClean="0"/>
                <a:t>for 1985</a:t>
              </a:r>
              <a:r>
                <a:rPr lang="en-GB" sz="1100" dirty="0"/>
                <a:t>-</a:t>
              </a:r>
              <a:r>
                <a:rPr lang="en-GB" sz="1100" dirty="0" smtClean="0"/>
                <a:t>2010</a:t>
              </a:r>
              <a:endParaRPr lang="en-GB" sz="1100" dirty="0"/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406405" y="6527801"/>
            <a:ext cx="370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Bintaja</a:t>
            </a:r>
            <a:r>
              <a:rPr lang="en-GB" dirty="0" smtClean="0"/>
              <a:t> et al., </a:t>
            </a:r>
            <a:r>
              <a:rPr lang="en-GB" i="1" dirty="0" smtClean="0"/>
              <a:t>Nat. </a:t>
            </a:r>
            <a:r>
              <a:rPr lang="en-GB" i="1" dirty="0" err="1" smtClean="0"/>
              <a:t>Geosc</a:t>
            </a:r>
            <a:r>
              <a:rPr lang="en-GB" dirty="0" smtClean="0"/>
              <a:t>.,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5257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2906"/>
            <a:ext cx="6264000" cy="654427"/>
          </a:xfrm>
        </p:spPr>
        <p:txBody>
          <a:bodyPr/>
          <a:lstStyle/>
          <a:p>
            <a:r>
              <a:rPr lang="en-GB" sz="4000" dirty="0" smtClean="0"/>
              <a:t>End of the story?</a:t>
            </a:r>
            <a:endParaRPr lang="en-GB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25405" y="922868"/>
            <a:ext cx="5808137" cy="2545839"/>
          </a:xfrm>
        </p:spPr>
        <p:txBody>
          <a:bodyPr>
            <a:normAutofit/>
          </a:bodyPr>
          <a:lstStyle/>
          <a:p>
            <a:r>
              <a:rPr lang="en-GB" sz="2000" dirty="0"/>
              <a:t>O</a:t>
            </a:r>
            <a:r>
              <a:rPr lang="en-GB" sz="2000" dirty="0" smtClean="0"/>
              <a:t>verestimation of the FW flux in </a:t>
            </a:r>
            <a:r>
              <a:rPr lang="en-GB" sz="2000" dirty="0" err="1" smtClean="0"/>
              <a:t>Bintaja</a:t>
            </a:r>
            <a:r>
              <a:rPr lang="en-GB" sz="2000" dirty="0" smtClean="0"/>
              <a:t> numerical simulations : less than 200 Gt/yr even nowadays and on longer time frame</a:t>
            </a:r>
          </a:p>
          <a:p>
            <a:r>
              <a:rPr lang="en-GB" sz="2000" dirty="0" smtClean="0">
                <a:solidFill>
                  <a:srgbClr val="C00000"/>
                </a:solidFill>
              </a:rPr>
              <a:t>Important role for internal variability</a:t>
            </a:r>
            <a:endParaRPr lang="en-GB" sz="2000" dirty="0">
              <a:solidFill>
                <a:srgbClr val="C0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360" y="0"/>
            <a:ext cx="3500975" cy="5040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952067" y="6488668"/>
            <a:ext cx="3191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Swart and Fyfe, </a:t>
            </a:r>
            <a:r>
              <a:rPr lang="en-GB" i="1" dirty="0" smtClean="0"/>
              <a:t>GRL</a:t>
            </a:r>
            <a:r>
              <a:rPr lang="en-GB" dirty="0" smtClean="0"/>
              <a:t>, 2013</a:t>
            </a:r>
            <a:endParaRPr lang="en-GB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237" y="2725595"/>
            <a:ext cx="3959996" cy="413240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308601" y="5158010"/>
            <a:ext cx="3505200" cy="1200329"/>
          </a:xfrm>
          <a:prstGeom prst="rect">
            <a:avLst/>
          </a:prstGeom>
          <a:noFill/>
          <a:ln w="19050" cmpd="sng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“The null hypothesis that model mean and observed trends are equal is accepted at the 10% significance”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7150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517678" y="1349512"/>
            <a:ext cx="81794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>
              <a:spcBef>
                <a:spcPct val="100000"/>
              </a:spcBef>
              <a:tabLst>
                <a:tab pos="571500" algn="l"/>
              </a:tabLst>
            </a:pPr>
            <a:r>
              <a:rPr lang="en-GB" sz="2000" dirty="0">
                <a:solidFill>
                  <a:schemeClr val="accent2"/>
                </a:solidFill>
              </a:rPr>
              <a:t>Periods of large increase in sea ice extent in a </a:t>
            </a:r>
            <a:r>
              <a:rPr lang="en-GB" sz="2000" dirty="0" err="1" smtClean="0">
                <a:solidFill>
                  <a:schemeClr val="accent2"/>
                </a:solidFill>
              </a:rPr>
              <a:t>preindsustrial</a:t>
            </a:r>
            <a:r>
              <a:rPr lang="en-GB" sz="2000" dirty="0" smtClean="0">
                <a:solidFill>
                  <a:schemeClr val="accent2"/>
                </a:solidFill>
              </a:rPr>
              <a:t> experiment</a:t>
            </a:r>
            <a:r>
              <a:rPr lang="en-GB" sz="2000" dirty="0" smtClean="0">
                <a:solidFill>
                  <a:schemeClr val="accent2"/>
                </a:solidFill>
                <a:sym typeface="Symbol" charset="0"/>
              </a:rPr>
              <a:t> performed </a:t>
            </a:r>
            <a:r>
              <a:rPr lang="en-GB" sz="2000" dirty="0">
                <a:solidFill>
                  <a:schemeClr val="accent2"/>
                </a:solidFill>
                <a:sym typeface="Symbol" charset="0"/>
              </a:rPr>
              <a:t>with the </a:t>
            </a:r>
            <a:r>
              <a:rPr lang="en-GB" sz="2000" dirty="0" smtClean="0">
                <a:solidFill>
                  <a:schemeClr val="accent2"/>
                </a:solidFill>
                <a:sym typeface="Symbol" charset="0"/>
              </a:rPr>
              <a:t>LOVECLIM = internal variability</a:t>
            </a:r>
            <a:endParaRPr lang="en-GB" sz="2000" dirty="0">
              <a:solidFill>
                <a:schemeClr val="accent2"/>
              </a:solidFill>
            </a:endParaRP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1016001" y="0"/>
            <a:ext cx="6985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chemeClr val="accent1"/>
                </a:solidFill>
                <a:latin typeface="+mj-lt"/>
              </a:rPr>
              <a:t>Role of ice-ocean feedback in sea ice extent trend</a:t>
            </a: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4738356" y="6488668"/>
            <a:ext cx="44466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dirty="0" err="1">
                <a:latin typeface="Helvetica" charset="0"/>
              </a:rPr>
              <a:t>Goosse</a:t>
            </a:r>
            <a:r>
              <a:rPr lang="fr-FR" sz="1800" dirty="0">
                <a:latin typeface="Helvetica" charset="0"/>
              </a:rPr>
              <a:t> and </a:t>
            </a:r>
            <a:r>
              <a:rPr lang="fr-FR" sz="1800" dirty="0" err="1">
                <a:latin typeface="Helvetica" charset="0"/>
              </a:rPr>
              <a:t>Zunz</a:t>
            </a:r>
            <a:r>
              <a:rPr lang="fr-FR" sz="1800" dirty="0">
                <a:latin typeface="Helvetica" charset="0"/>
              </a:rPr>
              <a:t>.</a:t>
            </a:r>
            <a:r>
              <a:rPr lang="fr-FR" sz="1800" dirty="0" smtClean="0">
                <a:latin typeface="Helvetica" charset="0"/>
              </a:rPr>
              <a:t>, </a:t>
            </a:r>
            <a:r>
              <a:rPr lang="fr-FR" sz="1800" i="1" dirty="0" smtClean="0">
                <a:latin typeface="Helvetica" charset="0"/>
              </a:rPr>
              <a:t>The </a:t>
            </a:r>
            <a:r>
              <a:rPr lang="fr-FR" sz="1800" i="1" dirty="0" err="1" smtClean="0">
                <a:latin typeface="Helvetica" charset="0"/>
              </a:rPr>
              <a:t>Cryosphere</a:t>
            </a:r>
            <a:r>
              <a:rPr lang="fr-FR" sz="1800" dirty="0" smtClean="0">
                <a:latin typeface="Helvetica" charset="0"/>
              </a:rPr>
              <a:t> </a:t>
            </a:r>
            <a:r>
              <a:rPr lang="fr-FR" sz="1800" dirty="0">
                <a:latin typeface="Helvetica" charset="0"/>
              </a:rPr>
              <a:t>2013</a:t>
            </a:r>
            <a:endParaRPr lang="fr-FR" sz="1800" dirty="0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0" y="2341047"/>
            <a:ext cx="3914742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/>
              <a:buChar char="•"/>
            </a:pPr>
            <a:r>
              <a:rPr lang="en-GB" sz="2000" dirty="0">
                <a:solidFill>
                  <a:srgbClr val="404040"/>
                </a:solidFill>
              </a:rPr>
              <a:t>Time series of the anomaly of annual mean sea ice extent in a long control run performed with LOVECLIM. </a:t>
            </a:r>
            <a:endParaRPr lang="en-GB" sz="2000" dirty="0" smtClean="0">
              <a:solidFill>
                <a:srgbClr val="404040"/>
              </a:solidFill>
            </a:endParaRPr>
          </a:p>
          <a:p>
            <a:pPr marL="342900" indent="-342900" eaLnBrk="1" hangingPunct="1">
              <a:buFont typeface="Arial"/>
              <a:buChar char="•"/>
            </a:pPr>
            <a:r>
              <a:rPr lang="en-GB" sz="2000" dirty="0" smtClean="0">
                <a:solidFill>
                  <a:srgbClr val="404040"/>
                </a:solidFill>
              </a:rPr>
              <a:t>The </a:t>
            </a:r>
            <a:r>
              <a:rPr lang="en-GB" sz="2000" dirty="0">
                <a:solidFill>
                  <a:srgbClr val="404040"/>
                </a:solidFill>
              </a:rPr>
              <a:t>11 periods characterised by an </a:t>
            </a:r>
            <a:r>
              <a:rPr lang="en-AU" sz="2000" dirty="0">
                <a:solidFill>
                  <a:srgbClr val="404040"/>
                </a:solidFill>
              </a:rPr>
              <a:t>increase at a rate larger than 10</a:t>
            </a:r>
            <a:r>
              <a:rPr lang="en-AU" sz="2000" baseline="30000" dirty="0">
                <a:solidFill>
                  <a:srgbClr val="404040"/>
                </a:solidFill>
              </a:rPr>
              <a:t>5</a:t>
            </a:r>
            <a:r>
              <a:rPr lang="en-AU" sz="2000" dirty="0">
                <a:solidFill>
                  <a:srgbClr val="404040"/>
                </a:solidFill>
              </a:rPr>
              <a:t> km</a:t>
            </a:r>
            <a:r>
              <a:rPr lang="en-AU" sz="2000" baseline="30000" dirty="0">
                <a:solidFill>
                  <a:srgbClr val="404040"/>
                </a:solidFill>
              </a:rPr>
              <a:t>2</a:t>
            </a:r>
            <a:r>
              <a:rPr lang="en-AU" sz="2000" dirty="0">
                <a:solidFill>
                  <a:srgbClr val="404040"/>
                </a:solidFill>
              </a:rPr>
              <a:t> per decade during 30 years in each month of the year are in red.</a:t>
            </a:r>
            <a:endParaRPr lang="fr-BE" sz="2000" dirty="0">
              <a:solidFill>
                <a:srgbClr val="404040"/>
              </a:solidFill>
            </a:endParaRPr>
          </a:p>
        </p:txBody>
      </p:sp>
      <p:pic>
        <p:nvPicPr>
          <p:cNvPr id="15368" name="Image 9" descr="C:\Users\hgs\Documents\papiers en cours\a_VarSud2013\Figures\Figur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275" y="2235212"/>
            <a:ext cx="5270303" cy="353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816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9"/>
          <p:cNvSpPr>
            <a:spLocks noChangeArrowheads="1"/>
          </p:cNvSpPr>
          <p:nvPr/>
        </p:nvSpPr>
        <p:spPr bwMode="auto">
          <a:xfrm>
            <a:off x="0" y="1200329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>
              <a:spcBef>
                <a:spcPct val="100000"/>
              </a:spcBef>
              <a:tabLst>
                <a:tab pos="571500" algn="l"/>
              </a:tabLst>
            </a:pPr>
            <a:r>
              <a:rPr lang="en-GB" sz="2000" dirty="0" smtClean="0">
                <a:solidFill>
                  <a:schemeClr val="accent2"/>
                </a:solidFill>
              </a:rPr>
              <a:t>Trends for periods </a:t>
            </a:r>
            <a:r>
              <a:rPr lang="en-GB" sz="2000" dirty="0">
                <a:solidFill>
                  <a:schemeClr val="accent2"/>
                </a:solidFill>
              </a:rPr>
              <a:t>of </a:t>
            </a:r>
            <a:r>
              <a:rPr lang="en-GB" sz="2000" dirty="0" smtClean="0">
                <a:solidFill>
                  <a:schemeClr val="accent2"/>
                </a:solidFill>
              </a:rPr>
              <a:t>increase </a:t>
            </a:r>
            <a:r>
              <a:rPr lang="en-GB" sz="2000" dirty="0">
                <a:solidFill>
                  <a:schemeClr val="accent2"/>
                </a:solidFill>
              </a:rPr>
              <a:t>in sea ice extent in </a:t>
            </a:r>
            <a:r>
              <a:rPr lang="en-GB" sz="2000" dirty="0" smtClean="0">
                <a:solidFill>
                  <a:schemeClr val="accent2"/>
                </a:solidFill>
              </a:rPr>
              <a:t>control </a:t>
            </a:r>
            <a:r>
              <a:rPr lang="en-GB" sz="2000" dirty="0">
                <a:solidFill>
                  <a:schemeClr val="accent2"/>
                </a:solidFill>
              </a:rPr>
              <a:t>experiment</a:t>
            </a:r>
            <a:endParaRPr lang="en-GB" sz="2000" dirty="0">
              <a:solidFill>
                <a:schemeClr val="accent2"/>
              </a:solidFill>
              <a:sym typeface="Symbol" charset="0"/>
            </a:endParaRPr>
          </a:p>
        </p:txBody>
      </p:sp>
      <p:pic>
        <p:nvPicPr>
          <p:cNvPr id="16391" name="Image 14" descr="C:\Users\hgs\Documents\papiers en cours\a_VarSud2013\Figures\multi_var_trend_period_me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87" b="75900"/>
          <a:stretch>
            <a:fillRect/>
          </a:stretch>
        </p:blipFill>
        <p:spPr bwMode="auto">
          <a:xfrm>
            <a:off x="-42338" y="1783303"/>
            <a:ext cx="2545158" cy="295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Image 15" descr="C:\Users\hgs\Documents\papiers en cours\a_VarSud2013\Figures\multi_var_trend_period_me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5" r="64816" b="50136"/>
          <a:stretch>
            <a:fillRect/>
          </a:stretch>
        </p:blipFill>
        <p:spPr bwMode="auto">
          <a:xfrm>
            <a:off x="2302493" y="1791787"/>
            <a:ext cx="2450775" cy="295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Rectangle 15"/>
          <p:cNvSpPr>
            <a:spLocks noChangeArrowheads="1"/>
          </p:cNvSpPr>
          <p:nvPr/>
        </p:nvSpPr>
        <p:spPr bwMode="auto">
          <a:xfrm>
            <a:off x="355523" y="4958705"/>
            <a:ext cx="8593744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457200" indent="-457200">
              <a:spcBef>
                <a:spcPts val="600"/>
              </a:spcBef>
              <a:buFontTx/>
              <a:buAutoNum type="arabicParenR"/>
              <a:tabLst>
                <a:tab pos="571500" algn="l"/>
              </a:tabLst>
            </a:pPr>
            <a:r>
              <a:rPr lang="en-GB" sz="2000" dirty="0" smtClean="0">
                <a:solidFill>
                  <a:schemeClr val="accent6"/>
                </a:solidFill>
              </a:rPr>
              <a:t>The </a:t>
            </a:r>
            <a:r>
              <a:rPr lang="en-GB" sz="2000" dirty="0">
                <a:solidFill>
                  <a:schemeClr val="accent6"/>
                </a:solidFill>
              </a:rPr>
              <a:t>increase in ice extent is associated with a larger heat content at intermediate </a:t>
            </a:r>
            <a:r>
              <a:rPr lang="en-GB" sz="2000" dirty="0" smtClean="0">
                <a:solidFill>
                  <a:schemeClr val="accent6"/>
                </a:solidFill>
              </a:rPr>
              <a:t>depth </a:t>
            </a:r>
          </a:p>
          <a:p>
            <a:pPr marL="457200" indent="-457200">
              <a:spcBef>
                <a:spcPts val="600"/>
              </a:spcBef>
              <a:buFontTx/>
              <a:buAutoNum type="arabicParenR"/>
              <a:tabLst>
                <a:tab pos="571500" algn="l"/>
              </a:tabLst>
            </a:pPr>
            <a:r>
              <a:rPr lang="en-GB" sz="2000" dirty="0" smtClean="0">
                <a:solidFill>
                  <a:schemeClr val="accent6"/>
                </a:solidFill>
              </a:rPr>
              <a:t>The </a:t>
            </a:r>
            <a:r>
              <a:rPr lang="en-GB" sz="2000" dirty="0">
                <a:solidFill>
                  <a:schemeClr val="accent6"/>
                </a:solidFill>
              </a:rPr>
              <a:t>larger heat content at intermediate depth is associated with a lower upward heat flux in the ocean and shallower mixed layer </a:t>
            </a:r>
            <a:r>
              <a:rPr lang="en-GB" sz="2000" dirty="0" smtClean="0">
                <a:solidFill>
                  <a:schemeClr val="accent6"/>
                </a:solidFill>
              </a:rPr>
              <a:t>depths</a:t>
            </a:r>
            <a:endParaRPr lang="en-GB" sz="2000" dirty="0">
              <a:solidFill>
                <a:schemeClr val="accent6"/>
              </a:solidFill>
              <a:sym typeface="Symbol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016001" y="-42335"/>
            <a:ext cx="6985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chemeClr val="accent1"/>
                </a:solidFill>
                <a:latin typeface="+mj-lt"/>
              </a:rPr>
              <a:t>Role of ice-ocean feedback in sea ice extent trend</a:t>
            </a:r>
          </a:p>
        </p:txBody>
      </p:sp>
      <p:pic>
        <p:nvPicPr>
          <p:cNvPr id="13" name="Image 10" descr="C:\Users\hgs\Documents\papiers en cours\a_VarSud2013\Figures\multi_var_trend_period_me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5" t="24973" b="50545"/>
          <a:stretch>
            <a:fillRect/>
          </a:stretch>
        </p:blipFill>
        <p:spPr bwMode="auto">
          <a:xfrm>
            <a:off x="4648197" y="1791787"/>
            <a:ext cx="2283203" cy="295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1" descr="C:\Users\hgs\Documents\papiers en cours\a_VarSud2013\Figures\multi_var_trend_period_me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5273" b="24701"/>
          <a:stretch>
            <a:fillRect/>
          </a:stretch>
        </p:blipFill>
        <p:spPr bwMode="auto">
          <a:xfrm>
            <a:off x="6831998" y="1791773"/>
            <a:ext cx="2337403" cy="295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738356" y="6488668"/>
            <a:ext cx="44466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dirty="0" err="1">
                <a:latin typeface="Helvetica" charset="0"/>
              </a:rPr>
              <a:t>Goosse</a:t>
            </a:r>
            <a:r>
              <a:rPr lang="fr-FR" sz="1800" dirty="0">
                <a:latin typeface="Helvetica" charset="0"/>
              </a:rPr>
              <a:t> and </a:t>
            </a:r>
            <a:r>
              <a:rPr lang="fr-FR" sz="1800" dirty="0" err="1">
                <a:latin typeface="Helvetica" charset="0"/>
              </a:rPr>
              <a:t>Zunz</a:t>
            </a:r>
            <a:r>
              <a:rPr lang="fr-FR" sz="1800" dirty="0">
                <a:latin typeface="Helvetica" charset="0"/>
              </a:rPr>
              <a:t>.</a:t>
            </a:r>
            <a:r>
              <a:rPr lang="fr-FR" sz="1800" dirty="0" smtClean="0">
                <a:latin typeface="Helvetica" charset="0"/>
              </a:rPr>
              <a:t>, </a:t>
            </a:r>
            <a:r>
              <a:rPr lang="fr-FR" sz="1800" i="1" dirty="0" smtClean="0">
                <a:latin typeface="Helvetica" charset="0"/>
              </a:rPr>
              <a:t>The </a:t>
            </a:r>
            <a:r>
              <a:rPr lang="fr-FR" sz="1800" i="1" dirty="0" err="1" smtClean="0">
                <a:latin typeface="Helvetica" charset="0"/>
              </a:rPr>
              <a:t>Cryosphere</a:t>
            </a:r>
            <a:r>
              <a:rPr lang="fr-FR" sz="1800" dirty="0" smtClean="0">
                <a:latin typeface="Helvetica" charset="0"/>
              </a:rPr>
              <a:t> </a:t>
            </a:r>
            <a:r>
              <a:rPr lang="fr-FR" sz="1800" dirty="0">
                <a:latin typeface="Helvetica" charset="0"/>
              </a:rPr>
              <a:t>2013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820344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2" descr="Stab_water_column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98" y="1392168"/>
            <a:ext cx="8507819" cy="508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738356" y="6488668"/>
            <a:ext cx="44466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dirty="0" err="1">
                <a:latin typeface="Helvetica" charset="0"/>
              </a:rPr>
              <a:t>Goosse</a:t>
            </a:r>
            <a:r>
              <a:rPr lang="fr-FR" sz="1800" dirty="0">
                <a:latin typeface="Helvetica" charset="0"/>
              </a:rPr>
              <a:t> and </a:t>
            </a:r>
            <a:r>
              <a:rPr lang="fr-FR" sz="1800" dirty="0" err="1">
                <a:latin typeface="Helvetica" charset="0"/>
              </a:rPr>
              <a:t>Zunz</a:t>
            </a:r>
            <a:r>
              <a:rPr lang="fr-FR" sz="1800" dirty="0">
                <a:latin typeface="Helvetica" charset="0"/>
              </a:rPr>
              <a:t>.</a:t>
            </a:r>
            <a:r>
              <a:rPr lang="fr-FR" sz="1800" dirty="0" smtClean="0">
                <a:latin typeface="Helvetica" charset="0"/>
              </a:rPr>
              <a:t>, </a:t>
            </a:r>
            <a:r>
              <a:rPr lang="fr-FR" sz="1800" i="1" dirty="0" smtClean="0">
                <a:latin typeface="Helvetica" charset="0"/>
              </a:rPr>
              <a:t>The </a:t>
            </a:r>
            <a:r>
              <a:rPr lang="fr-FR" sz="1800" i="1" dirty="0" err="1" smtClean="0">
                <a:latin typeface="Helvetica" charset="0"/>
              </a:rPr>
              <a:t>Cryosphere</a:t>
            </a:r>
            <a:r>
              <a:rPr lang="fr-FR" sz="1800" dirty="0" smtClean="0">
                <a:latin typeface="Helvetica" charset="0"/>
              </a:rPr>
              <a:t> </a:t>
            </a:r>
            <a:r>
              <a:rPr lang="fr-FR" sz="1800" dirty="0">
                <a:latin typeface="Helvetica" charset="0"/>
              </a:rPr>
              <a:t>2013</a:t>
            </a:r>
            <a:endParaRPr lang="fr-FR" sz="1800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016001" y="-42335"/>
            <a:ext cx="6985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chemeClr val="accent1"/>
                </a:solidFill>
                <a:latin typeface="+mj-lt"/>
              </a:rPr>
              <a:t>Role of ice-ocean feedback in sea ice extent trend</a:t>
            </a:r>
          </a:p>
        </p:txBody>
      </p:sp>
    </p:spTree>
    <p:extLst>
      <p:ext uri="{BB962C8B-B14F-4D97-AF65-F5344CB8AC3E}">
        <p14:creationId xmlns:p14="http://schemas.microsoft.com/office/powerpoint/2010/main" val="2925218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67734"/>
            <a:ext cx="7772400" cy="62653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/>
              <a:t>Polynya</a:t>
            </a:r>
            <a:r>
              <a:rPr lang="en-US" sz="3200" dirty="0" smtClean="0"/>
              <a:t> variability in climate models</a:t>
            </a:r>
            <a:endParaRPr lang="en-US" sz="3200" dirty="0"/>
          </a:p>
        </p:txBody>
      </p:sp>
      <p:pic>
        <p:nvPicPr>
          <p:cNvPr id="5" name="Picture 7" descr="de_lavergn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25" y="1502768"/>
            <a:ext cx="3942976" cy="3961146"/>
          </a:xfrm>
          <a:prstGeom prst="rect">
            <a:avLst/>
          </a:prstGeom>
        </p:spPr>
      </p:pic>
      <p:pic>
        <p:nvPicPr>
          <p:cNvPr id="6" name="Picture 9" descr="CM2p6_de_lavergne_com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21" y="1404197"/>
            <a:ext cx="4865854" cy="4152326"/>
          </a:xfrm>
          <a:prstGeom prst="rect">
            <a:avLst/>
          </a:prstGeom>
        </p:spPr>
      </p:pic>
      <p:sp>
        <p:nvSpPr>
          <p:cNvPr id="7" name="TextBox 10"/>
          <p:cNvSpPr txBox="1"/>
          <p:nvPr/>
        </p:nvSpPr>
        <p:spPr>
          <a:xfrm>
            <a:off x="803867" y="1144496"/>
            <a:ext cx="2734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Observations 1974-1976</a:t>
            </a:r>
            <a:endParaRPr lang="en-US" sz="2000" dirty="0"/>
          </a:p>
        </p:txBody>
      </p:sp>
      <p:sp>
        <p:nvSpPr>
          <p:cNvPr id="8" name="TextBox 11"/>
          <p:cNvSpPr txBox="1"/>
          <p:nvPr/>
        </p:nvSpPr>
        <p:spPr>
          <a:xfrm>
            <a:off x="5426873" y="1156642"/>
            <a:ext cx="1699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Climate model</a:t>
            </a:r>
            <a:endParaRPr lang="en-US" sz="2000" dirty="0"/>
          </a:p>
        </p:txBody>
      </p:sp>
      <p:sp>
        <p:nvSpPr>
          <p:cNvPr id="9" name="TextBox 12"/>
          <p:cNvSpPr txBox="1"/>
          <p:nvPr/>
        </p:nvSpPr>
        <p:spPr>
          <a:xfrm>
            <a:off x="0" y="5707514"/>
            <a:ext cx="9111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There has only been one observed Weddell </a:t>
            </a:r>
            <a:r>
              <a:rPr lang="en-US" sz="2000" dirty="0" err="1" smtClean="0"/>
              <a:t>Polynya</a:t>
            </a:r>
            <a:r>
              <a:rPr lang="en-US" sz="2000" dirty="0" smtClean="0"/>
              <a:t> (1974-1976).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Was this a freak occurrence, or multi-decadal / centennial variability?</a:t>
            </a:r>
          </a:p>
        </p:txBody>
      </p:sp>
    </p:spTree>
    <p:extLst>
      <p:ext uri="{BB962C8B-B14F-4D97-AF65-F5344CB8AC3E}">
        <p14:creationId xmlns:p14="http://schemas.microsoft.com/office/powerpoint/2010/main" val="2724647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se">
  <a:themeElements>
    <a:clrScheme name="Bris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is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is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Brise.thmx</Template>
  <TotalTime>10799</TotalTime>
  <Words>798</Words>
  <Application>Microsoft Macintosh PowerPoint</Application>
  <PresentationFormat>Présentation à l'écran (4:3)</PresentationFormat>
  <Paragraphs>70</Paragraphs>
  <Slides>13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Brise</vt:lpstr>
      <vt:lpstr>Ice-ocean interactions and the role of freshwater input</vt:lpstr>
      <vt:lpstr>Présentation PowerPoint</vt:lpstr>
      <vt:lpstr>Impact of Antarctic ice sheet melting</vt:lpstr>
      <vt:lpstr>Can it explain recent trend in sea ice?</vt:lpstr>
      <vt:lpstr>End of the story?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Internal or forced?</vt:lpstr>
      <vt:lpstr>Conclusions</vt:lpstr>
      <vt:lpstr>Présentation PowerPoint</vt:lpstr>
    </vt:vector>
  </TitlesOfParts>
  <Company>CNRS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WP5 : modélisation</dc:title>
  <dc:creator>Didier Swingedouw</dc:creator>
  <cp:lastModifiedBy>Didier Swingedouw</cp:lastModifiedBy>
  <cp:revision>81</cp:revision>
  <dcterms:created xsi:type="dcterms:W3CDTF">2015-03-04T19:08:55Z</dcterms:created>
  <dcterms:modified xsi:type="dcterms:W3CDTF">2015-03-30T12:00:12Z</dcterms:modified>
</cp:coreProperties>
</file>