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308" r:id="rId3"/>
    <p:sldId id="307" r:id="rId4"/>
    <p:sldId id="309" r:id="rId5"/>
    <p:sldId id="310" r:id="rId6"/>
    <p:sldId id="311" r:id="rId7"/>
    <p:sldId id="306" r:id="rId8"/>
    <p:sldId id="298" r:id="rId9"/>
    <p:sldId id="314" r:id="rId10"/>
    <p:sldId id="267" r:id="rId11"/>
    <p:sldId id="282" r:id="rId12"/>
    <p:sldId id="281" r:id="rId13"/>
    <p:sldId id="285" r:id="rId14"/>
    <p:sldId id="299" r:id="rId15"/>
    <p:sldId id="312" r:id="rId16"/>
    <p:sldId id="297" r:id="rId17"/>
    <p:sldId id="290" r:id="rId18"/>
    <p:sldId id="275" r:id="rId19"/>
    <p:sldId id="284" r:id="rId20"/>
    <p:sldId id="274" r:id="rId21"/>
    <p:sldId id="313" r:id="rId22"/>
    <p:sldId id="301" r:id="rId23"/>
    <p:sldId id="302" r:id="rId24"/>
    <p:sldId id="303" r:id="rId25"/>
    <p:sldId id="305" r:id="rId2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51C"/>
    <a:srgbClr val="80F53A"/>
    <a:srgbClr val="E042D3"/>
    <a:srgbClr val="33D0E0"/>
    <a:srgbClr val="876939"/>
    <a:srgbClr val="C69B54"/>
    <a:srgbClr val="987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166" autoAdjust="0"/>
  </p:normalViewPr>
  <p:slideViewPr>
    <p:cSldViewPr snapToGrid="0" snapToObjects="1">
      <p:cViewPr>
        <p:scale>
          <a:sx n="75" d="100"/>
          <a:sy n="75" d="100"/>
        </p:scale>
        <p:origin x="-2064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8606E-FE4F-374E-99BD-34138AF6FDF2}" type="datetimeFigureOut">
              <a:rPr lang="fr-FR" smtClean="0"/>
              <a:t>23/11/2015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DA0AB-E817-6B4C-A153-42650B0730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17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Resultat</a:t>
            </a:r>
            <a:r>
              <a:rPr lang="en-GB" dirty="0" smtClean="0"/>
              <a:t> recent de </a:t>
            </a:r>
            <a:r>
              <a:rPr lang="en-GB" dirty="0" err="1" smtClean="0"/>
              <a:t>Mouginot</a:t>
            </a:r>
            <a:r>
              <a:rPr lang="en-GB" dirty="0" smtClean="0"/>
              <a:t> </a:t>
            </a:r>
            <a:r>
              <a:rPr lang="en-GB" dirty="0" err="1" smtClean="0"/>
              <a:t>montre</a:t>
            </a:r>
            <a:r>
              <a:rPr lang="en-GB" dirty="0" smtClean="0"/>
              <a:t> </a:t>
            </a:r>
            <a:r>
              <a:rPr lang="en-GB" dirty="0" err="1" smtClean="0"/>
              <a:t>que</a:t>
            </a:r>
            <a:r>
              <a:rPr lang="en-GB" dirty="0" smtClean="0"/>
              <a:t> </a:t>
            </a:r>
            <a:r>
              <a:rPr lang="en-GB" dirty="0" err="1" smtClean="0"/>
              <a:t>Zachariae</a:t>
            </a:r>
            <a:r>
              <a:rPr lang="en-GB" dirty="0" smtClean="0"/>
              <a:t> </a:t>
            </a:r>
            <a:r>
              <a:rPr lang="en-GB" dirty="0" err="1" smtClean="0"/>
              <a:t>Istrom</a:t>
            </a:r>
            <a:r>
              <a:rPr lang="en-GB" dirty="0" smtClean="0"/>
              <a:t> fond plus </a:t>
            </a:r>
            <a:r>
              <a:rPr lang="en-GB" dirty="0" err="1" smtClean="0"/>
              <a:t>vite</a:t>
            </a:r>
            <a:r>
              <a:rPr lang="en-GB" dirty="0" smtClean="0"/>
              <a:t> </a:t>
            </a:r>
            <a:r>
              <a:rPr lang="en-GB" dirty="0" err="1" smtClean="0"/>
              <a:t>qu’anticipé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158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16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 finalement,</a:t>
            </a:r>
            <a:r>
              <a:rPr lang="fr-FR" baseline="0" dirty="0" smtClean="0"/>
              <a:t> on retourne au Groenland,  cette fois plus pour s’inquiéter de sa fonte, mais pour prendre avantage de ses archives ! Afin de valider les mec. Suggérés précédemment sur une </a:t>
            </a:r>
            <a:r>
              <a:rPr lang="fr-FR" baseline="0" dirty="0" err="1" smtClean="0"/>
              <a:t>echelle</a:t>
            </a:r>
            <a:r>
              <a:rPr lang="fr-FR" baseline="0" dirty="0" smtClean="0"/>
              <a:t> de tps plus longue.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806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274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929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 finalement,</a:t>
            </a:r>
            <a:r>
              <a:rPr lang="fr-FR" baseline="0" dirty="0" smtClean="0"/>
              <a:t> on retourne au Groenland,  cette fois plus pour s’inquiéter de sa fonte, mais pour prendre avantage de ses archives ! Afin de valider les mec. Suggérés précédemment sur une </a:t>
            </a:r>
            <a:r>
              <a:rPr lang="fr-FR" baseline="0" dirty="0" err="1" smtClean="0"/>
              <a:t>echelle</a:t>
            </a:r>
            <a:r>
              <a:rPr lang="fr-FR" baseline="0" dirty="0" smtClean="0"/>
              <a:t> de tps plus longue.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806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 finalement,</a:t>
            </a:r>
            <a:r>
              <a:rPr lang="fr-FR" baseline="0" dirty="0" smtClean="0"/>
              <a:t> on retourne au Groenland,  cette fois plus pour s’inquiéter de sa fonte, mais pour prendre avantage de ses archives ! Afin de valider les mec. Suggérés précédemment sur une </a:t>
            </a:r>
            <a:r>
              <a:rPr lang="fr-FR" baseline="0" dirty="0" err="1" smtClean="0"/>
              <a:t>echelle</a:t>
            </a:r>
            <a:r>
              <a:rPr lang="fr-FR" baseline="0" dirty="0" smtClean="0"/>
              <a:t> de tps plus longue.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806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79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23/11/2015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23/11/2015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23/11/2015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23/11/2015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23/11/2015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23/11/2015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23/11/2015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23/11/2015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23/11/2015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23/11/2015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23/11/2015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23/11/2015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6031578-019A-3C48-A872-266BDED1DE9D}" type="datetimeFigureOut">
              <a:rPr lang="fr-FR" smtClean="0"/>
              <a:t>23/11/2015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39.png"/><Relationship Id="rId6" Type="http://schemas.openxmlformats.org/officeDocument/2006/relationships/image" Target="../media/image45.png"/><Relationship Id="rId7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1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ORCA12_LIM-T321_T_5m_Natl_y2009m10d01_palmicom_gridblueORCA1on12_darkwallpap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6" y="-754593"/>
            <a:ext cx="9180000" cy="91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6900" y="1282700"/>
            <a:ext cx="7899400" cy="307764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4800" b="1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Rôle de l’océan dans la variabilité climatique décennale à centennale</a:t>
            </a:r>
            <a:endParaRPr lang="fr-FR" sz="4800" b="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08622" y="5118100"/>
            <a:ext cx="6076946" cy="469236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Didier Swingedouw</a:t>
            </a:r>
            <a:endParaRPr lang="fr-FR" sz="3200" b="1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Image 1" descr="CNRSfr-Bichro-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8" y="5693328"/>
            <a:ext cx="1223999" cy="1223999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75000"/>
              </a:schemeClr>
            </a:glo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368" y="-56093"/>
            <a:ext cx="1800000" cy="752886"/>
          </a:xfrm>
          <a:prstGeom prst="rect">
            <a:avLst/>
          </a:prstGeom>
          <a:effectLst>
            <a:glow rad="101600">
              <a:schemeClr val="tx1">
                <a:alpha val="75000"/>
              </a:schemeClr>
            </a:glow>
            <a:softEdge rad="63500"/>
          </a:effectLst>
        </p:spPr>
      </p:pic>
      <p:pic>
        <p:nvPicPr>
          <p:cNvPr id="8" name="Image 7" descr="Universite Bordeaux RVB-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032"/>
            <a:ext cx="1974032" cy="791999"/>
          </a:xfrm>
          <a:prstGeom prst="rect">
            <a:avLst/>
          </a:prstGeom>
          <a:solidFill>
            <a:schemeClr val="tx1"/>
          </a:solidFill>
          <a:effectLst>
            <a:glow rad="342900">
              <a:schemeClr val="tx1">
                <a:alpha val="71000"/>
              </a:schemeClr>
            </a:glow>
            <a:softEdge rad="114300"/>
          </a:effectLst>
        </p:spPr>
      </p:pic>
      <p:pic>
        <p:nvPicPr>
          <p:cNvPr id="10" name="Image 9" descr="logoEPHE.ph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06" y="5931431"/>
            <a:ext cx="1008000" cy="896406"/>
          </a:xfrm>
          <a:prstGeom prst="rect">
            <a:avLst/>
          </a:prstGeom>
          <a:ln>
            <a:gradFill flip="none" rotWithShape="1">
              <a:gsLst>
                <a:gs pos="10000">
                  <a:schemeClr val="tx1">
                    <a:alpha val="90000"/>
                  </a:schemeClr>
                </a:gs>
                <a:gs pos="100000">
                  <a:prstClr val="white"/>
                </a:gs>
              </a:gsLst>
              <a:lin ang="0" scaled="1"/>
              <a:tileRect/>
            </a:gradFill>
          </a:ln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03846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399" y="0"/>
            <a:ext cx="4882583" cy="652534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104071" y="-29714"/>
            <a:ext cx="211917" cy="687429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247"/>
            <a:ext cx="4284136" cy="1278507"/>
          </a:xfrm>
        </p:spPr>
        <p:txBody>
          <a:bodyPr/>
          <a:lstStyle/>
          <a:p>
            <a:r>
              <a:rPr lang="fr-FR" sz="4000" dirty="0" smtClean="0"/>
              <a:t>Variations de l’AMOC</a:t>
            </a:r>
            <a:endParaRPr lang="fr-FR" sz="4000" dirty="0"/>
          </a:p>
        </p:txBody>
      </p:sp>
      <p:sp>
        <p:nvSpPr>
          <p:cNvPr id="5" name="Rectangle 4"/>
          <p:cNvSpPr/>
          <p:nvPr/>
        </p:nvSpPr>
        <p:spPr>
          <a:xfrm>
            <a:off x="8216800" y="332656"/>
            <a:ext cx="349424" cy="583107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61472" y="325606"/>
            <a:ext cx="349424" cy="5838127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932040" y="476672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Obs. (</a:t>
            </a:r>
            <a:r>
              <a:rPr lang="fr-FR" sz="1200" b="1" dirty="0" err="1" smtClean="0">
                <a:solidFill>
                  <a:srgbClr val="FF0000"/>
                </a:solidFill>
              </a:rPr>
              <a:t>Huck</a:t>
            </a:r>
            <a:r>
              <a:rPr lang="fr-FR" sz="1200" b="1" dirty="0" smtClean="0">
                <a:solidFill>
                  <a:srgbClr val="FF0000"/>
                </a:solidFill>
              </a:rPr>
              <a:t> et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793580" y="3304725"/>
            <a:ext cx="117312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Historique</a:t>
            </a:r>
            <a:endParaRPr lang="fr-FR" sz="12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788024" y="404664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Reconstructions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88024" y="4814256"/>
            <a:ext cx="9348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Contrôle</a:t>
            </a:r>
            <a:endParaRPr lang="fr-FR" sz="1200" b="1" dirty="0"/>
          </a:p>
        </p:txBody>
      </p:sp>
      <p:sp>
        <p:nvSpPr>
          <p:cNvPr id="24" name="Rectangle 23"/>
          <p:cNvSpPr/>
          <p:nvPr/>
        </p:nvSpPr>
        <p:spPr>
          <a:xfrm>
            <a:off x="4284136" y="6491555"/>
            <a:ext cx="4868080" cy="359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800000"/>
                </a:solidFill>
              </a:rPr>
              <a:t>Swingedouw et al., </a:t>
            </a:r>
            <a:r>
              <a:rPr lang="fr-FR" sz="1400" i="1" dirty="0" smtClean="0">
                <a:solidFill>
                  <a:srgbClr val="800000"/>
                </a:solidFill>
              </a:rPr>
              <a:t>Clim. Dyn</a:t>
            </a:r>
            <a:r>
              <a:rPr lang="fr-FR" sz="1400" dirty="0" smtClean="0">
                <a:solidFill>
                  <a:srgbClr val="800000"/>
                </a:solidFill>
              </a:rPr>
              <a:t>., 2013a</a:t>
            </a:r>
            <a:endParaRPr lang="fr-FR" sz="1400" dirty="0">
              <a:solidFill>
                <a:srgbClr val="8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75816" y="0"/>
            <a:ext cx="1945784" cy="3256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Evolution AMOC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7" y="1274194"/>
            <a:ext cx="1564940" cy="719027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33866" y="2092316"/>
            <a:ext cx="409560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Hypothèse :  l’éruption du Mt Agung en 1963 a excité un mode à 20 ans de l’AMOC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Mode présent dans le modèle en simulation de contrôle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 dans les observations du Groenland !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52216" y="-29713"/>
            <a:ext cx="211917" cy="687599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5" name="Grouper 24"/>
          <p:cNvGrpSpPr/>
          <p:nvPr/>
        </p:nvGrpSpPr>
        <p:grpSpPr>
          <a:xfrm>
            <a:off x="1979999" y="4410257"/>
            <a:ext cx="2124072" cy="2505760"/>
            <a:chOff x="1979999" y="4461059"/>
            <a:chExt cx="2124072" cy="2505760"/>
          </a:xfrm>
        </p:grpSpPr>
        <p:grpSp>
          <p:nvGrpSpPr>
            <p:cNvPr id="32" name="Grouper 31"/>
            <p:cNvGrpSpPr>
              <a:grpSpLocks noChangeAspect="1"/>
            </p:cNvGrpSpPr>
            <p:nvPr/>
          </p:nvGrpSpPr>
          <p:grpSpPr>
            <a:xfrm>
              <a:off x="1979999" y="4461059"/>
              <a:ext cx="2124072" cy="2477332"/>
              <a:chOff x="1995128" y="4661967"/>
              <a:chExt cx="2009144" cy="2343289"/>
            </a:xfrm>
          </p:grpSpPr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28333" y="4723761"/>
                <a:ext cx="1520995" cy="2281495"/>
              </a:xfrm>
              <a:prstGeom prst="rect">
                <a:avLst/>
              </a:prstGeom>
            </p:spPr>
          </p:pic>
          <p:sp>
            <p:nvSpPr>
              <p:cNvPr id="31" name="ZoneTexte 30"/>
              <p:cNvSpPr txBox="1"/>
              <p:nvPr/>
            </p:nvSpPr>
            <p:spPr>
              <a:xfrm>
                <a:off x="1995128" y="4661967"/>
                <a:ext cx="2009144" cy="2401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Spectre </a:t>
                </a:r>
                <a:r>
                  <a:rPr lang="en-GB" sz="1050" dirty="0"/>
                  <a:t>PC1 </a:t>
                </a:r>
                <a:r>
                  <a:rPr lang="en-GB" sz="1050" dirty="0" smtClean="0"/>
                  <a:t>δ</a:t>
                </a:r>
                <a:r>
                  <a:rPr lang="en-GB" sz="1050" baseline="30000" dirty="0" smtClean="0"/>
                  <a:t>18</a:t>
                </a:r>
                <a:r>
                  <a:rPr lang="en-GB" sz="1050" dirty="0" smtClean="0"/>
                  <a:t>O </a:t>
                </a:r>
                <a:r>
                  <a:rPr lang="en-GB" sz="1050" dirty="0" err="1" smtClean="0"/>
                  <a:t>Groenland</a:t>
                </a:r>
                <a:endParaRPr lang="en-GB" sz="1050" dirty="0"/>
              </a:p>
            </p:txBody>
          </p:sp>
        </p:grpSp>
        <p:sp>
          <p:nvSpPr>
            <p:cNvPr id="35" name="ZoneTexte 34"/>
            <p:cNvSpPr txBox="1"/>
            <p:nvPr/>
          </p:nvSpPr>
          <p:spPr>
            <a:xfrm>
              <a:off x="2291258" y="4660768"/>
              <a:ext cx="384937" cy="191847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2</a:t>
              </a:r>
            </a:p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4</a:t>
              </a:r>
            </a:p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8</a:t>
              </a:r>
            </a:p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16</a:t>
              </a:r>
            </a:p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32</a:t>
              </a:r>
            </a:p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64</a:t>
              </a:r>
            </a:p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128</a:t>
              </a:r>
            </a:p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256</a:t>
              </a:r>
            </a:p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512</a:t>
              </a:r>
              <a:endParaRPr lang="en-GB" sz="800" dirty="0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2074331" y="4695723"/>
              <a:ext cx="346249" cy="2242668"/>
            </a:xfrm>
            <a:prstGeom prst="rect">
              <a:avLst/>
            </a:prstGeom>
            <a:solidFill>
              <a:srgbClr val="FFFFFF"/>
            </a:solidFill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GB" sz="1050" dirty="0" err="1" smtClean="0"/>
                <a:t>Années</a:t>
              </a:r>
              <a:endParaRPr lang="en-GB" sz="1050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2548466" y="6551321"/>
              <a:ext cx="1391797" cy="41549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 smtClean="0"/>
                <a:t>10</a:t>
              </a:r>
              <a:r>
                <a:rPr lang="en-GB" sz="1050" baseline="30000" dirty="0" smtClean="0"/>
                <a:t>-1</a:t>
              </a:r>
              <a:r>
                <a:rPr lang="en-GB" sz="1050" dirty="0" smtClean="0"/>
                <a:t>     10</a:t>
              </a:r>
              <a:r>
                <a:rPr lang="en-GB" sz="1050" baseline="30000" dirty="0" smtClean="0"/>
                <a:t>0 </a:t>
              </a:r>
              <a:r>
                <a:rPr lang="en-GB" sz="1050" dirty="0" smtClean="0"/>
                <a:t>    10</a:t>
              </a:r>
              <a:r>
                <a:rPr lang="en-GB" sz="1050" baseline="30000" dirty="0" smtClean="0"/>
                <a:t>1</a:t>
              </a:r>
            </a:p>
            <a:p>
              <a:pPr algn="ctr"/>
              <a:r>
                <a:rPr lang="en-GB" sz="1050" dirty="0" smtClean="0"/>
                <a:t>Puissance</a:t>
              </a:r>
              <a:endParaRPr lang="en-GB" sz="1050" dirty="0"/>
            </a:p>
          </p:txBody>
        </p:sp>
      </p:grpSp>
      <p:grpSp>
        <p:nvGrpSpPr>
          <p:cNvPr id="19" name="Grouper 18"/>
          <p:cNvGrpSpPr/>
          <p:nvPr/>
        </p:nvGrpSpPr>
        <p:grpSpPr>
          <a:xfrm>
            <a:off x="-84667" y="4393558"/>
            <a:ext cx="2091263" cy="2489841"/>
            <a:chOff x="-84667" y="4410492"/>
            <a:chExt cx="2091263" cy="2489841"/>
          </a:xfrm>
        </p:grpSpPr>
        <p:grpSp>
          <p:nvGrpSpPr>
            <p:cNvPr id="26" name="Grouper 25"/>
            <p:cNvGrpSpPr/>
            <p:nvPr/>
          </p:nvGrpSpPr>
          <p:grpSpPr>
            <a:xfrm>
              <a:off x="0" y="4410492"/>
              <a:ext cx="1979999" cy="2489841"/>
              <a:chOff x="-636061" y="2855552"/>
              <a:chExt cx="4307655" cy="4213436"/>
            </a:xfrm>
          </p:grpSpPr>
          <p:pic>
            <p:nvPicPr>
              <p:cNvPr id="27" name="Image 3" descr="d18O-millgreenland-1000-1973-eof1.gi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36061" y="2855552"/>
                <a:ext cx="4307655" cy="4205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ZoneTexte 27"/>
              <p:cNvSpPr txBox="1"/>
              <p:nvPr/>
            </p:nvSpPr>
            <p:spPr>
              <a:xfrm>
                <a:off x="-451865" y="6600236"/>
                <a:ext cx="3559883" cy="46875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Ortega et al., 2014</a:t>
                </a:r>
                <a:endParaRPr lang="fr-FR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37" name="ZoneTexte 36"/>
            <p:cNvSpPr txBox="1"/>
            <p:nvPr/>
          </p:nvSpPr>
          <p:spPr>
            <a:xfrm>
              <a:off x="-84667" y="4441718"/>
              <a:ext cx="2091263" cy="25391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 smtClean="0"/>
                <a:t>EOF1 </a:t>
              </a:r>
              <a:r>
                <a:rPr lang="en-GB" sz="1050" dirty="0"/>
                <a:t>δ</a:t>
              </a:r>
              <a:r>
                <a:rPr lang="en-GB" sz="1050" baseline="30000" dirty="0"/>
                <a:t>18</a:t>
              </a:r>
              <a:r>
                <a:rPr lang="en-GB" sz="1050" dirty="0"/>
                <a:t>O </a:t>
              </a:r>
              <a:r>
                <a:rPr lang="en-GB" sz="1050" dirty="0" smtClean="0"/>
                <a:t> (1000-1973)  </a:t>
              </a:r>
              <a:endParaRPr lang="en-GB" sz="1050" dirty="0"/>
            </a:p>
          </p:txBody>
        </p:sp>
      </p:grpSp>
      <p:sp>
        <p:nvSpPr>
          <p:cNvPr id="30" name="Ellipse 29"/>
          <p:cNvSpPr>
            <a:spLocks noChangeAspect="1"/>
          </p:cNvSpPr>
          <p:nvPr/>
        </p:nvSpPr>
        <p:spPr>
          <a:xfrm>
            <a:off x="3015272" y="5147731"/>
            <a:ext cx="791999" cy="50367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3" name="Grouper 42"/>
          <p:cNvGrpSpPr/>
          <p:nvPr/>
        </p:nvGrpSpPr>
        <p:grpSpPr>
          <a:xfrm>
            <a:off x="4794779" y="1933855"/>
            <a:ext cx="2093293" cy="2098698"/>
            <a:chOff x="4793579" y="1914509"/>
            <a:chExt cx="2093293" cy="2098698"/>
          </a:xfrm>
        </p:grpSpPr>
        <p:grpSp>
          <p:nvGrpSpPr>
            <p:cNvPr id="23" name="Grouper 22"/>
            <p:cNvGrpSpPr/>
            <p:nvPr/>
          </p:nvGrpSpPr>
          <p:grpSpPr>
            <a:xfrm>
              <a:off x="5775815" y="2202383"/>
              <a:ext cx="1111057" cy="1469542"/>
              <a:chOff x="5775815" y="2337847"/>
              <a:chExt cx="1111057" cy="1469542"/>
            </a:xfrm>
          </p:grpSpPr>
          <p:cxnSp>
            <p:nvCxnSpPr>
              <p:cNvPr id="16" name="Connecteur droit avec flèche 15"/>
              <p:cNvCxnSpPr/>
              <p:nvPr/>
            </p:nvCxnSpPr>
            <p:spPr>
              <a:xfrm>
                <a:off x="5775816" y="2337847"/>
                <a:ext cx="1111056" cy="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avec flèche 20"/>
              <p:cNvCxnSpPr/>
              <p:nvPr/>
            </p:nvCxnSpPr>
            <p:spPr>
              <a:xfrm>
                <a:off x="5775816" y="3807389"/>
                <a:ext cx="1111056" cy="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>
                <a:off x="5775815" y="3318924"/>
                <a:ext cx="935998" cy="35972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>
                    <a:solidFill>
                      <a:srgbClr val="000000"/>
                    </a:solidFill>
                  </a:rPr>
                  <a:t>15 ans</a:t>
                </a:r>
                <a:endParaRPr lang="fr-F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2" name="Grouper 41"/>
            <p:cNvGrpSpPr>
              <a:grpSpLocks noChangeAspect="1"/>
            </p:cNvGrpSpPr>
            <p:nvPr/>
          </p:nvGrpSpPr>
          <p:grpSpPr>
            <a:xfrm>
              <a:off x="4793579" y="1914509"/>
              <a:ext cx="954710" cy="2015998"/>
              <a:chOff x="9469865" y="2428882"/>
              <a:chExt cx="858838" cy="1813549"/>
            </a:xfrm>
          </p:grpSpPr>
          <p:pic>
            <p:nvPicPr>
              <p:cNvPr id="40" name="Image 14" descr="volcano.gi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69866" y="2428882"/>
                <a:ext cx="858837" cy="1584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ZoneTexte 40"/>
              <p:cNvSpPr txBox="1"/>
              <p:nvPr/>
            </p:nvSpPr>
            <p:spPr>
              <a:xfrm>
                <a:off x="9469865" y="3826933"/>
                <a:ext cx="858837" cy="41549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 smtClean="0"/>
                  <a:t>Mt Agung (1963)</a:t>
                </a:r>
                <a:endParaRPr lang="en-GB" sz="1050" dirty="0"/>
              </a:p>
            </p:txBody>
          </p:sp>
        </p:grpSp>
        <p:grpSp>
          <p:nvGrpSpPr>
            <p:cNvPr id="18" name="Grouper 17"/>
            <p:cNvGrpSpPr/>
            <p:nvPr/>
          </p:nvGrpSpPr>
          <p:grpSpPr>
            <a:xfrm>
              <a:off x="5743656" y="2202383"/>
              <a:ext cx="1448" cy="1810824"/>
              <a:chOff x="5722888" y="2337847"/>
              <a:chExt cx="1860" cy="2065233"/>
            </a:xfrm>
          </p:grpSpPr>
          <p:cxnSp>
            <p:nvCxnSpPr>
              <p:cNvPr id="13" name="Connecteur droit avec flèche 12"/>
              <p:cNvCxnSpPr/>
              <p:nvPr/>
            </p:nvCxnSpPr>
            <p:spPr>
              <a:xfrm>
                <a:off x="5724128" y="3980794"/>
                <a:ext cx="620" cy="422286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avec flèche 13"/>
              <p:cNvCxnSpPr/>
              <p:nvPr/>
            </p:nvCxnSpPr>
            <p:spPr>
              <a:xfrm>
                <a:off x="5722888" y="2337847"/>
                <a:ext cx="620" cy="422286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ZoneTexte 9"/>
          <p:cNvSpPr txBox="1"/>
          <p:nvPr/>
        </p:nvSpPr>
        <p:spPr>
          <a:xfrm>
            <a:off x="4788024" y="1883053"/>
            <a:ext cx="16127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00FF"/>
                </a:solidFill>
              </a:rPr>
              <a:t>Rappel en SST</a:t>
            </a:r>
            <a:endParaRPr lang="fr-FR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7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r 12"/>
          <p:cNvGrpSpPr/>
          <p:nvPr/>
        </p:nvGrpSpPr>
        <p:grpSpPr>
          <a:xfrm>
            <a:off x="4449639" y="-2491"/>
            <a:ext cx="4694361" cy="7021301"/>
            <a:chOff x="9478839" y="5976"/>
            <a:chExt cx="4694361" cy="7021301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78839" y="22909"/>
              <a:ext cx="4694361" cy="6858000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9478839" y="5976"/>
              <a:ext cx="4694361" cy="25391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 err="1" smtClean="0"/>
                <a:t>Définition</a:t>
              </a:r>
              <a:r>
                <a:rPr lang="en-GB" sz="1050" dirty="0" smtClean="0"/>
                <a:t> des </a:t>
              </a:r>
              <a:r>
                <a:rPr lang="en-GB" sz="1050" dirty="0" err="1" smtClean="0"/>
                <a:t>régions</a:t>
              </a:r>
              <a:r>
                <a:rPr lang="en-GB" sz="1050" dirty="0" smtClean="0"/>
                <a:t> </a:t>
              </a:r>
              <a:r>
                <a:rPr lang="en-GB" sz="1050" dirty="0" err="1" smtClean="0"/>
                <a:t>analysées</a:t>
              </a:r>
              <a:endParaRPr lang="en-GB" sz="1050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9546575" y="2324324"/>
              <a:ext cx="3627561" cy="25391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 err="1" smtClean="0"/>
                <a:t>Salinité</a:t>
              </a:r>
              <a:r>
                <a:rPr lang="en-GB" sz="1050" dirty="0" smtClean="0"/>
                <a:t> </a:t>
              </a:r>
              <a:r>
                <a:rPr lang="en-GB" sz="1050" dirty="0" err="1" smtClean="0">
                  <a:solidFill>
                    <a:srgbClr val="33D0E0"/>
                  </a:solidFill>
                </a:rPr>
                <a:t>mer</a:t>
              </a:r>
              <a:r>
                <a:rPr lang="en-GB" sz="1050" dirty="0" smtClean="0">
                  <a:solidFill>
                    <a:srgbClr val="33D0E0"/>
                  </a:solidFill>
                </a:rPr>
                <a:t> du Labrador </a:t>
              </a:r>
              <a:endParaRPr lang="en-GB" sz="1050" dirty="0">
                <a:solidFill>
                  <a:srgbClr val="33D0E0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9550809" y="4576319"/>
              <a:ext cx="3047593" cy="25391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 err="1" smtClean="0"/>
                <a:t>Salinité</a:t>
              </a:r>
              <a:r>
                <a:rPr lang="en-GB" sz="1050" dirty="0" smtClean="0"/>
                <a:t> </a:t>
              </a:r>
              <a:r>
                <a:rPr lang="en-GB" sz="1050" dirty="0" err="1" smtClean="0">
                  <a:solidFill>
                    <a:srgbClr val="E042D3"/>
                  </a:solidFill>
                </a:rPr>
                <a:t>Atlantique</a:t>
              </a:r>
              <a:r>
                <a:rPr lang="en-GB" sz="1050" dirty="0" smtClean="0">
                  <a:solidFill>
                    <a:srgbClr val="E042D3"/>
                  </a:solidFill>
                </a:rPr>
                <a:t> Nord-</a:t>
              </a:r>
              <a:r>
                <a:rPr lang="en-GB" sz="1050" dirty="0" err="1" smtClean="0">
                  <a:solidFill>
                    <a:srgbClr val="E042D3"/>
                  </a:solidFill>
                </a:rPr>
                <a:t>Est</a:t>
              </a:r>
              <a:r>
                <a:rPr lang="en-GB" sz="1050" dirty="0" smtClean="0">
                  <a:solidFill>
                    <a:srgbClr val="E042D3"/>
                  </a:solidFill>
                </a:rPr>
                <a:t> </a:t>
              </a:r>
              <a:endParaRPr lang="en-GB" sz="1050" dirty="0">
                <a:solidFill>
                  <a:srgbClr val="E042D3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504239" y="4817535"/>
              <a:ext cx="3398961" cy="45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798300" y="6760082"/>
              <a:ext cx="533400" cy="1406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1658600" y="6688723"/>
              <a:ext cx="57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err="1" smtClean="0"/>
                <a:t>Années</a:t>
              </a:r>
              <a:endParaRPr lang="en-GB" sz="800" dirty="0"/>
            </a:p>
          </p:txBody>
        </p:sp>
      </p:grp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55" y="2072734"/>
            <a:ext cx="4463994" cy="32425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5834" y="116043"/>
            <a:ext cx="4652433" cy="1179357"/>
          </a:xfrm>
        </p:spPr>
        <p:txBody>
          <a:bodyPr/>
          <a:lstStyle/>
          <a:p>
            <a:r>
              <a:rPr lang="en-GB" sz="3600" dirty="0" smtClean="0"/>
              <a:t>Validation </a:t>
            </a:r>
            <a:r>
              <a:rPr lang="en-GB" sz="3600" dirty="0" err="1" smtClean="0"/>
              <a:t>dernières</a:t>
            </a:r>
            <a:r>
              <a:rPr lang="en-GB" sz="3600" dirty="0" smtClean="0"/>
              <a:t> </a:t>
            </a:r>
            <a:r>
              <a:rPr lang="en-GB" sz="3600" dirty="0" err="1" smtClean="0"/>
              <a:t>décennies</a:t>
            </a:r>
            <a:endParaRPr lang="en-GB" sz="3600" dirty="0"/>
          </a:p>
        </p:txBody>
      </p:sp>
      <p:sp>
        <p:nvSpPr>
          <p:cNvPr id="6" name="Rectangle 5"/>
          <p:cNvSpPr/>
          <p:nvPr/>
        </p:nvSpPr>
        <p:spPr>
          <a:xfrm>
            <a:off x="1832278" y="2616199"/>
            <a:ext cx="349424" cy="2447994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557843" y="2619128"/>
            <a:ext cx="349424" cy="244800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322716" y="2582331"/>
            <a:ext cx="349424" cy="1763999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132932" y="2586595"/>
            <a:ext cx="349424" cy="176399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822228" y="4766735"/>
            <a:ext cx="349424" cy="1763998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395402" y="4766735"/>
            <a:ext cx="349424" cy="176399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" y="2243533"/>
            <a:ext cx="287997" cy="28799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-14355" y="6515899"/>
            <a:ext cx="4527088" cy="3599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800000"/>
                </a:solidFill>
              </a:rPr>
              <a:t>Swingedouw et al., </a:t>
            </a:r>
            <a:r>
              <a:rPr lang="fr-FR" sz="1400" i="1" dirty="0" smtClean="0">
                <a:solidFill>
                  <a:srgbClr val="800000"/>
                </a:solidFill>
              </a:rPr>
              <a:t>Nature Com</a:t>
            </a:r>
            <a:r>
              <a:rPr lang="fr-FR" sz="1400" dirty="0" smtClean="0">
                <a:solidFill>
                  <a:srgbClr val="800000"/>
                </a:solidFill>
              </a:rPr>
              <a:t>., 2015</a:t>
            </a:r>
            <a:endParaRPr lang="fr-FR" sz="1400" dirty="0">
              <a:solidFill>
                <a:srgbClr val="8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-27055" y="1700836"/>
            <a:ext cx="45270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Confirmation </a:t>
            </a:r>
            <a:r>
              <a:rPr lang="en-GB" dirty="0" err="1" smtClean="0"/>
              <a:t>autres</a:t>
            </a:r>
            <a:r>
              <a:rPr lang="en-GB" dirty="0" smtClean="0"/>
              <a:t> </a:t>
            </a:r>
            <a:r>
              <a:rPr lang="en-GB" dirty="0" err="1" smtClean="0"/>
              <a:t>modèles</a:t>
            </a:r>
            <a:r>
              <a:rPr lang="en-GB" dirty="0" smtClean="0"/>
              <a:t> du GIEC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170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r 51"/>
          <p:cNvGrpSpPr/>
          <p:nvPr/>
        </p:nvGrpSpPr>
        <p:grpSpPr>
          <a:xfrm>
            <a:off x="4490098" y="-12700"/>
            <a:ext cx="4682529" cy="6875999"/>
            <a:chOff x="9486355" y="22578"/>
            <a:chExt cx="4682529" cy="6875999"/>
          </a:xfrm>
        </p:grpSpPr>
        <p:grpSp>
          <p:nvGrpSpPr>
            <p:cNvPr id="36" name="Grouper 35"/>
            <p:cNvGrpSpPr>
              <a:grpSpLocks noChangeAspect="1"/>
            </p:cNvGrpSpPr>
            <p:nvPr/>
          </p:nvGrpSpPr>
          <p:grpSpPr>
            <a:xfrm>
              <a:off x="9486355" y="22578"/>
              <a:ext cx="4682529" cy="6875999"/>
              <a:chOff x="9289776" y="459601"/>
              <a:chExt cx="4749866" cy="6974878"/>
            </a:xfrm>
          </p:grpSpPr>
          <p:grpSp>
            <p:nvGrpSpPr>
              <p:cNvPr id="7" name="Grouper 6"/>
              <p:cNvGrpSpPr/>
              <p:nvPr/>
            </p:nvGrpSpPr>
            <p:grpSpPr>
              <a:xfrm>
                <a:off x="9289776" y="486835"/>
                <a:ext cx="4737398" cy="6840000"/>
                <a:chOff x="4394134" y="24553"/>
                <a:chExt cx="4737398" cy="6840000"/>
              </a:xfrm>
            </p:grpSpPr>
            <p:pic>
              <p:nvPicPr>
                <p:cNvPr id="6" name="Image 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394134" y="24553"/>
                  <a:ext cx="4737398" cy="6840000"/>
                </a:xfrm>
                <a:prstGeom prst="rect">
                  <a:avLst/>
                </a:prstGeom>
              </p:spPr>
            </p:pic>
            <p:pic>
              <p:nvPicPr>
                <p:cNvPr id="4" name="Image 3" descr="section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22662" y="5214069"/>
                  <a:ext cx="648000" cy="486000"/>
                </a:xfrm>
                <a:prstGeom prst="rect">
                  <a:avLst/>
                </a:prstGeom>
              </p:spPr>
            </p:pic>
            <p:pic>
              <p:nvPicPr>
                <p:cNvPr id="5" name="Image 4" descr="Arctica31.JP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54930" y="2057400"/>
                  <a:ext cx="648000" cy="430851"/>
                </a:xfrm>
                <a:prstGeom prst="rect">
                  <a:avLst/>
                </a:prstGeom>
              </p:spPr>
            </p:pic>
          </p:grpSp>
          <p:sp>
            <p:nvSpPr>
              <p:cNvPr id="8" name="ZoneTexte 7"/>
              <p:cNvSpPr txBox="1"/>
              <p:nvPr/>
            </p:nvSpPr>
            <p:spPr>
              <a:xfrm>
                <a:off x="9692904" y="685800"/>
                <a:ext cx="1610096" cy="26537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 smtClean="0"/>
                  <a:t>AMOC </a:t>
                </a:r>
                <a:r>
                  <a:rPr lang="en-GB" sz="1100" dirty="0" err="1" smtClean="0"/>
                  <a:t>modèle</a:t>
                </a:r>
                <a:endParaRPr lang="en-GB" sz="1100" dirty="0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9692904" y="2246916"/>
                <a:ext cx="3032496" cy="26537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 err="1" smtClean="0"/>
                  <a:t>Ligne</a:t>
                </a:r>
                <a:r>
                  <a:rPr lang="en-GB" sz="1100" dirty="0" smtClean="0"/>
                  <a:t> de </a:t>
                </a:r>
                <a:r>
                  <a:rPr lang="en-GB" sz="1100" dirty="0" err="1" smtClean="0"/>
                  <a:t>croissance</a:t>
                </a:r>
                <a:r>
                  <a:rPr lang="en-GB" sz="1100" dirty="0" smtClean="0"/>
                  <a:t> de bivalves </a:t>
                </a:r>
                <a:r>
                  <a:rPr lang="en-GB" sz="1100" dirty="0" err="1" smtClean="0"/>
                  <a:t>islandais</a:t>
                </a:r>
                <a:endParaRPr lang="en-GB" sz="1100" dirty="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9692904" y="3892086"/>
                <a:ext cx="3032496" cy="26537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 smtClean="0"/>
                  <a:t>Temperature </a:t>
                </a:r>
                <a:r>
                  <a:rPr lang="en-GB" sz="1100" dirty="0" err="1" smtClean="0"/>
                  <a:t>atlantique</a:t>
                </a:r>
                <a:r>
                  <a:rPr lang="en-GB" sz="1100" dirty="0" smtClean="0"/>
                  <a:t> </a:t>
                </a:r>
                <a:r>
                  <a:rPr lang="en-GB" sz="1100" dirty="0" err="1" smtClean="0"/>
                  <a:t>modèle</a:t>
                </a:r>
                <a:endParaRPr lang="en-GB" sz="1100" dirty="0"/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9650572" y="5462302"/>
                <a:ext cx="3431344" cy="26537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/>
                  <a:t>δ</a:t>
                </a:r>
                <a:r>
                  <a:rPr lang="en-GB" sz="1100" baseline="30000" dirty="0"/>
                  <a:t>18</a:t>
                </a:r>
                <a:r>
                  <a:rPr lang="en-GB" sz="1100" dirty="0"/>
                  <a:t>O</a:t>
                </a:r>
                <a:r>
                  <a:rPr lang="en-GB" sz="1100" dirty="0" smtClean="0"/>
                  <a:t> </a:t>
                </a:r>
                <a:r>
                  <a:rPr lang="en-GB" sz="1100" dirty="0" err="1" smtClean="0"/>
                  <a:t>carottes</a:t>
                </a:r>
                <a:r>
                  <a:rPr lang="en-GB" sz="1100" dirty="0" smtClean="0"/>
                  <a:t> de glace </a:t>
                </a:r>
                <a:r>
                  <a:rPr lang="en-GB" sz="1100" dirty="0" err="1" smtClean="0"/>
                  <a:t>groenlandaises</a:t>
                </a:r>
                <a:endParaRPr lang="en-GB" sz="1100" dirty="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9807504" y="1944200"/>
                <a:ext cx="873496" cy="25391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 smtClean="0"/>
                  <a:t>Eruption</a:t>
                </a:r>
                <a:endParaRPr lang="en-GB" sz="1050" dirty="0"/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9819904" y="3559958"/>
                <a:ext cx="873496" cy="25391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 smtClean="0"/>
                  <a:t>Eruption</a:t>
                </a:r>
                <a:endParaRPr lang="en-GB" sz="1050" dirty="0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9779000" y="5159586"/>
                <a:ext cx="873496" cy="25391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 smtClean="0"/>
                  <a:t>Eruption</a:t>
                </a:r>
                <a:endParaRPr lang="en-GB" sz="1050" dirty="0"/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9794504" y="6762946"/>
                <a:ext cx="873496" cy="25391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 smtClean="0"/>
                  <a:t>Eruption</a:t>
                </a:r>
                <a:endParaRPr lang="en-GB" sz="1050" dirty="0"/>
              </a:p>
            </p:txBody>
          </p:sp>
          <p:sp>
            <p:nvSpPr>
              <p:cNvPr id="34" name="ZoneTexte 33"/>
              <p:cNvSpPr txBox="1"/>
              <p:nvPr/>
            </p:nvSpPr>
            <p:spPr>
              <a:xfrm>
                <a:off x="9289777" y="459601"/>
                <a:ext cx="4749865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 smtClean="0"/>
                  <a:t>Composite sur 5 eruptions du </a:t>
                </a:r>
                <a:r>
                  <a:rPr lang="en-GB" sz="1200" b="1" dirty="0" err="1" smtClean="0"/>
                  <a:t>dernier</a:t>
                </a:r>
                <a:r>
                  <a:rPr lang="en-GB" sz="1200" b="1" dirty="0" smtClean="0"/>
                  <a:t> </a:t>
                </a:r>
                <a:r>
                  <a:rPr lang="en-GB" sz="1200" b="1" dirty="0" err="1" smtClean="0"/>
                  <a:t>millénaire</a:t>
                </a:r>
                <a:endParaRPr lang="en-GB" sz="1200" b="1" dirty="0"/>
              </a:p>
            </p:txBody>
          </p:sp>
          <p:sp>
            <p:nvSpPr>
              <p:cNvPr id="35" name="ZoneTexte 34"/>
              <p:cNvSpPr txBox="1"/>
              <p:nvPr/>
            </p:nvSpPr>
            <p:spPr>
              <a:xfrm>
                <a:off x="9289777" y="7219035"/>
                <a:ext cx="4749865" cy="21544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800" dirty="0" err="1" smtClean="0"/>
                  <a:t>Années</a:t>
                </a:r>
                <a:r>
                  <a:rPr lang="en-GB" sz="800" dirty="0" smtClean="0"/>
                  <a:t> après </a:t>
                </a:r>
                <a:r>
                  <a:rPr lang="en-GB" sz="800" dirty="0" err="1" smtClean="0"/>
                  <a:t>l’éruption</a:t>
                </a:r>
                <a:endParaRPr lang="en-GB" sz="800" dirty="0"/>
              </a:p>
            </p:txBody>
          </p:sp>
        </p:grpSp>
        <p:grpSp>
          <p:nvGrpSpPr>
            <p:cNvPr id="38" name="Grouper 37"/>
            <p:cNvGrpSpPr>
              <a:grpSpLocks noChangeAspect="1"/>
            </p:cNvGrpSpPr>
            <p:nvPr/>
          </p:nvGrpSpPr>
          <p:grpSpPr>
            <a:xfrm>
              <a:off x="9881229" y="1417452"/>
              <a:ext cx="179997" cy="316303"/>
              <a:chOff x="-2196752" y="1196752"/>
              <a:chExt cx="1620143" cy="2986281"/>
            </a:xfrm>
          </p:grpSpPr>
          <p:sp>
            <p:nvSpPr>
              <p:cNvPr id="41" name="Nuage 40"/>
              <p:cNvSpPr/>
              <p:nvPr/>
            </p:nvSpPr>
            <p:spPr>
              <a:xfrm>
                <a:off x="-2196752" y="1196752"/>
                <a:ext cx="1620143" cy="1656182"/>
              </a:xfrm>
              <a:prstGeom prst="cloud">
                <a:avLst/>
              </a:prstGeom>
              <a:solidFill>
                <a:srgbClr val="000000"/>
              </a:solidFill>
              <a:ln w="12700" cmpd="sng"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Trapèze 41"/>
              <p:cNvSpPr>
                <a:spLocks noChangeAspect="1"/>
              </p:cNvSpPr>
              <p:nvPr/>
            </p:nvSpPr>
            <p:spPr>
              <a:xfrm>
                <a:off x="-2053858" y="2967938"/>
                <a:ext cx="1215095" cy="1215095"/>
              </a:xfrm>
              <a:prstGeom prst="trapezoid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3" name="Grouper 42"/>
            <p:cNvGrpSpPr>
              <a:grpSpLocks noChangeAspect="1"/>
            </p:cNvGrpSpPr>
            <p:nvPr/>
          </p:nvGrpSpPr>
          <p:grpSpPr>
            <a:xfrm>
              <a:off x="9882207" y="3000296"/>
              <a:ext cx="179997" cy="316303"/>
              <a:chOff x="-2196752" y="1196752"/>
              <a:chExt cx="1620143" cy="2986281"/>
            </a:xfrm>
          </p:grpSpPr>
          <p:sp>
            <p:nvSpPr>
              <p:cNvPr id="44" name="Nuage 43"/>
              <p:cNvSpPr/>
              <p:nvPr/>
            </p:nvSpPr>
            <p:spPr>
              <a:xfrm>
                <a:off x="-2196752" y="1196752"/>
                <a:ext cx="1620143" cy="1656182"/>
              </a:xfrm>
              <a:prstGeom prst="cloud">
                <a:avLst/>
              </a:prstGeom>
              <a:solidFill>
                <a:srgbClr val="000000"/>
              </a:solidFill>
              <a:ln w="12700" cmpd="sng"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Trapèze 44"/>
              <p:cNvSpPr>
                <a:spLocks noChangeAspect="1"/>
              </p:cNvSpPr>
              <p:nvPr/>
            </p:nvSpPr>
            <p:spPr>
              <a:xfrm>
                <a:off x="-2053858" y="2967938"/>
                <a:ext cx="1215095" cy="1215095"/>
              </a:xfrm>
              <a:prstGeom prst="trapezoid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6" name="Grouper 45"/>
            <p:cNvGrpSpPr>
              <a:grpSpLocks noChangeAspect="1"/>
            </p:cNvGrpSpPr>
            <p:nvPr/>
          </p:nvGrpSpPr>
          <p:grpSpPr>
            <a:xfrm>
              <a:off x="9881229" y="4604112"/>
              <a:ext cx="179997" cy="316303"/>
              <a:chOff x="-2196752" y="1196752"/>
              <a:chExt cx="1620143" cy="2986281"/>
            </a:xfrm>
          </p:grpSpPr>
          <p:sp>
            <p:nvSpPr>
              <p:cNvPr id="47" name="Nuage 46"/>
              <p:cNvSpPr/>
              <p:nvPr/>
            </p:nvSpPr>
            <p:spPr>
              <a:xfrm>
                <a:off x="-2196752" y="1196752"/>
                <a:ext cx="1620143" cy="1656182"/>
              </a:xfrm>
              <a:prstGeom prst="cloud">
                <a:avLst/>
              </a:prstGeom>
              <a:solidFill>
                <a:srgbClr val="000000"/>
              </a:solidFill>
              <a:ln w="12700" cmpd="sng"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Trapèze 47"/>
              <p:cNvSpPr>
                <a:spLocks noChangeAspect="1"/>
              </p:cNvSpPr>
              <p:nvPr/>
            </p:nvSpPr>
            <p:spPr>
              <a:xfrm>
                <a:off x="-2053858" y="2967938"/>
                <a:ext cx="1215095" cy="1215095"/>
              </a:xfrm>
              <a:prstGeom prst="trapezoid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9" name="Grouper 48"/>
            <p:cNvGrpSpPr>
              <a:grpSpLocks noChangeAspect="1"/>
            </p:cNvGrpSpPr>
            <p:nvPr/>
          </p:nvGrpSpPr>
          <p:grpSpPr>
            <a:xfrm>
              <a:off x="9881229" y="6170577"/>
              <a:ext cx="179997" cy="316303"/>
              <a:chOff x="-2196752" y="1196752"/>
              <a:chExt cx="1620143" cy="2986281"/>
            </a:xfrm>
          </p:grpSpPr>
          <p:sp>
            <p:nvSpPr>
              <p:cNvPr id="50" name="Nuage 49"/>
              <p:cNvSpPr/>
              <p:nvPr/>
            </p:nvSpPr>
            <p:spPr>
              <a:xfrm>
                <a:off x="-2196752" y="1196752"/>
                <a:ext cx="1620143" cy="1656182"/>
              </a:xfrm>
              <a:prstGeom prst="cloud">
                <a:avLst/>
              </a:prstGeom>
              <a:solidFill>
                <a:srgbClr val="000000"/>
              </a:solidFill>
              <a:ln w="12700" cmpd="sng"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Trapèze 50"/>
              <p:cNvSpPr>
                <a:spLocks noChangeAspect="1"/>
              </p:cNvSpPr>
              <p:nvPr/>
            </p:nvSpPr>
            <p:spPr>
              <a:xfrm>
                <a:off x="-2053858" y="2967938"/>
                <a:ext cx="1215095" cy="1215095"/>
              </a:xfrm>
              <a:prstGeom prst="trapezoid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4664"/>
            <a:ext cx="4274199" cy="999069"/>
          </a:xfrm>
        </p:spPr>
        <p:txBody>
          <a:bodyPr/>
          <a:lstStyle/>
          <a:p>
            <a:r>
              <a:rPr lang="fr-FR" sz="3600" dirty="0" smtClean="0"/>
              <a:t>Validation dernier millénaire ? 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151464"/>
            <a:ext cx="4324999" cy="2849036"/>
          </a:xfrm>
        </p:spPr>
        <p:txBody>
          <a:bodyPr>
            <a:normAutofit fontScale="62500" lnSpcReduction="20000"/>
          </a:bodyPr>
          <a:lstStyle/>
          <a:p>
            <a:r>
              <a:rPr lang="fr-FR" sz="2900" dirty="0" smtClean="0"/>
              <a:t>Données annuelles du Groenland sur le </a:t>
            </a:r>
            <a:r>
              <a:rPr lang="fr-FR" sz="2900" b="1" dirty="0" smtClean="0">
                <a:solidFill>
                  <a:srgbClr val="FF0000"/>
                </a:solidFill>
              </a:rPr>
              <a:t>dernier millénaire</a:t>
            </a:r>
          </a:p>
          <a:p>
            <a:r>
              <a:rPr lang="fr-FR" sz="2900" dirty="0" smtClean="0"/>
              <a:t>Bivalves en Islande, marqueur de la circulation océanique avec résolution annuelle (Butler et al. 2012)</a:t>
            </a:r>
          </a:p>
          <a:p>
            <a:r>
              <a:rPr lang="fr-FR" sz="2900" dirty="0" smtClean="0"/>
              <a:t>Comparaison avec simulation millénaire IPSL-CM5A-LR pour 5 événements marquants = 5 membres</a:t>
            </a:r>
          </a:p>
          <a:p>
            <a:pPr>
              <a:buFont typeface="Symbol" charset="0"/>
              <a:buChar char=""/>
            </a:pPr>
            <a:endParaRPr lang="fr-FR" dirty="0" smtClean="0"/>
          </a:p>
        </p:txBody>
      </p:sp>
      <p:pic>
        <p:nvPicPr>
          <p:cNvPr id="10" name="Image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2" y="4000500"/>
            <a:ext cx="4081766" cy="28820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1" name="Rectangle 10"/>
          <p:cNvSpPr/>
          <p:nvPr/>
        </p:nvSpPr>
        <p:spPr>
          <a:xfrm>
            <a:off x="6002106" y="432599"/>
            <a:ext cx="349424" cy="2880000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7772927" y="432599"/>
            <a:ext cx="349424" cy="288000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457264" y="3599132"/>
            <a:ext cx="349424" cy="2880000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170135" y="3590666"/>
            <a:ext cx="349424" cy="288000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4250" y="4000500"/>
            <a:ext cx="116231" cy="28820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114484" y="4000500"/>
            <a:ext cx="116231" cy="28820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 flipH="1" flipV="1">
            <a:off x="24249" y="3915835"/>
            <a:ext cx="4141036" cy="152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 flipH="1">
            <a:off x="116231" y="3979336"/>
            <a:ext cx="3854635" cy="3217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sz="1200" dirty="0" smtClean="0">
                <a:solidFill>
                  <a:srgbClr val="000000"/>
                </a:solidFill>
              </a:rPr>
              <a:t>5 Volcans sélectionnés (période retour : 40 ans)</a:t>
            </a:r>
            <a:endParaRPr lang="fr-FR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0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2910"/>
            <a:ext cx="4253567" cy="1086223"/>
          </a:xfrm>
        </p:spPr>
        <p:txBody>
          <a:bodyPr/>
          <a:lstStyle/>
          <a:p>
            <a:r>
              <a:rPr lang="en-GB" sz="3600" dirty="0" smtClean="0"/>
              <a:t>Implication : </a:t>
            </a:r>
            <a:r>
              <a:rPr lang="en-GB" sz="3600" dirty="0" err="1" smtClean="0"/>
              <a:t>interférences</a:t>
            </a:r>
            <a:endParaRPr lang="en-GB" sz="36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567" y="0"/>
            <a:ext cx="4890433" cy="6858000"/>
          </a:xfrm>
          <a:prstGeom prst="rect">
            <a:avLst/>
          </a:prstGeom>
        </p:spPr>
      </p:pic>
      <p:grpSp>
        <p:nvGrpSpPr>
          <p:cNvPr id="11" name="Grouper 10"/>
          <p:cNvGrpSpPr/>
          <p:nvPr/>
        </p:nvGrpSpPr>
        <p:grpSpPr>
          <a:xfrm>
            <a:off x="-16935" y="3200440"/>
            <a:ext cx="4336929" cy="1895975"/>
            <a:chOff x="-16935" y="3064976"/>
            <a:chExt cx="4336929" cy="189597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064976"/>
              <a:ext cx="4319994" cy="1895975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/>
            </p:cNvSpPr>
            <p:nvPr/>
          </p:nvSpPr>
          <p:spPr>
            <a:xfrm>
              <a:off x="-16935" y="3064976"/>
              <a:ext cx="1303867" cy="1799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</a:rPr>
                <a:t>Impact </a:t>
              </a:r>
              <a:r>
                <a:rPr lang="en-GB" sz="1200" dirty="0" err="1">
                  <a:solidFill>
                    <a:schemeClr val="tx1"/>
                  </a:solidFill>
                </a:rPr>
                <a:t>v</a:t>
              </a:r>
              <a:r>
                <a:rPr lang="en-GB" sz="1200" dirty="0" err="1" smtClean="0">
                  <a:solidFill>
                    <a:schemeClr val="tx1"/>
                  </a:solidFill>
                </a:rPr>
                <a:t>olcans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-14355" y="6515899"/>
            <a:ext cx="4527088" cy="3599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800000"/>
                </a:solidFill>
              </a:rPr>
              <a:t>Swingedouw et al., </a:t>
            </a:r>
            <a:r>
              <a:rPr lang="fr-FR" sz="1400" i="1" dirty="0" smtClean="0">
                <a:solidFill>
                  <a:srgbClr val="800000"/>
                </a:solidFill>
              </a:rPr>
              <a:t>Nature Com</a:t>
            </a:r>
            <a:r>
              <a:rPr lang="fr-FR" sz="1400" dirty="0" smtClean="0">
                <a:solidFill>
                  <a:srgbClr val="800000"/>
                </a:solidFill>
              </a:rPr>
              <a:t>., 2015</a:t>
            </a:r>
            <a:endParaRPr lang="fr-FR" sz="1400" dirty="0">
              <a:solidFill>
                <a:srgbClr val="8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084739" y="46203"/>
            <a:ext cx="307777" cy="3154238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sz="800" dirty="0" smtClean="0"/>
              <a:t>10</a:t>
            </a:r>
            <a:r>
              <a:rPr lang="en-GB" sz="800" baseline="30000" dirty="0" smtClean="0"/>
              <a:t>6</a:t>
            </a:r>
            <a:r>
              <a:rPr lang="en-GB" sz="800" dirty="0" smtClean="0"/>
              <a:t> m</a:t>
            </a:r>
            <a:r>
              <a:rPr lang="en-GB" sz="800" baseline="30000" dirty="0" smtClean="0"/>
              <a:t>3</a:t>
            </a:r>
            <a:r>
              <a:rPr lang="en-GB" sz="800" dirty="0" smtClean="0"/>
              <a:t>/s</a:t>
            </a:r>
            <a:endParaRPr lang="en-GB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194805" y="3454434"/>
            <a:ext cx="307777" cy="3403565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sz="800" dirty="0" smtClean="0"/>
              <a:t>10</a:t>
            </a:r>
            <a:r>
              <a:rPr lang="en-GB" sz="800" baseline="30000" dirty="0" smtClean="0"/>
              <a:t>6</a:t>
            </a:r>
            <a:r>
              <a:rPr lang="en-GB" sz="800" dirty="0" smtClean="0"/>
              <a:t> m</a:t>
            </a:r>
            <a:r>
              <a:rPr lang="en-GB" sz="800" baseline="30000" dirty="0" smtClean="0"/>
              <a:t>3</a:t>
            </a:r>
            <a:r>
              <a:rPr lang="en-GB" sz="800" dirty="0" smtClean="0"/>
              <a:t>/s</a:t>
            </a:r>
            <a:endParaRPr lang="en-GB" sz="800" dirty="0"/>
          </a:p>
        </p:txBody>
      </p:sp>
      <p:sp>
        <p:nvSpPr>
          <p:cNvPr id="5" name="ZoneTexte 4"/>
          <p:cNvSpPr txBox="1"/>
          <p:nvPr/>
        </p:nvSpPr>
        <p:spPr>
          <a:xfrm>
            <a:off x="6055461" y="-21534"/>
            <a:ext cx="1581472" cy="4154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050" dirty="0" err="1" smtClean="0"/>
              <a:t>Modèle</a:t>
            </a:r>
            <a:r>
              <a:rPr lang="en-GB" sz="1050" dirty="0" smtClean="0"/>
              <a:t> </a:t>
            </a:r>
            <a:r>
              <a:rPr lang="en-GB" sz="1050" dirty="0" err="1" smtClean="0"/>
              <a:t>complexe</a:t>
            </a:r>
            <a:endParaRPr lang="en-GB" sz="1050" dirty="0" smtClean="0"/>
          </a:p>
          <a:p>
            <a:r>
              <a:rPr lang="en-GB" sz="1050" dirty="0" err="1" smtClean="0"/>
              <a:t>Modèle</a:t>
            </a:r>
            <a:r>
              <a:rPr lang="en-GB" sz="1050" dirty="0" smtClean="0"/>
              <a:t> </a:t>
            </a:r>
            <a:r>
              <a:rPr lang="en-GB" sz="1050" dirty="0" err="1" smtClean="0"/>
              <a:t>conceptuel</a:t>
            </a:r>
            <a:endParaRPr lang="en-GB" sz="1050" dirty="0"/>
          </a:p>
        </p:txBody>
      </p:sp>
      <p:sp>
        <p:nvSpPr>
          <p:cNvPr id="18" name="ZoneTexte 17"/>
          <p:cNvSpPr txBox="1"/>
          <p:nvPr/>
        </p:nvSpPr>
        <p:spPr>
          <a:xfrm>
            <a:off x="7558933" y="0"/>
            <a:ext cx="1602000" cy="4154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    </a:t>
            </a:r>
            <a:r>
              <a:rPr lang="en-GB" sz="1050" b="1" dirty="0" err="1" smtClean="0"/>
              <a:t>Historique</a:t>
            </a:r>
            <a:endParaRPr lang="en-GB" sz="1050" b="1" dirty="0" smtClean="0"/>
          </a:p>
          <a:p>
            <a:r>
              <a:rPr lang="en-GB" sz="1050" dirty="0" smtClean="0"/>
              <a:t>    </a:t>
            </a:r>
            <a:r>
              <a:rPr lang="en-GB" sz="1050" b="1" dirty="0" smtClean="0">
                <a:solidFill>
                  <a:srgbClr val="80F53A"/>
                </a:solidFill>
              </a:rPr>
              <a:t>Sans Pinatubo</a:t>
            </a:r>
            <a:endParaRPr lang="en-GB" sz="1050" b="1" dirty="0">
              <a:solidFill>
                <a:srgbClr val="80F53A"/>
              </a:solidFill>
            </a:endParaRPr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4253567" y="-729"/>
            <a:ext cx="1232833" cy="28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AMOC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055461" y="3342253"/>
            <a:ext cx="1503472" cy="4154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Simulation avec </a:t>
            </a:r>
            <a:r>
              <a:rPr lang="en-GB" sz="1050" dirty="0"/>
              <a:t>r</a:t>
            </a:r>
            <a:r>
              <a:rPr lang="en-GB" sz="1050" dirty="0" smtClean="0"/>
              <a:t>appel temp. </a:t>
            </a:r>
            <a:r>
              <a:rPr lang="en-GB" sz="1050" dirty="0" err="1" smtClean="0"/>
              <a:t>océan</a:t>
            </a:r>
            <a:endParaRPr lang="en-GB" sz="1050" dirty="0"/>
          </a:p>
        </p:txBody>
      </p:sp>
      <p:sp>
        <p:nvSpPr>
          <p:cNvPr id="20" name="ZoneTexte 19"/>
          <p:cNvSpPr txBox="1"/>
          <p:nvPr/>
        </p:nvSpPr>
        <p:spPr>
          <a:xfrm>
            <a:off x="7747001" y="3348571"/>
            <a:ext cx="1397000" cy="4154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Reconstruction 1</a:t>
            </a:r>
          </a:p>
          <a:p>
            <a:r>
              <a:rPr lang="en-GB" sz="1050" dirty="0" smtClean="0"/>
              <a:t>Reconstruction 2</a:t>
            </a:r>
            <a:endParaRPr lang="en-GB" sz="1050" dirty="0"/>
          </a:p>
        </p:txBody>
      </p:sp>
      <p:sp>
        <p:nvSpPr>
          <p:cNvPr id="22" name="Rectangle 21"/>
          <p:cNvSpPr>
            <a:spLocks noChangeAspect="1"/>
          </p:cNvSpPr>
          <p:nvPr/>
        </p:nvSpPr>
        <p:spPr>
          <a:xfrm>
            <a:off x="4405967" y="3381067"/>
            <a:ext cx="1232833" cy="28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>
            <a:off x="5839464" y="121545"/>
            <a:ext cx="215997" cy="3827"/>
          </a:xfrm>
          <a:prstGeom prst="line">
            <a:avLst/>
          </a:prstGeom>
          <a:ln w="19050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5839464" y="273945"/>
            <a:ext cx="215997" cy="3827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>
            <a:spLocks noChangeAspect="1"/>
          </p:cNvSpPr>
          <p:nvPr/>
        </p:nvSpPr>
        <p:spPr>
          <a:xfrm>
            <a:off x="4228933" y="3408242"/>
            <a:ext cx="4932000" cy="3467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6934" y="1248836"/>
            <a:ext cx="4478867" cy="5262032"/>
          </a:xfrm>
        </p:spPr>
        <p:txBody>
          <a:bodyPr>
            <a:normAutofit/>
          </a:bodyPr>
          <a:lstStyle/>
          <a:p>
            <a:pPr>
              <a:spcBef>
                <a:spcPts val="1400"/>
              </a:spcBef>
            </a:pPr>
            <a:r>
              <a:rPr lang="en-GB" sz="2000" dirty="0" smtClean="0"/>
              <a:t>Les </a:t>
            </a:r>
            <a:r>
              <a:rPr lang="en-GB" sz="2000" dirty="0" err="1" smtClean="0"/>
              <a:t>volcans</a:t>
            </a:r>
            <a:r>
              <a:rPr lang="en-GB" sz="2000" dirty="0" smtClean="0"/>
              <a:t> </a:t>
            </a:r>
            <a:r>
              <a:rPr lang="en-GB" sz="2000" dirty="0" err="1" smtClean="0"/>
              <a:t>excitent</a:t>
            </a:r>
            <a:r>
              <a:rPr lang="en-GB" sz="2000" dirty="0" smtClean="0"/>
              <a:t> </a:t>
            </a:r>
            <a:r>
              <a:rPr lang="en-GB" sz="2000" dirty="0" err="1" smtClean="0"/>
              <a:t>une</a:t>
            </a:r>
            <a:r>
              <a:rPr lang="en-GB" sz="2000" dirty="0" smtClean="0"/>
              <a:t> oscillation </a:t>
            </a:r>
            <a:r>
              <a:rPr lang="en-GB" sz="2000" dirty="0" err="1" smtClean="0"/>
              <a:t>amortie</a:t>
            </a:r>
            <a:endParaRPr lang="en-GB" sz="2000" dirty="0" smtClean="0"/>
          </a:p>
          <a:p>
            <a:pPr>
              <a:spcBef>
                <a:spcPts val="1400"/>
              </a:spcBef>
            </a:pPr>
            <a:r>
              <a:rPr lang="en-GB" sz="2000" dirty="0" smtClean="0"/>
              <a:t>3 </a:t>
            </a:r>
            <a:r>
              <a:rPr lang="en-GB" sz="2000" dirty="0" err="1" smtClean="0"/>
              <a:t>volcans</a:t>
            </a:r>
            <a:r>
              <a:rPr lang="en-GB" sz="2000" dirty="0" smtClean="0"/>
              <a:t> en 1963 (Agung), 1982 (El Chichon) et 1991 (Pinatubo)</a:t>
            </a:r>
          </a:p>
          <a:p>
            <a:pPr>
              <a:spcBef>
                <a:spcPts val="1400"/>
              </a:spcBef>
            </a:pPr>
            <a:endParaRPr lang="en-GB" sz="2000" dirty="0" smtClean="0"/>
          </a:p>
          <a:p>
            <a:pPr>
              <a:spcBef>
                <a:spcPts val="1400"/>
              </a:spcBef>
            </a:pPr>
            <a:endParaRPr lang="en-GB" sz="2000" dirty="0" smtClean="0"/>
          </a:p>
          <a:p>
            <a:pPr>
              <a:spcBef>
                <a:spcPts val="1400"/>
              </a:spcBef>
            </a:pPr>
            <a:endParaRPr lang="en-GB" sz="2000" dirty="0"/>
          </a:p>
          <a:p>
            <a:pPr marL="0" indent="0">
              <a:spcBef>
                <a:spcPts val="1400"/>
              </a:spcBef>
              <a:buNone/>
            </a:pPr>
            <a:endParaRPr lang="en-GB" sz="2000" dirty="0"/>
          </a:p>
          <a:p>
            <a:pPr marL="0" indent="0">
              <a:spcBef>
                <a:spcPts val="1400"/>
              </a:spcBef>
              <a:buNone/>
            </a:pPr>
            <a:endParaRPr lang="en-GB" sz="800" dirty="0"/>
          </a:p>
          <a:p>
            <a:pPr>
              <a:spcBef>
                <a:spcPts val="1400"/>
              </a:spcBef>
            </a:pPr>
            <a:r>
              <a:rPr lang="en-GB" sz="2000" dirty="0" err="1" smtClean="0"/>
              <a:t>Réchauffement</a:t>
            </a:r>
            <a:r>
              <a:rPr lang="en-GB" sz="2000" dirty="0" smtClean="0"/>
              <a:t> </a:t>
            </a:r>
            <a:r>
              <a:rPr lang="en-GB" sz="2000" dirty="0" err="1" smtClean="0"/>
              <a:t>diminue</a:t>
            </a:r>
            <a:r>
              <a:rPr lang="en-GB" sz="2000" dirty="0" smtClean="0"/>
              <a:t> </a:t>
            </a:r>
            <a:r>
              <a:rPr lang="en-GB" sz="2000" dirty="0" err="1" smtClean="0"/>
              <a:t>l’AMOC</a:t>
            </a:r>
            <a:endParaRPr lang="en-GB" sz="2000" dirty="0" smtClean="0"/>
          </a:p>
          <a:p>
            <a:pPr>
              <a:spcBef>
                <a:spcPts val="1400"/>
              </a:spcBef>
            </a:pPr>
            <a:r>
              <a:rPr lang="en-GB" sz="2000" dirty="0" smtClean="0"/>
              <a:t>NAO+ </a:t>
            </a:r>
            <a:r>
              <a:rPr lang="en-GB" sz="2000" dirty="0" err="1" smtClean="0"/>
              <a:t>l’amplifie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21902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r 34"/>
          <p:cNvGrpSpPr/>
          <p:nvPr/>
        </p:nvGrpSpPr>
        <p:grpSpPr>
          <a:xfrm>
            <a:off x="5383066" y="4482134"/>
            <a:ext cx="3913341" cy="2521963"/>
            <a:chOff x="5383066" y="4482134"/>
            <a:chExt cx="3913341" cy="2521963"/>
          </a:xfrm>
        </p:grpSpPr>
        <p:grpSp>
          <p:nvGrpSpPr>
            <p:cNvPr id="27" name="Grouper 26"/>
            <p:cNvGrpSpPr/>
            <p:nvPr/>
          </p:nvGrpSpPr>
          <p:grpSpPr>
            <a:xfrm>
              <a:off x="5383066" y="4482134"/>
              <a:ext cx="3779999" cy="2375864"/>
              <a:chOff x="5383066" y="4482134"/>
              <a:chExt cx="3779999" cy="2375864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83066" y="4741333"/>
                <a:ext cx="3779999" cy="2116665"/>
              </a:xfrm>
              <a:prstGeom prst="rect">
                <a:avLst/>
              </a:prstGeom>
            </p:spPr>
          </p:pic>
          <p:sp>
            <p:nvSpPr>
              <p:cNvPr id="29" name="ZoneTexte 28"/>
              <p:cNvSpPr txBox="1"/>
              <p:nvPr/>
            </p:nvSpPr>
            <p:spPr>
              <a:xfrm>
                <a:off x="5433865" y="4482134"/>
                <a:ext cx="3710135" cy="43088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 err="1" smtClean="0"/>
                  <a:t>Réponse</a:t>
                </a:r>
                <a:r>
                  <a:rPr lang="en-GB" sz="1100" dirty="0" smtClean="0"/>
                  <a:t> aux 10 </a:t>
                </a:r>
                <a:r>
                  <a:rPr lang="en-GB" sz="1100" dirty="0" err="1" smtClean="0"/>
                  <a:t>principales</a:t>
                </a:r>
                <a:r>
                  <a:rPr lang="en-GB" sz="1100" dirty="0" smtClean="0"/>
                  <a:t> </a:t>
                </a:r>
                <a:r>
                  <a:rPr lang="en-GB" sz="1100" dirty="0" err="1" smtClean="0"/>
                  <a:t>éruptions</a:t>
                </a:r>
                <a:r>
                  <a:rPr lang="en-GB" sz="1100" dirty="0" smtClean="0"/>
                  <a:t> </a:t>
                </a:r>
                <a:r>
                  <a:rPr lang="en-GB" sz="1100" dirty="0" err="1" smtClean="0"/>
                  <a:t>volcaniques</a:t>
                </a:r>
                <a:r>
                  <a:rPr lang="en-GB" sz="1100" dirty="0" smtClean="0"/>
                  <a:t> du </a:t>
                </a:r>
                <a:r>
                  <a:rPr lang="en-GB" sz="1100" dirty="0" err="1" smtClean="0"/>
                  <a:t>dernier</a:t>
                </a:r>
                <a:r>
                  <a:rPr lang="en-GB" sz="1100" dirty="0" smtClean="0"/>
                  <a:t> </a:t>
                </a:r>
                <a:r>
                  <a:rPr lang="en-GB" sz="1100" dirty="0" err="1" smtClean="0"/>
                  <a:t>millénaire</a:t>
                </a:r>
                <a:endParaRPr lang="en-GB" sz="1100" dirty="0"/>
              </a:p>
            </p:txBody>
          </p:sp>
        </p:grpSp>
        <p:sp>
          <p:nvSpPr>
            <p:cNvPr id="34" name="ZoneTexte 33"/>
            <p:cNvSpPr txBox="1"/>
            <p:nvPr/>
          </p:nvSpPr>
          <p:spPr>
            <a:xfrm>
              <a:off x="5689604" y="6644100"/>
              <a:ext cx="3606803" cy="21544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dirty="0" smtClean="0"/>
                <a:t>Année-1  </a:t>
              </a:r>
              <a:r>
                <a:rPr lang="en-GB" sz="800" b="1" dirty="0" smtClean="0">
                  <a:solidFill>
                    <a:schemeClr val="accent6"/>
                  </a:solidFill>
                </a:rPr>
                <a:t>Eruption</a:t>
              </a:r>
              <a:r>
                <a:rPr lang="en-GB" sz="800" dirty="0" smtClean="0"/>
                <a:t>  Année+1  Année+2  Année+3  Année+4  Année+5</a:t>
              </a:r>
              <a:endParaRPr lang="en-GB" sz="800" dirty="0"/>
            </a:p>
          </p:txBody>
        </p:sp>
        <p:cxnSp>
          <p:nvCxnSpPr>
            <p:cNvPr id="32" name="Connecteur droit 31"/>
            <p:cNvCxnSpPr/>
            <p:nvPr/>
          </p:nvCxnSpPr>
          <p:spPr>
            <a:xfrm>
              <a:off x="6206067" y="6599096"/>
              <a:ext cx="0" cy="359997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6697134" y="6600640"/>
              <a:ext cx="0" cy="359997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7188201" y="6599096"/>
              <a:ext cx="0" cy="359997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7662334" y="6609107"/>
              <a:ext cx="0" cy="359997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8170334" y="6644100"/>
              <a:ext cx="0" cy="359997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8636000" y="6627164"/>
              <a:ext cx="0" cy="359997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7" y="1536698"/>
            <a:ext cx="5400000" cy="2494800"/>
          </a:xfrm>
          <a:prstGeom prst="rect">
            <a:avLst/>
          </a:prstGeom>
        </p:spPr>
      </p:pic>
      <p:sp>
        <p:nvSpPr>
          <p:cNvPr id="53" name="Ellipse 52"/>
          <p:cNvSpPr/>
          <p:nvPr/>
        </p:nvSpPr>
        <p:spPr>
          <a:xfrm>
            <a:off x="6922496" y="4799842"/>
            <a:ext cx="1634068" cy="1642533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er 23"/>
          <p:cNvGrpSpPr>
            <a:grpSpLocks noChangeAspect="1"/>
          </p:cNvGrpSpPr>
          <p:nvPr/>
        </p:nvGrpSpPr>
        <p:grpSpPr>
          <a:xfrm>
            <a:off x="5645553" y="979134"/>
            <a:ext cx="3667787" cy="3370563"/>
            <a:chOff x="6003749" y="1478676"/>
            <a:chExt cx="3288568" cy="3022081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3749" y="1478676"/>
              <a:ext cx="2879987" cy="28800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8830734" y="1478676"/>
              <a:ext cx="72000" cy="101052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839270" y="3348152"/>
              <a:ext cx="72000" cy="101052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6629399" y="1921932"/>
              <a:ext cx="1769534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Localisation des proxies</a:t>
              </a:r>
              <a:endParaRPr lang="en-GB" sz="11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364566" y="4243611"/>
              <a:ext cx="1927751" cy="257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rgbClr val="C00000"/>
                  </a:solidFill>
                </a:rPr>
                <a:t>Ortega et al. </a:t>
              </a:r>
              <a:r>
                <a:rPr lang="en-GB" sz="1200" i="1" dirty="0" smtClean="0">
                  <a:solidFill>
                    <a:srgbClr val="C00000"/>
                  </a:solidFill>
                </a:rPr>
                <a:t>Nature </a:t>
              </a:r>
              <a:r>
                <a:rPr lang="en-GB" sz="1200" dirty="0" smtClean="0">
                  <a:solidFill>
                    <a:srgbClr val="C00000"/>
                  </a:solidFill>
                </a:rPr>
                <a:t>2015</a:t>
              </a:r>
              <a:endParaRPr lang="en-GB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000" y="-8468"/>
            <a:ext cx="7823200" cy="1100666"/>
          </a:xfrm>
        </p:spPr>
        <p:txBody>
          <a:bodyPr/>
          <a:lstStyle/>
          <a:p>
            <a:r>
              <a:rPr lang="en-GB" sz="3200" dirty="0" err="1" smtClean="0"/>
              <a:t>Reconstruire</a:t>
            </a:r>
            <a:r>
              <a:rPr lang="en-GB" sz="3200" dirty="0" smtClean="0"/>
              <a:t> la NAO sur les 1000 </a:t>
            </a:r>
            <a:r>
              <a:rPr lang="en-GB" sz="3200" dirty="0" err="1" smtClean="0"/>
              <a:t>dernières</a:t>
            </a:r>
            <a:r>
              <a:rPr lang="en-GB" sz="3200" dirty="0" smtClean="0"/>
              <a:t> </a:t>
            </a:r>
            <a:r>
              <a:rPr lang="en-GB" sz="3200" dirty="0" err="1" smtClean="0"/>
              <a:t>années</a:t>
            </a:r>
            <a:endParaRPr lang="en-GB" sz="3200" dirty="0"/>
          </a:p>
        </p:txBody>
      </p:sp>
      <p:grpSp>
        <p:nvGrpSpPr>
          <p:cNvPr id="46" name="Grouper 45"/>
          <p:cNvGrpSpPr/>
          <p:nvPr/>
        </p:nvGrpSpPr>
        <p:grpSpPr>
          <a:xfrm>
            <a:off x="-33868" y="4606434"/>
            <a:ext cx="5450799" cy="2251565"/>
            <a:chOff x="-33868" y="4606434"/>
            <a:chExt cx="5450799" cy="2251565"/>
          </a:xfrm>
        </p:grpSpPr>
        <p:grpSp>
          <p:nvGrpSpPr>
            <p:cNvPr id="26" name="Grouper 25"/>
            <p:cNvGrpSpPr/>
            <p:nvPr/>
          </p:nvGrpSpPr>
          <p:grpSpPr>
            <a:xfrm>
              <a:off x="-33868" y="4606434"/>
              <a:ext cx="5450799" cy="2251565"/>
              <a:chOff x="-33868" y="4606434"/>
              <a:chExt cx="5450799" cy="2251565"/>
            </a:xfrm>
          </p:grpSpPr>
          <p:sp>
            <p:nvSpPr>
              <p:cNvPr id="30" name="ZoneTexte 29"/>
              <p:cNvSpPr txBox="1"/>
              <p:nvPr/>
            </p:nvSpPr>
            <p:spPr>
              <a:xfrm>
                <a:off x="-6443" y="4606434"/>
                <a:ext cx="5423374" cy="43088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 smtClean="0"/>
                  <a:t>Reconstruction de </a:t>
                </a:r>
                <a:r>
                  <a:rPr lang="en-GB" sz="1100" dirty="0" err="1" smtClean="0"/>
                  <a:t>l’indice</a:t>
                </a:r>
                <a:r>
                  <a:rPr lang="en-GB" sz="1100" dirty="0" smtClean="0"/>
                  <a:t> NAO sur le </a:t>
                </a:r>
                <a:r>
                  <a:rPr lang="en-GB" sz="1100" dirty="0" err="1" smtClean="0"/>
                  <a:t>dernier</a:t>
                </a:r>
                <a:r>
                  <a:rPr lang="en-GB" sz="1100" dirty="0" smtClean="0"/>
                  <a:t> </a:t>
                </a:r>
                <a:r>
                  <a:rPr lang="en-GB" sz="1100" dirty="0" err="1" smtClean="0"/>
                  <a:t>millénaire</a:t>
                </a:r>
                <a:endParaRPr lang="en-GB" sz="1100" dirty="0" smtClean="0"/>
              </a:p>
              <a:p>
                <a:endParaRPr lang="en-GB" sz="1100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99443" y="6458705"/>
                <a:ext cx="540000" cy="4571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3" name="Grouper 12"/>
              <p:cNvGrpSpPr/>
              <p:nvPr/>
            </p:nvGrpSpPr>
            <p:grpSpPr>
              <a:xfrm>
                <a:off x="-33868" y="4888762"/>
                <a:ext cx="5399999" cy="1969237"/>
                <a:chOff x="592668" y="1132346"/>
                <a:chExt cx="5399999" cy="1969237"/>
              </a:xfrm>
            </p:grpSpPr>
            <p:pic>
              <p:nvPicPr>
                <p:cNvPr id="4" name="Image 3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2668" y="1170834"/>
                  <a:ext cx="5399999" cy="1930749"/>
                </a:xfrm>
                <a:prstGeom prst="rect">
                  <a:avLst/>
                </a:prstGeom>
              </p:spPr>
            </p:pic>
            <p:sp>
              <p:nvSpPr>
                <p:cNvPr id="11" name="ZoneTexte 10"/>
                <p:cNvSpPr txBox="1"/>
                <p:nvPr/>
              </p:nvSpPr>
              <p:spPr>
                <a:xfrm>
                  <a:off x="880533" y="1132346"/>
                  <a:ext cx="3234267" cy="276999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GB" sz="1200" dirty="0"/>
                </a:p>
              </p:txBody>
            </p:sp>
            <p:sp>
              <p:nvSpPr>
                <p:cNvPr id="12" name="ZoneTexte 11"/>
                <p:cNvSpPr txBox="1"/>
                <p:nvPr/>
              </p:nvSpPr>
              <p:spPr>
                <a:xfrm>
                  <a:off x="3263166" y="1193901"/>
                  <a:ext cx="93980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dirty="0" err="1" smtClean="0">
                      <a:solidFill>
                        <a:schemeClr val="accent6"/>
                      </a:solidFill>
                    </a:rPr>
                    <a:t>Trouet</a:t>
                  </a:r>
                  <a:r>
                    <a:rPr lang="en-GB" sz="1100" dirty="0" smtClean="0">
                      <a:solidFill>
                        <a:schemeClr val="accent6"/>
                      </a:solidFill>
                    </a:rPr>
                    <a:t> et al. 2009</a:t>
                  </a:r>
                  <a:endParaRPr lang="en-GB" sz="1100" dirty="0">
                    <a:solidFill>
                      <a:schemeClr val="accent6"/>
                    </a:solidFill>
                  </a:endParaRPr>
                </a:p>
              </p:txBody>
            </p:sp>
            <p:cxnSp>
              <p:nvCxnSpPr>
                <p:cNvPr id="14" name="Connecteur droit 13"/>
                <p:cNvCxnSpPr>
                  <a:stCxn id="12" idx="1"/>
                </p:cNvCxnSpPr>
                <p:nvPr/>
              </p:nvCxnSpPr>
              <p:spPr>
                <a:xfrm flipH="1">
                  <a:off x="2201334" y="1409345"/>
                  <a:ext cx="1061832" cy="317856"/>
                </a:xfrm>
                <a:prstGeom prst="line">
                  <a:avLst/>
                </a:prstGeom>
                <a:ln w="12700" cmpd="sng">
                  <a:solidFill>
                    <a:schemeClr val="accent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cteur droit 53"/>
                <p:cNvCxnSpPr/>
                <p:nvPr/>
              </p:nvCxnSpPr>
              <p:spPr>
                <a:xfrm flipH="1" flipV="1">
                  <a:off x="2082802" y="2040468"/>
                  <a:ext cx="118532" cy="550333"/>
                </a:xfrm>
                <a:prstGeom prst="line">
                  <a:avLst/>
                </a:prstGeom>
                <a:ln w="12700" cmpd="sng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ZoneTexte 54"/>
                <p:cNvSpPr txBox="1"/>
                <p:nvPr/>
              </p:nvSpPr>
              <p:spPr>
                <a:xfrm>
                  <a:off x="2201334" y="2375357"/>
                  <a:ext cx="939800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b="1" dirty="0" smtClean="0">
                      <a:solidFill>
                        <a:schemeClr val="accent3">
                          <a:lumMod val="50000"/>
                        </a:schemeClr>
                      </a:solidFill>
                    </a:rPr>
                    <a:t>Ortega et al. 2015</a:t>
                  </a:r>
                  <a:endParaRPr lang="en-GB" sz="1100" b="1" dirty="0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19" name="Connecteur droit 18"/>
                <p:cNvCxnSpPr/>
                <p:nvPr/>
              </p:nvCxnSpPr>
              <p:spPr>
                <a:xfrm>
                  <a:off x="770467" y="1149280"/>
                  <a:ext cx="5186200" cy="0"/>
                </a:xfrm>
                <a:prstGeom prst="line">
                  <a:avLst/>
                </a:prstGeom>
                <a:ln w="285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3" name="Rectangle 42"/>
            <p:cNvSpPr/>
            <p:nvPr/>
          </p:nvSpPr>
          <p:spPr>
            <a:xfrm>
              <a:off x="169332" y="6442375"/>
              <a:ext cx="660402" cy="6204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41574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smtClean="0"/>
              <a:t>Questions</a:t>
            </a:r>
            <a:endParaRPr lang="en-GB" sz="4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495331"/>
            <a:ext cx="8042276" cy="3708401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r>
              <a:rPr lang="fr-FR" dirty="0" smtClean="0">
                <a:solidFill>
                  <a:srgbClr val="C8E0E9"/>
                </a:solidFill>
              </a:rPr>
              <a:t>Comment fonctionne la variabilité naturelle en Atlantique Nord ?</a:t>
            </a:r>
          </a:p>
          <a:p>
            <a:endParaRPr lang="fr-FR" dirty="0" smtClean="0"/>
          </a:p>
          <a:p>
            <a:r>
              <a:rPr lang="fr-FR" dirty="0"/>
              <a:t>Quelle peut être la réponse de l’Atlantique Nord au réchauffement climatique en cours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96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770" y="1302341"/>
            <a:ext cx="1574176" cy="150071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75308"/>
            <a:ext cx="9144000" cy="1060824"/>
          </a:xfrm>
        </p:spPr>
        <p:txBody>
          <a:bodyPr/>
          <a:lstStyle/>
          <a:p>
            <a:r>
              <a:rPr lang="en-GB" sz="4000" dirty="0" smtClean="0"/>
              <a:t>Perturbation en eau </a:t>
            </a:r>
            <a:r>
              <a:rPr lang="en-GB" sz="4000" dirty="0" err="1" smtClean="0"/>
              <a:t>douce</a:t>
            </a:r>
            <a:r>
              <a:rPr lang="en-GB" sz="4000" dirty="0" smtClean="0"/>
              <a:t> </a:t>
            </a:r>
            <a:r>
              <a:rPr lang="en-GB" sz="4000" dirty="0" err="1" smtClean="0"/>
              <a:t>dans</a:t>
            </a:r>
            <a:r>
              <a:rPr lang="en-GB" sz="4000" dirty="0" smtClean="0"/>
              <a:t> un </a:t>
            </a:r>
            <a:r>
              <a:rPr lang="en-GB" sz="4000" dirty="0" err="1" smtClean="0"/>
              <a:t>modèle</a:t>
            </a:r>
            <a:r>
              <a:rPr lang="en-GB" sz="4000" dirty="0" smtClean="0"/>
              <a:t> de </a:t>
            </a:r>
            <a:r>
              <a:rPr lang="en-GB" sz="4000" dirty="0" err="1" smtClean="0"/>
              <a:t>climat</a:t>
            </a:r>
            <a:endParaRPr lang="en-GB" sz="4000" dirty="0"/>
          </a:p>
        </p:txBody>
      </p:sp>
      <p:sp>
        <p:nvSpPr>
          <p:cNvPr id="32" name="ZoneTexte 31"/>
          <p:cNvSpPr txBox="1"/>
          <p:nvPr/>
        </p:nvSpPr>
        <p:spPr>
          <a:xfrm>
            <a:off x="4673600" y="1947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33" name="Grouper 32"/>
          <p:cNvGrpSpPr/>
          <p:nvPr/>
        </p:nvGrpSpPr>
        <p:grpSpPr>
          <a:xfrm>
            <a:off x="145665" y="2709319"/>
            <a:ext cx="8761273" cy="3985220"/>
            <a:chOff x="145665" y="2276364"/>
            <a:chExt cx="8761273" cy="3985220"/>
          </a:xfrm>
        </p:grpSpPr>
        <p:sp>
          <p:nvSpPr>
            <p:cNvPr id="34" name="Rectangle 4"/>
            <p:cNvSpPr>
              <a:spLocks noChangeArrowheads="1"/>
            </p:cNvSpPr>
            <p:nvPr/>
          </p:nvSpPr>
          <p:spPr bwMode="auto">
            <a:xfrm>
              <a:off x="2642141" y="2276364"/>
              <a:ext cx="3048000" cy="2376055"/>
            </a:xfrm>
            <a:prstGeom prst="rect">
              <a:avLst/>
            </a:prstGeom>
            <a:solidFill>
              <a:schemeClr val="tx1"/>
            </a:solidFill>
            <a:ln w="76200" cmpd="sng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0771" y="2565389"/>
              <a:ext cx="1979996" cy="2064611"/>
            </a:xfrm>
            <a:prstGeom prst="rect">
              <a:avLst/>
            </a:prstGeom>
          </p:spPr>
        </p:pic>
        <p:sp>
          <p:nvSpPr>
            <p:cNvPr id="36" name="AutoShape 18"/>
            <p:cNvSpPr>
              <a:spLocks noChangeArrowheads="1"/>
            </p:cNvSpPr>
            <p:nvPr/>
          </p:nvSpPr>
          <p:spPr bwMode="auto">
            <a:xfrm>
              <a:off x="3310481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AutoShape 19"/>
            <p:cNvSpPr>
              <a:spLocks noChangeArrowheads="1"/>
            </p:cNvSpPr>
            <p:nvPr/>
          </p:nvSpPr>
          <p:spPr bwMode="auto">
            <a:xfrm>
              <a:off x="1820346" y="2709319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chemeClr val="tx2">
                <a:lumMod val="75000"/>
                <a:lumOff val="2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" name="Text Box 21"/>
            <p:cNvSpPr txBox="1">
              <a:spLocks noChangeArrowheads="1"/>
            </p:cNvSpPr>
            <p:nvPr/>
          </p:nvSpPr>
          <p:spPr bwMode="auto">
            <a:xfrm>
              <a:off x="6891878" y="2875301"/>
              <a:ext cx="2015060" cy="1200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2400" b="1" dirty="0" smtClean="0">
                  <a:solidFill>
                    <a:schemeClr val="accent5">
                      <a:lumMod val="75000"/>
                    </a:schemeClr>
                  </a:solidFill>
                </a:rPr>
                <a:t>Sortie</a:t>
              </a:r>
            </a:p>
            <a:p>
              <a:r>
                <a:rPr lang="fr-FR" sz="2400" b="1" dirty="0" smtClean="0">
                  <a:solidFill>
                    <a:schemeClr val="accent5">
                      <a:lumMod val="75000"/>
                    </a:schemeClr>
                  </a:solidFill>
                </a:rPr>
                <a:t> (</a:t>
              </a:r>
              <a:r>
                <a:rPr lang="fr-FR" sz="2400" b="1" dirty="0">
                  <a:solidFill>
                    <a:schemeClr val="accent5">
                      <a:lumMod val="75000"/>
                    </a:schemeClr>
                  </a:solidFill>
                </a:rPr>
                <a:t>v</a:t>
              </a:r>
              <a:r>
                <a:rPr lang="fr-FR" sz="2400" b="1" dirty="0" smtClean="0">
                  <a:solidFill>
                    <a:schemeClr val="accent5">
                      <a:lumMod val="75000"/>
                    </a:schemeClr>
                  </a:solidFill>
                </a:rPr>
                <a:t>ariables  climatiques)</a:t>
              </a:r>
              <a:endParaRPr lang="fr-FR" sz="2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9" name="AutoShape 22"/>
            <p:cNvSpPr>
              <a:spLocks noChangeArrowheads="1"/>
            </p:cNvSpPr>
            <p:nvPr/>
          </p:nvSpPr>
          <p:spPr bwMode="auto">
            <a:xfrm>
              <a:off x="5579548" y="2785519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AutoShape 23"/>
            <p:cNvSpPr>
              <a:spLocks noChangeArrowheads="1"/>
            </p:cNvSpPr>
            <p:nvPr/>
          </p:nvSpPr>
          <p:spPr bwMode="auto">
            <a:xfrm>
              <a:off x="4207945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" name="AutoShape 24"/>
            <p:cNvSpPr>
              <a:spLocks noChangeArrowheads="1"/>
            </p:cNvSpPr>
            <p:nvPr/>
          </p:nvSpPr>
          <p:spPr bwMode="auto">
            <a:xfrm>
              <a:off x="5063081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" name="Ellipse 41"/>
            <p:cNvSpPr/>
            <p:nvPr/>
          </p:nvSpPr>
          <p:spPr>
            <a:xfrm>
              <a:off x="2328341" y="5181584"/>
              <a:ext cx="3959996" cy="1080000"/>
            </a:xfrm>
            <a:prstGeom prst="ellipse">
              <a:avLst/>
            </a:pr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 smtClean="0">
                  <a:solidFill>
                    <a:srgbClr val="FF0000"/>
                  </a:solidFill>
                </a:rPr>
                <a:t>Conditions aux </a:t>
              </a:r>
              <a:r>
                <a:rPr lang="en-GB" sz="2400" b="1" dirty="0" err="1" smtClean="0">
                  <a:solidFill>
                    <a:srgbClr val="FF0000"/>
                  </a:solidFill>
                </a:rPr>
                <a:t>limites</a:t>
              </a:r>
              <a:r>
                <a:rPr lang="en-GB" sz="2400" b="1" dirty="0" smtClean="0">
                  <a:solidFill>
                    <a:srgbClr val="FF0000"/>
                  </a:solidFill>
                </a:rPr>
                <a:t> (</a:t>
              </a:r>
              <a:r>
                <a:rPr lang="en-GB" sz="2400" b="1" dirty="0" err="1" smtClean="0">
                  <a:solidFill>
                    <a:srgbClr val="FF0000"/>
                  </a:solidFill>
                </a:rPr>
                <a:t>forçages</a:t>
              </a:r>
              <a:r>
                <a:rPr lang="en-GB" sz="2400" b="1" dirty="0" smtClean="0">
                  <a:solidFill>
                    <a:srgbClr val="FF0000"/>
                  </a:solidFill>
                </a:rPr>
                <a:t>)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 Box 21"/>
            <p:cNvSpPr txBox="1">
              <a:spLocks noChangeArrowheads="1"/>
            </p:cNvSpPr>
            <p:nvPr/>
          </p:nvSpPr>
          <p:spPr bwMode="auto">
            <a:xfrm>
              <a:off x="145665" y="2935445"/>
              <a:ext cx="2327143" cy="1200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2400" b="1" dirty="0" smtClean="0">
                  <a:solidFill>
                    <a:schemeClr val="accent1"/>
                  </a:solidFill>
                </a:rPr>
                <a:t>Entrée</a:t>
              </a:r>
            </a:p>
            <a:p>
              <a:r>
                <a:rPr lang="fr-FR" sz="2400" b="1" dirty="0" smtClean="0">
                  <a:solidFill>
                    <a:schemeClr val="accent1"/>
                  </a:solidFill>
                </a:rPr>
                <a:t>(</a:t>
              </a:r>
              <a:r>
                <a:rPr lang="fr-FR" sz="2400" b="1" dirty="0">
                  <a:solidFill>
                    <a:schemeClr val="accent1"/>
                  </a:solidFill>
                </a:rPr>
                <a:t>c</a:t>
              </a:r>
              <a:r>
                <a:rPr lang="fr-FR" sz="2400" b="1" dirty="0" smtClean="0">
                  <a:solidFill>
                    <a:schemeClr val="accent1"/>
                  </a:solidFill>
                </a:rPr>
                <a:t>onditions initiales)</a:t>
              </a:r>
              <a:endParaRPr lang="fr-FR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44" name="AutoShape 19"/>
            <p:cNvSpPr>
              <a:spLocks noChangeArrowheads="1"/>
            </p:cNvSpPr>
            <p:nvPr/>
          </p:nvSpPr>
          <p:spPr bwMode="auto">
            <a:xfrm>
              <a:off x="1874707" y="3241925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rgbClr val="18579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" name="AutoShape 19"/>
            <p:cNvSpPr>
              <a:spLocks noChangeArrowheads="1"/>
            </p:cNvSpPr>
            <p:nvPr/>
          </p:nvSpPr>
          <p:spPr bwMode="auto">
            <a:xfrm>
              <a:off x="1874707" y="3894654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rgbClr val="18579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" name="AutoShape 22"/>
            <p:cNvSpPr>
              <a:spLocks noChangeArrowheads="1"/>
            </p:cNvSpPr>
            <p:nvPr/>
          </p:nvSpPr>
          <p:spPr bwMode="auto">
            <a:xfrm>
              <a:off x="5608622" y="3309657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rgbClr val="5F88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" name="AutoShape 22"/>
            <p:cNvSpPr>
              <a:spLocks noChangeArrowheads="1"/>
            </p:cNvSpPr>
            <p:nvPr/>
          </p:nvSpPr>
          <p:spPr bwMode="auto">
            <a:xfrm>
              <a:off x="5619485" y="3804166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rgbClr val="5F88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Text Box 5"/>
            <p:cNvSpPr txBox="1">
              <a:spLocks noChangeArrowheads="1"/>
            </p:cNvSpPr>
            <p:nvPr/>
          </p:nvSpPr>
          <p:spPr bwMode="auto">
            <a:xfrm>
              <a:off x="2642141" y="2370100"/>
              <a:ext cx="3048000" cy="461665"/>
            </a:xfrm>
            <a:prstGeom prst="rect">
              <a:avLst/>
            </a:prstGeom>
            <a:noFill/>
            <a:ln w="76200" cmpd="sng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fr-FR" sz="2400" b="1" cap="all" dirty="0" smtClean="0">
                  <a:ln w="0"/>
                  <a:solidFill>
                    <a:srgbClr val="FFFFFF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Modèle </a:t>
              </a:r>
              <a:r>
                <a:rPr lang="fr-FR" sz="2400" b="1" cap="all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12700" stA="50000" endPos="50000" dist="5000" dir="5400000" sy="-100000" rotWithShape="0"/>
                  </a:effectLst>
                </a:rPr>
                <a:t>AOGCM</a:t>
              </a:r>
              <a:endParaRPr lang="fr-FR" sz="2400" b="1" cap="all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2328341" y="1369862"/>
            <a:ext cx="3959996" cy="1437426"/>
            <a:chOff x="2202558" y="675097"/>
            <a:chExt cx="3959996" cy="1752930"/>
          </a:xfrm>
        </p:grpSpPr>
        <p:sp>
          <p:nvSpPr>
            <p:cNvPr id="24" name="Ellipse 23"/>
            <p:cNvSpPr/>
            <p:nvPr/>
          </p:nvSpPr>
          <p:spPr>
            <a:xfrm>
              <a:off x="2202558" y="675097"/>
              <a:ext cx="3959996" cy="1079998"/>
            </a:xfrm>
            <a:prstGeom prst="ellipse">
              <a:avLst/>
            </a:pr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 smtClean="0">
                  <a:solidFill>
                    <a:srgbClr val="FF0000"/>
                  </a:solidFill>
                </a:rPr>
                <a:t>Perturbations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AutoShape 23"/>
            <p:cNvSpPr>
              <a:spLocks noChangeArrowheads="1"/>
            </p:cNvSpPr>
            <p:nvPr/>
          </p:nvSpPr>
          <p:spPr bwMode="auto">
            <a:xfrm flipV="1">
              <a:off x="4070288" y="1708028"/>
              <a:ext cx="1800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27247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936" y="0"/>
            <a:ext cx="4296064" cy="287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831530" y="2797924"/>
            <a:ext cx="434634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814597" y="-1"/>
            <a:ext cx="106074" cy="280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7537050" y="2249394"/>
            <a:ext cx="1516656" cy="552716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rgbClr val="FFFFFF"/>
                </a:solidFill>
              </a:rPr>
              <a:t>Avec fonte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868" y="39844"/>
            <a:ext cx="4342435" cy="1202361"/>
          </a:xfrm>
        </p:spPr>
        <p:txBody>
          <a:bodyPr/>
          <a:lstStyle/>
          <a:p>
            <a:r>
              <a:rPr lang="fr-FR" sz="3600" dirty="0" smtClean="0"/>
              <a:t>Un arrêt possible de l’AMOC ?</a:t>
            </a:r>
            <a:endParaRPr lang="fr-FR" sz="3600" dirty="0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8328217" y="1309937"/>
            <a:ext cx="742421" cy="554098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>
                <a:solidFill>
                  <a:srgbClr val="FFFFFF"/>
                </a:solidFill>
              </a:rPr>
              <a:t>CTL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7823200" y="116070"/>
            <a:ext cx="1247439" cy="552716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rgbClr val="FFFFFF"/>
                </a:solidFill>
              </a:rPr>
              <a:t>Sans fonte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4800" y="1495616"/>
            <a:ext cx="363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800000"/>
                </a:solidFill>
              </a:rPr>
              <a:t>Swingedouw et al., </a:t>
            </a:r>
            <a:r>
              <a:rPr lang="fr-FR" sz="1400" i="1" dirty="0" smtClean="0">
                <a:solidFill>
                  <a:srgbClr val="800000"/>
                </a:solidFill>
              </a:rPr>
              <a:t>Clim. Dyn</a:t>
            </a:r>
            <a:r>
              <a:rPr lang="fr-FR" sz="1400" dirty="0" smtClean="0">
                <a:solidFill>
                  <a:srgbClr val="800000"/>
                </a:solidFill>
              </a:rPr>
              <a:t>., 2007a, Masson-Delmotte et al., </a:t>
            </a:r>
            <a:r>
              <a:rPr lang="fr-FR" sz="1400" i="1" dirty="0" smtClean="0">
                <a:solidFill>
                  <a:srgbClr val="800000"/>
                </a:solidFill>
              </a:rPr>
              <a:t>WIRE</a:t>
            </a:r>
            <a:r>
              <a:rPr lang="fr-FR" sz="1400" dirty="0" smtClean="0">
                <a:solidFill>
                  <a:srgbClr val="800000"/>
                </a:solidFill>
              </a:rPr>
              <a:t>, 2012</a:t>
            </a:r>
            <a:endParaRPr lang="fr-FR" sz="1400" dirty="0">
              <a:solidFill>
                <a:srgbClr val="800000"/>
              </a:solidFill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33866" y="2130701"/>
            <a:ext cx="9144000" cy="4775115"/>
            <a:chOff x="0" y="2130701"/>
            <a:chExt cx="9144000" cy="477511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130701"/>
              <a:ext cx="9144000" cy="4775115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532467" y="2353733"/>
              <a:ext cx="60452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0000FF"/>
                  </a:solidFill>
                </a:rPr>
                <a:t>    Sans </a:t>
              </a:r>
              <a:r>
                <a:rPr lang="en-GB" b="1" dirty="0" err="1" smtClean="0">
                  <a:solidFill>
                    <a:srgbClr val="0000FF"/>
                  </a:solidFill>
                </a:rPr>
                <a:t>Fonte</a:t>
              </a:r>
              <a:r>
                <a:rPr lang="en-GB" b="1" dirty="0" smtClean="0">
                  <a:solidFill>
                    <a:srgbClr val="0000FF"/>
                  </a:solidFill>
                </a:rPr>
                <a:t>              </a:t>
              </a:r>
              <a:r>
                <a:rPr lang="en-GB" dirty="0" smtClean="0"/>
                <a:t>			    </a:t>
              </a:r>
              <a:r>
                <a:rPr lang="en-GB" b="1" dirty="0" smtClean="0">
                  <a:solidFill>
                    <a:srgbClr val="FF0000"/>
                  </a:solidFill>
                </a:rPr>
                <a:t>Avec </a:t>
              </a:r>
              <a:r>
                <a:rPr lang="en-GB" b="1" dirty="0" err="1" smtClean="0">
                  <a:solidFill>
                    <a:srgbClr val="FF0000"/>
                  </a:solidFill>
                </a:rPr>
                <a:t>fonte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498232" y="2357095"/>
            <a:ext cx="8060172" cy="4485222"/>
            <a:chOff x="4460968" y="4514589"/>
            <a:chExt cx="8060172" cy="4485222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0968" y="4716188"/>
              <a:ext cx="8060172" cy="4283623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5531078" y="4514589"/>
              <a:ext cx="60452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0000FF"/>
                  </a:solidFill>
                </a:rPr>
                <a:t>    Sans </a:t>
              </a:r>
              <a:r>
                <a:rPr lang="en-GB" b="1" dirty="0" err="1" smtClean="0">
                  <a:solidFill>
                    <a:srgbClr val="0000FF"/>
                  </a:solidFill>
                </a:rPr>
                <a:t>Fonte</a:t>
              </a:r>
              <a:r>
                <a:rPr lang="en-GB" b="1" dirty="0" smtClean="0">
                  <a:solidFill>
                    <a:srgbClr val="0000FF"/>
                  </a:solidFill>
                </a:rPr>
                <a:t>              </a:t>
              </a:r>
              <a:r>
                <a:rPr lang="en-GB" dirty="0" smtClean="0"/>
                <a:t>			    </a:t>
              </a:r>
              <a:r>
                <a:rPr lang="en-GB" b="1" dirty="0" smtClean="0">
                  <a:solidFill>
                    <a:srgbClr val="FF0000"/>
                  </a:solidFill>
                </a:rPr>
                <a:t>Avec </a:t>
              </a:r>
              <a:r>
                <a:rPr lang="en-GB" b="1" dirty="0" err="1" smtClean="0">
                  <a:solidFill>
                    <a:srgbClr val="FF0000"/>
                  </a:solidFill>
                </a:rPr>
                <a:t>fonte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4840658" y="800302"/>
            <a:ext cx="307777" cy="1538264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sz="800" dirty="0" smtClean="0"/>
              <a:t>10</a:t>
            </a:r>
            <a:r>
              <a:rPr lang="en-GB" sz="800" baseline="30000" dirty="0" smtClean="0"/>
              <a:t>6</a:t>
            </a:r>
            <a:r>
              <a:rPr lang="en-GB" sz="800" dirty="0" smtClean="0"/>
              <a:t> m</a:t>
            </a:r>
            <a:r>
              <a:rPr lang="en-GB" sz="800" baseline="30000" dirty="0" smtClean="0"/>
              <a:t>3</a:t>
            </a:r>
            <a:r>
              <a:rPr lang="en-GB" sz="800" dirty="0" smtClean="0"/>
              <a:t>/s</a:t>
            </a:r>
            <a:endParaRPr lang="en-GB" sz="800" dirty="0"/>
          </a:p>
        </p:txBody>
      </p:sp>
      <p:grpSp>
        <p:nvGrpSpPr>
          <p:cNvPr id="6" name="Grouper 5"/>
          <p:cNvGrpSpPr/>
          <p:nvPr/>
        </p:nvGrpSpPr>
        <p:grpSpPr>
          <a:xfrm>
            <a:off x="4403288" y="-34500"/>
            <a:ext cx="1080000" cy="1054931"/>
            <a:chOff x="4487953" y="-34500"/>
            <a:chExt cx="1080000" cy="1054931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7953" y="-34500"/>
              <a:ext cx="1080000" cy="1054931"/>
            </a:xfrm>
            <a:prstGeom prst="rect">
              <a:avLst/>
            </a:prstGeom>
          </p:spPr>
        </p:pic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4739060" y="59459"/>
              <a:ext cx="796708" cy="894194"/>
              <a:chOff x="2208" y="2223"/>
              <a:chExt cx="543" cy="553"/>
            </a:xfrm>
          </p:grpSpPr>
          <p:sp>
            <p:nvSpPr>
              <p:cNvPr id="17" name="Line 8"/>
              <p:cNvSpPr>
                <a:spLocks noChangeShapeType="1"/>
              </p:cNvSpPr>
              <p:nvPr/>
            </p:nvSpPr>
            <p:spPr bwMode="auto">
              <a:xfrm rot="6840124" flipV="1">
                <a:off x="2442" y="2468"/>
                <a:ext cx="197" cy="4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Oval 9"/>
              <p:cNvSpPr>
                <a:spLocks noChangeArrowheads="1"/>
              </p:cNvSpPr>
              <p:nvPr/>
            </p:nvSpPr>
            <p:spPr bwMode="auto">
              <a:xfrm>
                <a:off x="2208" y="2223"/>
                <a:ext cx="384" cy="288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892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736" y="-114133"/>
            <a:ext cx="4769211" cy="338226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9513" y="107576"/>
            <a:ext cx="2945338" cy="1336956"/>
          </a:xfrm>
        </p:spPr>
        <p:txBody>
          <a:bodyPr/>
          <a:lstStyle/>
          <a:p>
            <a:r>
              <a:rPr lang="fr-FR" sz="4000" dirty="0" smtClean="0"/>
              <a:t>Différents modèles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8426" y="1273180"/>
            <a:ext cx="4165311" cy="4343400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sz="2000" dirty="0" smtClean="0"/>
              <a:t>Dispersion de la réponse à un flux d’eau douce parmi les modèles européens</a:t>
            </a:r>
            <a:endParaRPr lang="fr-FR" sz="2000" dirty="0"/>
          </a:p>
        </p:txBody>
      </p:sp>
      <p:pic>
        <p:nvPicPr>
          <p:cNvPr id="17" name="Image 1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" y="3234267"/>
            <a:ext cx="4501616" cy="36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 bwMode="auto">
          <a:xfrm flipV="1">
            <a:off x="1416395" y="4210044"/>
            <a:ext cx="2035376" cy="1083696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 bwMode="auto">
          <a:xfrm flipV="1">
            <a:off x="1480255" y="5213678"/>
            <a:ext cx="2035376" cy="152829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er 19"/>
          <p:cNvGrpSpPr/>
          <p:nvPr/>
        </p:nvGrpSpPr>
        <p:grpSpPr>
          <a:xfrm>
            <a:off x="2251838" y="5608616"/>
            <a:ext cx="935637" cy="930542"/>
            <a:chOff x="2251838" y="5896477"/>
            <a:chExt cx="935637" cy="930542"/>
          </a:xfrm>
        </p:grpSpPr>
        <p:sp>
          <p:nvSpPr>
            <p:cNvPr id="15" name="Forme libre 14"/>
            <p:cNvSpPr/>
            <p:nvPr/>
          </p:nvSpPr>
          <p:spPr bwMode="auto">
            <a:xfrm>
              <a:off x="2573542" y="5896477"/>
              <a:ext cx="613933" cy="930541"/>
            </a:xfrm>
            <a:custGeom>
              <a:avLst/>
              <a:gdLst>
                <a:gd name="connsiteX0" fmla="*/ 901700 w 1373586"/>
                <a:gd name="connsiteY0" fmla="*/ 0 h 1282700"/>
                <a:gd name="connsiteX1" fmla="*/ 1346200 w 1373586"/>
                <a:gd name="connsiteY1" fmla="*/ 215900 h 1282700"/>
                <a:gd name="connsiteX2" fmla="*/ 1257300 w 1373586"/>
                <a:gd name="connsiteY2" fmla="*/ 762000 h 1282700"/>
                <a:gd name="connsiteX3" fmla="*/ 698500 w 1373586"/>
                <a:gd name="connsiteY3" fmla="*/ 1104900 h 1282700"/>
                <a:gd name="connsiteX4" fmla="*/ 0 w 1373586"/>
                <a:gd name="connsiteY4" fmla="*/ 1282700 h 1282700"/>
                <a:gd name="connsiteX5" fmla="*/ 0 w 1373586"/>
                <a:gd name="connsiteY5" fmla="*/ 1282700 h 128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586" h="1282700">
                  <a:moveTo>
                    <a:pt x="901700" y="0"/>
                  </a:moveTo>
                  <a:cubicBezTo>
                    <a:pt x="1094316" y="44450"/>
                    <a:pt x="1286933" y="88900"/>
                    <a:pt x="1346200" y="215900"/>
                  </a:cubicBezTo>
                  <a:cubicBezTo>
                    <a:pt x="1405467" y="342900"/>
                    <a:pt x="1365250" y="613833"/>
                    <a:pt x="1257300" y="762000"/>
                  </a:cubicBezTo>
                  <a:cubicBezTo>
                    <a:pt x="1149350" y="910167"/>
                    <a:pt x="908050" y="1018117"/>
                    <a:pt x="698500" y="1104900"/>
                  </a:cubicBezTo>
                  <a:cubicBezTo>
                    <a:pt x="488950" y="1191683"/>
                    <a:pt x="0" y="1282700"/>
                    <a:pt x="0" y="1282700"/>
                  </a:cubicBezTo>
                  <a:lnTo>
                    <a:pt x="0" y="1282700"/>
                  </a:lnTo>
                </a:path>
              </a:pathLst>
            </a:cu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16" name="Connecteur droit avec flèche 15"/>
            <p:cNvCxnSpPr>
              <a:stCxn id="15" idx="4"/>
            </p:cNvCxnSpPr>
            <p:nvPr/>
          </p:nvCxnSpPr>
          <p:spPr bwMode="auto">
            <a:xfrm flipH="1">
              <a:off x="2251838" y="6827018"/>
              <a:ext cx="321704" cy="1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9" y="2489201"/>
            <a:ext cx="1574176" cy="150071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476134" y="107576"/>
            <a:ext cx="1535199" cy="369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 smtClean="0">
                <a:solidFill>
                  <a:schemeClr val="tx1"/>
                </a:solidFill>
              </a:rPr>
              <a:t>Variations AMOC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 flipH="1">
            <a:off x="8919632" y="1235080"/>
            <a:ext cx="16932" cy="1440320"/>
          </a:xfrm>
          <a:prstGeom prst="straightConnector1">
            <a:avLst/>
          </a:prstGeom>
          <a:ln w="57150" cmpd="sng"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er 17"/>
          <p:cNvGrpSpPr/>
          <p:nvPr/>
        </p:nvGrpSpPr>
        <p:grpSpPr>
          <a:xfrm>
            <a:off x="4298335" y="3270253"/>
            <a:ext cx="4869701" cy="3809999"/>
            <a:chOff x="4299446" y="3234268"/>
            <a:chExt cx="4869701" cy="3809999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3757" y="3365034"/>
              <a:ext cx="4665390" cy="3140516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352256" y="6491553"/>
              <a:ext cx="4799960" cy="552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58317" y="6312417"/>
              <a:ext cx="3947087" cy="369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 </a:t>
              </a:r>
              <a:r>
                <a:rPr lang="fr-FR" sz="1000" dirty="0" smtClean="0">
                  <a:solidFill>
                    <a:schemeClr val="tx1"/>
                  </a:solidFill>
                </a:rPr>
                <a:t>Changement AMOC (Sv)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2646" y="3234268"/>
              <a:ext cx="3642287" cy="398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Changement AMOC vs asymétrie </a:t>
              </a:r>
              <a:r>
                <a:rPr lang="fr-FR" sz="1200" dirty="0" err="1" smtClean="0">
                  <a:solidFill>
                    <a:schemeClr val="tx1"/>
                  </a:solidFill>
                </a:rPr>
                <a:t>gyres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99446" y="3496733"/>
              <a:ext cx="406400" cy="3547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               </a:t>
              </a:r>
              <a:r>
                <a:rPr lang="fr-FR" sz="1000" dirty="0" smtClean="0">
                  <a:solidFill>
                    <a:schemeClr val="tx1"/>
                  </a:solidFill>
                </a:rPr>
                <a:t>Asymétrie </a:t>
              </a:r>
              <a:r>
                <a:rPr lang="fr-FR" sz="1000" dirty="0" err="1" smtClean="0">
                  <a:solidFill>
                    <a:schemeClr val="tx1"/>
                  </a:solidFill>
                </a:rPr>
                <a:t>gyres</a:t>
              </a:r>
              <a:r>
                <a:rPr lang="fr-FR" sz="1000" dirty="0" smtClean="0">
                  <a:solidFill>
                    <a:schemeClr val="tx1"/>
                  </a:solidFill>
                </a:rPr>
                <a:t> (°</a:t>
              </a:r>
              <a:r>
                <a:rPr lang="fr-FR" sz="1000" dirty="0" err="1" smtClean="0">
                  <a:solidFill>
                    <a:schemeClr val="tx1"/>
                  </a:solidFill>
                </a:rPr>
                <a:t>lat</a:t>
              </a:r>
              <a:r>
                <a:rPr lang="fr-FR" sz="1000" dirty="0" smtClean="0">
                  <a:solidFill>
                    <a:schemeClr val="tx1"/>
                  </a:solidFill>
                </a:rPr>
                <a:t>)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6681311" y="6575484"/>
              <a:ext cx="24878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solidFill>
                    <a:srgbClr val="800000"/>
                  </a:solidFill>
                </a:rPr>
                <a:t>Swingedouw et al., </a:t>
              </a:r>
              <a:r>
                <a:rPr lang="fr-FR" sz="1000" i="1" dirty="0" smtClean="0">
                  <a:solidFill>
                    <a:srgbClr val="800000"/>
                  </a:solidFill>
                </a:rPr>
                <a:t>Clim. Dyn</a:t>
              </a:r>
              <a:r>
                <a:rPr lang="fr-FR" sz="1000" dirty="0" smtClean="0">
                  <a:solidFill>
                    <a:srgbClr val="800000"/>
                  </a:solidFill>
                </a:rPr>
                <a:t>., 2013b</a:t>
              </a:r>
              <a:endParaRPr lang="fr-FR" sz="100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0" name="Grouper 29"/>
          <p:cNvGrpSpPr/>
          <p:nvPr/>
        </p:nvGrpSpPr>
        <p:grpSpPr>
          <a:xfrm>
            <a:off x="5170032" y="4022287"/>
            <a:ext cx="1354666" cy="778359"/>
            <a:chOff x="5170032" y="4022287"/>
            <a:chExt cx="1354666" cy="778359"/>
          </a:xfrm>
        </p:grpSpPr>
        <p:sp>
          <p:nvSpPr>
            <p:cNvPr id="4" name="ZoneTexte 3"/>
            <p:cNvSpPr txBox="1"/>
            <p:nvPr/>
          </p:nvSpPr>
          <p:spPr>
            <a:xfrm>
              <a:off x="5170032" y="4022287"/>
              <a:ext cx="13546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accent6"/>
                  </a:solidFill>
                </a:rPr>
                <a:t>Observation</a:t>
              </a:r>
              <a:endParaRPr lang="en-GB" sz="1400" b="1" dirty="0">
                <a:solidFill>
                  <a:schemeClr val="accent6"/>
                </a:solidFill>
              </a:endParaRPr>
            </a:p>
          </p:txBody>
        </p:sp>
        <p:sp>
          <p:nvSpPr>
            <p:cNvPr id="19" name="Multiplication 18"/>
            <p:cNvSpPr>
              <a:spLocks noChangeAspect="1"/>
            </p:cNvSpPr>
            <p:nvPr/>
          </p:nvSpPr>
          <p:spPr>
            <a:xfrm>
              <a:off x="5375296" y="4260846"/>
              <a:ext cx="542548" cy="539800"/>
            </a:xfrm>
            <a:prstGeom prst="mathMultiply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4169404" y="46202"/>
            <a:ext cx="307777" cy="3302369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sz="800" dirty="0" smtClean="0"/>
              <a:t>10</a:t>
            </a:r>
            <a:r>
              <a:rPr lang="en-GB" sz="800" baseline="30000" dirty="0" smtClean="0"/>
              <a:t>6</a:t>
            </a:r>
            <a:r>
              <a:rPr lang="en-GB" sz="800" dirty="0" smtClean="0"/>
              <a:t> m</a:t>
            </a:r>
            <a:r>
              <a:rPr lang="en-GB" sz="800" baseline="30000" dirty="0" smtClean="0"/>
              <a:t>3</a:t>
            </a:r>
            <a:r>
              <a:rPr lang="en-GB" sz="800" dirty="0" smtClean="0"/>
              <a:t>/s</a:t>
            </a:r>
            <a:endParaRPr lang="en-GB" sz="800" dirty="0"/>
          </a:p>
        </p:txBody>
      </p:sp>
      <p:pic>
        <p:nvPicPr>
          <p:cNvPr id="2049" name="Picture 1" descr="THOR Logo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55" y="302813"/>
            <a:ext cx="1438832" cy="107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Connecteur droit avec flèche 32"/>
          <p:cNvCxnSpPr/>
          <p:nvPr/>
        </p:nvCxnSpPr>
        <p:spPr bwMode="auto">
          <a:xfrm>
            <a:off x="3020386" y="4357576"/>
            <a:ext cx="175556" cy="329780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 bwMode="auto">
          <a:xfrm>
            <a:off x="3210661" y="5182135"/>
            <a:ext cx="34138" cy="539999"/>
          </a:xfrm>
          <a:prstGeom prst="straightConnector1">
            <a:avLst/>
          </a:prstGeom>
          <a:ln w="57150" cmpd="sng">
            <a:solidFill>
              <a:srgbClr val="3366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376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5"/>
            <a:ext cx="6773332" cy="1164533"/>
          </a:xfrm>
        </p:spPr>
        <p:txBody>
          <a:bodyPr/>
          <a:lstStyle/>
          <a:p>
            <a:r>
              <a:rPr lang="en-GB" sz="3200" dirty="0" smtClean="0"/>
              <a:t>Des </a:t>
            </a:r>
            <a:r>
              <a:rPr lang="en-GB" sz="3200" dirty="0" err="1" smtClean="0"/>
              <a:t>changements</a:t>
            </a:r>
            <a:r>
              <a:rPr lang="en-GB" sz="3200" dirty="0" smtClean="0"/>
              <a:t> </a:t>
            </a:r>
            <a:r>
              <a:rPr lang="en-GB" sz="3200" dirty="0" err="1" smtClean="0"/>
              <a:t>abrupts</a:t>
            </a:r>
            <a:r>
              <a:rPr lang="en-GB" sz="3200" dirty="0" smtClean="0"/>
              <a:t> </a:t>
            </a:r>
            <a:r>
              <a:rPr lang="en-GB" sz="3200" dirty="0" err="1" smtClean="0"/>
              <a:t>dans</a:t>
            </a:r>
            <a:r>
              <a:rPr lang="en-GB" sz="3200" dirty="0" smtClean="0"/>
              <a:t> les </a:t>
            </a:r>
            <a:r>
              <a:rPr lang="en-GB" sz="3200" dirty="0" err="1" smtClean="0"/>
              <a:t>modèles</a:t>
            </a:r>
            <a:r>
              <a:rPr lang="en-GB" sz="3200" dirty="0" smtClean="0"/>
              <a:t> de </a:t>
            </a:r>
            <a:r>
              <a:rPr lang="en-GB" sz="3200" dirty="0" err="1" smtClean="0"/>
              <a:t>climat</a:t>
            </a:r>
            <a:r>
              <a:rPr lang="en-GB" sz="3200" dirty="0" smtClean="0"/>
              <a:t> ? </a:t>
            </a:r>
            <a:endParaRPr lang="en-GB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39267" y="1308461"/>
            <a:ext cx="4795535" cy="4647079"/>
          </a:xfrm>
        </p:spPr>
        <p:txBody>
          <a:bodyPr>
            <a:normAutofit lnSpcReduction="10000"/>
          </a:bodyPr>
          <a:lstStyle/>
          <a:p>
            <a:endParaRPr lang="en-GB" dirty="0" smtClean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 smtClean="0">
                <a:solidFill>
                  <a:schemeClr val="tx2"/>
                </a:solidFill>
              </a:rPr>
              <a:t>Des changements abrupts détectés dans la base de données CMIP5 (</a:t>
            </a:r>
            <a:r>
              <a:rPr lang="fr-FR" sz="2000" dirty="0" err="1" smtClean="0">
                <a:solidFill>
                  <a:srgbClr val="C00000"/>
                </a:solidFill>
              </a:rPr>
              <a:t>Drijfhout</a:t>
            </a:r>
            <a:r>
              <a:rPr lang="fr-FR" sz="2000" dirty="0" smtClean="0">
                <a:solidFill>
                  <a:srgbClr val="C00000"/>
                </a:solidFill>
              </a:rPr>
              <a:t> et al., </a:t>
            </a:r>
            <a:r>
              <a:rPr lang="fr-FR" sz="2000" i="1" dirty="0" smtClean="0">
                <a:solidFill>
                  <a:srgbClr val="C00000"/>
                </a:solidFill>
              </a:rPr>
              <a:t>PNAS, </a:t>
            </a:r>
            <a:r>
              <a:rPr lang="fr-FR" sz="2000" dirty="0" smtClean="0">
                <a:solidFill>
                  <a:srgbClr val="C00000"/>
                </a:solidFill>
              </a:rPr>
              <a:t>2015</a:t>
            </a:r>
            <a:r>
              <a:rPr lang="fr-FR" sz="2000" dirty="0">
                <a:solidFill>
                  <a:schemeClr val="tx2"/>
                </a:solidFill>
              </a:rPr>
              <a:t>)</a:t>
            </a:r>
            <a:endParaRPr lang="fr-FR" sz="2000" dirty="0" smtClean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 smtClean="0">
                <a:solidFill>
                  <a:schemeClr val="tx2"/>
                </a:solidFill>
              </a:rPr>
              <a:t>Les modèles concernés (12.5%) possèdent une stratification plus correcte que bien d’autres  (</a:t>
            </a:r>
            <a:r>
              <a:rPr lang="fr-FR" sz="2000" dirty="0" err="1" smtClean="0">
                <a:solidFill>
                  <a:srgbClr val="C00000"/>
                </a:solidFill>
              </a:rPr>
              <a:t>Sgubin</a:t>
            </a:r>
            <a:r>
              <a:rPr lang="fr-FR" sz="2000" dirty="0" smtClean="0">
                <a:solidFill>
                  <a:srgbClr val="C00000"/>
                </a:solidFill>
              </a:rPr>
              <a:t> </a:t>
            </a:r>
            <a:r>
              <a:rPr lang="fr-FR" sz="2000" dirty="0">
                <a:solidFill>
                  <a:srgbClr val="C00000"/>
                </a:solidFill>
              </a:rPr>
              <a:t>et al</a:t>
            </a:r>
            <a:r>
              <a:rPr lang="fr-FR" sz="2000" dirty="0" smtClean="0">
                <a:solidFill>
                  <a:srgbClr val="C00000"/>
                </a:solidFill>
              </a:rPr>
              <a:t>., </a:t>
            </a:r>
            <a:r>
              <a:rPr lang="fr-FR" sz="2000" dirty="0">
                <a:solidFill>
                  <a:srgbClr val="C00000"/>
                </a:solidFill>
              </a:rPr>
              <a:t>in </a:t>
            </a:r>
            <a:r>
              <a:rPr lang="fr-FR" sz="2000" dirty="0" err="1">
                <a:solidFill>
                  <a:srgbClr val="C00000"/>
                </a:solidFill>
              </a:rPr>
              <a:t>rev</a:t>
            </a:r>
            <a:r>
              <a:rPr lang="fr-FR" sz="2000" dirty="0" smtClean="0">
                <a:solidFill>
                  <a:srgbClr val="C00000"/>
                </a:solidFill>
              </a:rPr>
              <a:t>.</a:t>
            </a:r>
            <a:r>
              <a:rPr lang="fr-FR" sz="2000" dirty="0" smtClean="0">
                <a:solidFill>
                  <a:schemeClr val="tx2"/>
                </a:solidFill>
              </a:rPr>
              <a:t>)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 smtClean="0">
                <a:solidFill>
                  <a:schemeClr val="tx2"/>
                </a:solidFill>
              </a:rPr>
              <a:t>Phénomène peu lié à l’AMOC mais plutôt à un arrêt de la convection océanique et des changements de la gyre subpolaire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002" y="5"/>
            <a:ext cx="1583998" cy="9589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268" y="1179678"/>
            <a:ext cx="4500000" cy="2578601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4818944" y="3234267"/>
            <a:ext cx="4320000" cy="3623733"/>
            <a:chOff x="4818944" y="3234267"/>
            <a:chExt cx="4320000" cy="362373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8944" y="3824466"/>
              <a:ext cx="4320000" cy="3033534"/>
            </a:xfrm>
            <a:prstGeom prst="rect">
              <a:avLst/>
            </a:prstGeom>
          </p:spPr>
        </p:pic>
        <p:cxnSp>
          <p:nvCxnSpPr>
            <p:cNvPr id="9" name="Connecteur droit 8"/>
            <p:cNvCxnSpPr/>
            <p:nvPr/>
          </p:nvCxnSpPr>
          <p:spPr>
            <a:xfrm flipH="1">
              <a:off x="5300133" y="3234267"/>
              <a:ext cx="999068" cy="651933"/>
            </a:xfrm>
            <a:prstGeom prst="line">
              <a:avLst/>
            </a:prstGeom>
            <a:ln w="19050" cmpd="sng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/>
          <p:cNvSpPr txBox="1"/>
          <p:nvPr/>
        </p:nvSpPr>
        <p:spPr>
          <a:xfrm>
            <a:off x="8119534" y="1031879"/>
            <a:ext cx="10414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 err="1" smtClean="0"/>
              <a:t>Profondeur</a:t>
            </a:r>
            <a:r>
              <a:rPr lang="en-GB" sz="800" dirty="0" smtClean="0"/>
              <a:t> </a:t>
            </a:r>
            <a:r>
              <a:rPr lang="en-GB" sz="800" dirty="0" err="1" smtClean="0"/>
              <a:t>couche</a:t>
            </a:r>
            <a:r>
              <a:rPr lang="en-GB" sz="800" dirty="0" smtClean="0"/>
              <a:t> </a:t>
            </a:r>
            <a:r>
              <a:rPr lang="en-GB" sz="800" dirty="0" err="1" smtClean="0"/>
              <a:t>mélangée</a:t>
            </a:r>
            <a:r>
              <a:rPr lang="en-GB" sz="800" dirty="0" smtClean="0"/>
              <a:t> </a:t>
            </a:r>
            <a:r>
              <a:rPr lang="en-GB" sz="800" dirty="0" err="1" smtClean="0"/>
              <a:t>océanique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080966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6875" y="-27888"/>
            <a:ext cx="8042276" cy="756024"/>
          </a:xfrm>
        </p:spPr>
        <p:txBody>
          <a:bodyPr/>
          <a:lstStyle/>
          <a:p>
            <a:r>
              <a:rPr lang="en-GB" sz="4400" dirty="0" smtClean="0"/>
              <a:t>Un </a:t>
            </a:r>
            <a:r>
              <a:rPr lang="en-GB" sz="4400" dirty="0" err="1" smtClean="0"/>
              <a:t>climat</a:t>
            </a:r>
            <a:r>
              <a:rPr lang="en-GB" sz="4400" dirty="0" smtClean="0"/>
              <a:t> qui se </a:t>
            </a:r>
            <a:r>
              <a:rPr lang="en-GB" sz="4400" dirty="0" err="1" smtClean="0"/>
              <a:t>réchauffe</a:t>
            </a:r>
            <a:r>
              <a:rPr lang="en-GB" sz="4400" dirty="0" smtClean="0"/>
              <a:t> ?</a:t>
            </a:r>
            <a:endParaRPr lang="en-GB" sz="4400" dirty="0"/>
          </a:p>
        </p:txBody>
      </p:sp>
      <p:pic>
        <p:nvPicPr>
          <p:cNvPr id="5" name="Image 4" descr="ltered wg1 spm fi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29" y="608563"/>
            <a:ext cx="4679997" cy="33133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7179730" y="3602043"/>
            <a:ext cx="233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Stocker et al. 2013</a:t>
            </a:r>
            <a:endParaRPr lang="en-GB" sz="1600" dirty="0"/>
          </a:p>
        </p:txBody>
      </p:sp>
      <p:grpSp>
        <p:nvGrpSpPr>
          <p:cNvPr id="10" name="Grouper 9"/>
          <p:cNvGrpSpPr/>
          <p:nvPr/>
        </p:nvGrpSpPr>
        <p:grpSpPr>
          <a:xfrm>
            <a:off x="5790327" y="4012067"/>
            <a:ext cx="2235782" cy="2838900"/>
            <a:chOff x="7162222" y="4132024"/>
            <a:chExt cx="2235782" cy="283890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0564" y="4132024"/>
              <a:ext cx="1907997" cy="2575797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7162222" y="6632370"/>
              <a:ext cx="2235782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 err="1" smtClean="0"/>
                <a:t>Mouginot</a:t>
              </a:r>
              <a:r>
                <a:rPr lang="en-GB" sz="1600" dirty="0" smtClean="0"/>
                <a:t> et al. 2015</a:t>
              </a:r>
              <a:endParaRPr lang="en-GB" sz="1600" dirty="0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5858937" y="5452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5" name="Ellipse 14"/>
          <p:cNvSpPr/>
          <p:nvPr/>
        </p:nvSpPr>
        <p:spPr>
          <a:xfrm>
            <a:off x="6179067" y="1184532"/>
            <a:ext cx="720000" cy="719999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ZoneTexte 15"/>
          <p:cNvSpPr txBox="1"/>
          <p:nvPr/>
        </p:nvSpPr>
        <p:spPr>
          <a:xfrm>
            <a:off x="4638962" y="809242"/>
            <a:ext cx="4564313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900" dirty="0" err="1" smtClean="0"/>
              <a:t>Tendance</a:t>
            </a:r>
            <a:r>
              <a:rPr lang="en-GB" sz="900" dirty="0" smtClean="0"/>
              <a:t> des </a:t>
            </a:r>
            <a:r>
              <a:rPr lang="en-GB" sz="900" dirty="0" err="1" smtClean="0"/>
              <a:t>changements</a:t>
            </a:r>
            <a:r>
              <a:rPr lang="en-GB" sz="900" dirty="0" smtClean="0"/>
              <a:t> </a:t>
            </a:r>
            <a:r>
              <a:rPr lang="en-GB" sz="900" dirty="0" err="1" smtClean="0"/>
              <a:t>observés</a:t>
            </a:r>
            <a:r>
              <a:rPr lang="en-GB" sz="900" dirty="0" smtClean="0"/>
              <a:t> en </a:t>
            </a:r>
            <a:r>
              <a:rPr lang="en-GB" sz="900" dirty="0" err="1" smtClean="0"/>
              <a:t>température</a:t>
            </a:r>
            <a:r>
              <a:rPr lang="en-GB" sz="900" dirty="0" smtClean="0"/>
              <a:t> de surface (1901-2012)</a:t>
            </a:r>
            <a:endParaRPr lang="en-GB" sz="9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1598" y="1595331"/>
            <a:ext cx="4724402" cy="4521201"/>
          </a:xfrm>
        </p:spPr>
        <p:txBody>
          <a:bodyPr>
            <a:normAutofit/>
          </a:bodyPr>
          <a:lstStyle/>
          <a:p>
            <a:r>
              <a:rPr lang="fr-FR" sz="2000" dirty="0" smtClean="0"/>
              <a:t>Atlantique Nord : une des seules régions ne montrant pas de réchauffement lors du siècle dernier</a:t>
            </a:r>
          </a:p>
          <a:p>
            <a:r>
              <a:rPr lang="fr-FR" sz="2000" dirty="0" smtClean="0"/>
              <a:t>Calotte groenlandaise : une fonte de plus en plus rapide</a:t>
            </a:r>
          </a:p>
          <a:p>
            <a:r>
              <a:rPr lang="fr-FR" sz="2000" dirty="0" smtClean="0"/>
              <a:t>Un lien entre ces deux observations ?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4826000" y="3860145"/>
            <a:ext cx="3743989" cy="2990822"/>
            <a:chOff x="894973" y="4621121"/>
            <a:chExt cx="3743989" cy="2990822"/>
          </a:xfrm>
        </p:grpSpPr>
        <p:grpSp>
          <p:nvGrpSpPr>
            <p:cNvPr id="13" name="Grouper 12"/>
            <p:cNvGrpSpPr>
              <a:grpSpLocks noChangeAspect="1"/>
            </p:cNvGrpSpPr>
            <p:nvPr/>
          </p:nvGrpSpPr>
          <p:grpSpPr>
            <a:xfrm>
              <a:off x="894973" y="4621121"/>
              <a:ext cx="3743989" cy="2990822"/>
              <a:chOff x="4991562" y="3975701"/>
              <a:chExt cx="3599989" cy="2875787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91562" y="4096320"/>
                <a:ext cx="3599989" cy="2502184"/>
              </a:xfrm>
              <a:prstGeom prst="rect">
                <a:avLst/>
              </a:prstGeom>
            </p:spPr>
          </p:pic>
          <p:sp>
            <p:nvSpPr>
              <p:cNvPr id="11" name="ZoneTexte 10"/>
              <p:cNvSpPr txBox="1"/>
              <p:nvPr/>
            </p:nvSpPr>
            <p:spPr>
              <a:xfrm>
                <a:off x="4994751" y="6525955"/>
                <a:ext cx="3596799" cy="325533"/>
              </a:xfrm>
              <a:prstGeom prst="rect">
                <a:avLst/>
              </a:prstGeom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 smtClean="0"/>
                  <a:t>Rignot et al. 2011</a:t>
                </a:r>
                <a:endParaRPr lang="en-GB" sz="1600" dirty="0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4994752" y="3975701"/>
                <a:ext cx="359997" cy="3391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ZoneTexte 16"/>
            <p:cNvSpPr txBox="1"/>
            <p:nvPr/>
          </p:nvSpPr>
          <p:spPr>
            <a:xfrm>
              <a:off x="894973" y="4835465"/>
              <a:ext cx="323165" cy="2488741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GB" sz="900" dirty="0" smtClean="0"/>
                <a:t>Budget masse </a:t>
              </a:r>
              <a:r>
                <a:rPr lang="en-GB" sz="900" dirty="0" err="1" smtClean="0"/>
                <a:t>Groenalnd</a:t>
              </a:r>
              <a:r>
                <a:rPr lang="en-GB" sz="900" dirty="0" smtClean="0"/>
                <a:t> (Gt/an)</a:t>
              </a:r>
              <a:endParaRPr lang="en-GB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1015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3867" y="-264955"/>
            <a:ext cx="9143999" cy="925357"/>
          </a:xfrm>
        </p:spPr>
        <p:txBody>
          <a:bodyPr/>
          <a:lstStyle/>
          <a:p>
            <a:r>
              <a:rPr lang="fr-FR" sz="3600" dirty="0" smtClean="0"/>
              <a:t>Conclusions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2140" y="762000"/>
            <a:ext cx="8810626" cy="2760133"/>
          </a:xfrm>
        </p:spPr>
        <p:txBody>
          <a:bodyPr>
            <a:normAutofit/>
          </a:bodyPr>
          <a:lstStyle/>
          <a:p>
            <a:r>
              <a:rPr lang="fr-FR" sz="2000" dirty="0" smtClean="0"/>
              <a:t>Eruptions volcaniques, variabilité interne, réchauffement anthropique impactent la variabilité récente en Atlantique Nord</a:t>
            </a:r>
          </a:p>
          <a:p>
            <a:r>
              <a:rPr lang="fr-FR" sz="2000" dirty="0" smtClean="0"/>
              <a:t>Réponse à la fonte de la calotte </a:t>
            </a:r>
            <a:r>
              <a:rPr lang="fr-FR" sz="2000" dirty="0"/>
              <a:t>groenlandaise ? </a:t>
            </a:r>
            <a:r>
              <a:rPr lang="fr-FR" sz="2000" dirty="0" smtClean="0"/>
              <a:t>Changements </a:t>
            </a:r>
            <a:r>
              <a:rPr lang="fr-FR" sz="2000" dirty="0"/>
              <a:t>abrupts ? </a:t>
            </a:r>
            <a:r>
              <a:rPr lang="fr-FR" sz="2000" dirty="0" smtClean="0"/>
              <a:t>Forte </a:t>
            </a:r>
            <a:r>
              <a:rPr lang="fr-FR" sz="2000" dirty="0"/>
              <a:t>incertitude en Atlantique Nord </a:t>
            </a:r>
            <a:r>
              <a:rPr lang="fr-FR" sz="2000" dirty="0" smtClean="0"/>
              <a:t> </a:t>
            </a:r>
            <a:endParaRPr lang="fr-FR" sz="2000" dirty="0"/>
          </a:p>
          <a:p>
            <a:r>
              <a:rPr lang="fr-FR" sz="2000" dirty="0" smtClean="0"/>
              <a:t>Besoin de mieux comprendre cette circulation tridimensionnelle</a:t>
            </a:r>
          </a:p>
          <a:p>
            <a:r>
              <a:rPr lang="fr-FR" sz="2000" dirty="0"/>
              <a:t>Besoin d’observations longues pour bien </a:t>
            </a:r>
            <a:r>
              <a:rPr lang="fr-FR" sz="2000" dirty="0" smtClean="0"/>
              <a:t>estimer sa dynamique</a:t>
            </a:r>
          </a:p>
          <a:p>
            <a:endParaRPr lang="fr-FR" sz="2000" dirty="0" smtClean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3209358"/>
            <a:ext cx="9143999" cy="112009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/>
              <a:t>Perspectives</a:t>
            </a:r>
            <a:endParaRPr lang="en-GB" sz="3600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48704" y="4447983"/>
            <a:ext cx="8857196" cy="16988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Reconstruction indices climatiques clefs sur le dernier millénaire</a:t>
            </a:r>
          </a:p>
          <a:p>
            <a:r>
              <a:rPr lang="fr-FR" sz="2000" dirty="0"/>
              <a:t>Assimilation de données </a:t>
            </a:r>
            <a:r>
              <a:rPr lang="fr-FR" sz="2000" dirty="0" err="1" smtClean="0"/>
              <a:t>paléoclimatiques</a:t>
            </a:r>
            <a:r>
              <a:rPr lang="fr-FR" sz="2000" dirty="0" smtClean="0"/>
              <a:t> dans un modèle de climat</a:t>
            </a:r>
          </a:p>
          <a:p>
            <a:r>
              <a:rPr lang="fr-FR" sz="2000" dirty="0" smtClean="0"/>
              <a:t>Etude de la dynamique des </a:t>
            </a:r>
            <a:r>
              <a:rPr lang="fr-FR" sz="2000" dirty="0" err="1" smtClean="0"/>
              <a:t>gyres</a:t>
            </a:r>
            <a:r>
              <a:rPr lang="fr-FR" sz="2000" dirty="0" smtClean="0"/>
              <a:t> et de leurs échanges</a:t>
            </a:r>
          </a:p>
          <a:p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351980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Marco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6087" y="1865230"/>
            <a:ext cx="8042276" cy="1336956"/>
          </a:xfrm>
        </p:spPr>
        <p:txBody>
          <a:bodyPr/>
          <a:lstStyle/>
          <a:p>
            <a:r>
              <a:rPr lang="fr-FR" sz="6000" b="1" dirty="0" smtClean="0">
                <a:solidFill>
                  <a:schemeClr val="bg2">
                    <a:lumMod val="25000"/>
                  </a:schemeClr>
                </a:solidFill>
                <a:latin typeface="+mn-lt"/>
                <a:cs typeface="Comic Sans MS"/>
              </a:rPr>
              <a:t>Merci !</a:t>
            </a:r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+mn-lt"/>
                <a:cs typeface="Comic Sans MS"/>
              </a:rPr>
              <a:t>	</a:t>
            </a:r>
            <a:endParaRPr lang="fr-FR" b="1" dirty="0">
              <a:solidFill>
                <a:schemeClr val="bg2">
                  <a:lumMod val="25000"/>
                </a:schemeClr>
              </a:solidFill>
              <a:latin typeface="+mn-lt"/>
              <a:cs typeface="Comic Sans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60032" y="648866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Didier.Swingedouw@u-bordeaux1.fr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4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chema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8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6" y="5113734"/>
              <a:ext cx="737245" cy="276999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5-10yrs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Cycle à 20 ans dans </a:t>
            </a:r>
            <a:r>
              <a:rPr lang="fr-FR" sz="3600" dirty="0"/>
              <a:t>IPSL-CM5A-LR</a:t>
            </a:r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237634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3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5" y="5113734"/>
              <a:ext cx="737247" cy="276999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5-10yrs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Cycle à 20 ans dans IPSL-CM5A-LR</a:t>
            </a:r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3324" name="ZoneTexte 13323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  <p:grpSp>
        <p:nvGrpSpPr>
          <p:cNvPr id="32" name="Grouper 31"/>
          <p:cNvGrpSpPr/>
          <p:nvPr/>
        </p:nvGrpSpPr>
        <p:grpSpPr>
          <a:xfrm>
            <a:off x="6172231" y="2882031"/>
            <a:ext cx="2971769" cy="2992339"/>
            <a:chOff x="6172231" y="2882031"/>
            <a:chExt cx="2971769" cy="2992339"/>
          </a:xfrm>
        </p:grpSpPr>
        <p:cxnSp>
          <p:nvCxnSpPr>
            <p:cNvPr id="33" name="Connecteur droit avec flèche 32"/>
            <p:cNvCxnSpPr/>
            <p:nvPr/>
          </p:nvCxnSpPr>
          <p:spPr>
            <a:xfrm flipH="1" flipV="1">
              <a:off x="6172231" y="2882031"/>
              <a:ext cx="1784145" cy="1915122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7092280" y="4797152"/>
              <a:ext cx="2051720" cy="107721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>
                  <a:solidFill>
                    <a:srgbClr val="FF0000"/>
                  </a:solidFill>
                </a:rPr>
                <a:t>Eruption</a:t>
              </a:r>
              <a:endParaRPr lang="fr-FR" sz="3200" b="1" dirty="0">
                <a:solidFill>
                  <a:srgbClr val="FF0000"/>
                </a:solidFill>
              </a:endParaRPr>
            </a:p>
            <a:p>
              <a:r>
                <a:rPr lang="fr-FR" sz="3200" b="1" dirty="0" smtClean="0">
                  <a:solidFill>
                    <a:srgbClr val="FF0000"/>
                  </a:solidFill>
                </a:rPr>
                <a:t>Mt Agung</a:t>
              </a:r>
              <a:endParaRPr lang="fr-FR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92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0"/>
            <a:ext cx="8308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1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461" y="14788"/>
            <a:ext cx="4320000" cy="421971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46559" y="-146076"/>
            <a:ext cx="4842920" cy="1849942"/>
          </a:xfrm>
        </p:spPr>
        <p:txBody>
          <a:bodyPr/>
          <a:lstStyle/>
          <a:p>
            <a:r>
              <a:rPr lang="en-GB" sz="3600" dirty="0"/>
              <a:t>L</a:t>
            </a:r>
            <a:r>
              <a:rPr lang="en-GB" sz="3600" dirty="0" smtClean="0"/>
              <a:t>a circulation de </a:t>
            </a:r>
            <a:r>
              <a:rPr lang="en-GB" sz="3600" dirty="0" err="1" smtClean="0"/>
              <a:t>retournement</a:t>
            </a:r>
            <a:r>
              <a:rPr lang="en-GB" sz="3600" dirty="0" smtClean="0"/>
              <a:t> en </a:t>
            </a:r>
            <a:r>
              <a:rPr lang="en-GB" sz="3600" dirty="0" err="1" smtClean="0"/>
              <a:t>Atlantique</a:t>
            </a:r>
            <a:r>
              <a:rPr lang="en-GB" sz="3600" dirty="0" smtClean="0"/>
              <a:t> (AMOC) ?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37" y="1826950"/>
            <a:ext cx="4192086" cy="230179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Section RAPID </a:t>
            </a:r>
          </a:p>
          <a:p>
            <a:pPr lvl="1">
              <a:buFont typeface="Symbol" charset="0"/>
              <a:buChar char=""/>
            </a:pPr>
            <a:r>
              <a:rPr lang="en-GB" sz="2000" dirty="0" smtClean="0"/>
              <a:t>AMOC </a:t>
            </a:r>
            <a:r>
              <a:rPr lang="en-GB" sz="2000" dirty="0" err="1" smtClean="0"/>
              <a:t>mesuré</a:t>
            </a:r>
            <a:r>
              <a:rPr lang="en-GB" sz="2000" dirty="0" smtClean="0"/>
              <a:t> </a:t>
            </a:r>
            <a:r>
              <a:rPr lang="en-GB" sz="2000" dirty="0" err="1" smtClean="0"/>
              <a:t>depuis</a:t>
            </a:r>
            <a:r>
              <a:rPr lang="en-GB" sz="2000" dirty="0" smtClean="0"/>
              <a:t> 2004</a:t>
            </a:r>
          </a:p>
          <a:p>
            <a:r>
              <a:rPr lang="en-GB" sz="2000" dirty="0" err="1" smtClean="0"/>
              <a:t>Déclin</a:t>
            </a:r>
            <a:r>
              <a:rPr lang="en-GB" sz="2000" dirty="0"/>
              <a:t> </a:t>
            </a:r>
            <a:r>
              <a:rPr lang="en-GB" sz="2000" dirty="0" err="1" smtClean="0"/>
              <a:t>depuis</a:t>
            </a:r>
            <a:r>
              <a:rPr lang="en-GB" sz="2000" dirty="0" smtClean="0"/>
              <a:t> 10 </a:t>
            </a:r>
            <a:r>
              <a:rPr lang="en-GB" sz="2000" dirty="0" err="1" smtClean="0"/>
              <a:t>ans</a:t>
            </a:r>
            <a:endParaRPr lang="en-GB" sz="2000" dirty="0"/>
          </a:p>
          <a:p>
            <a:r>
              <a:rPr lang="fr-FR" sz="2000" b="1" dirty="0" smtClean="0">
                <a:solidFill>
                  <a:srgbClr val="FF0000"/>
                </a:solidFill>
              </a:rPr>
              <a:t>Variabilité ou tendance </a:t>
            </a:r>
            <a:r>
              <a:rPr lang="en-GB" sz="2000" b="1" dirty="0" smtClean="0">
                <a:solidFill>
                  <a:srgbClr val="FF0000"/>
                </a:solidFill>
              </a:rPr>
              <a:t>?</a:t>
            </a:r>
            <a:endParaRPr lang="en-GB" sz="2000" b="1" dirty="0">
              <a:solidFill>
                <a:srgbClr val="FF0000"/>
              </a:solidFill>
            </a:endParaRPr>
          </a:p>
        </p:txBody>
      </p:sp>
      <p:grpSp>
        <p:nvGrpSpPr>
          <p:cNvPr id="43" name="Grouper 42"/>
          <p:cNvGrpSpPr/>
          <p:nvPr/>
        </p:nvGrpSpPr>
        <p:grpSpPr>
          <a:xfrm>
            <a:off x="2892457" y="2331114"/>
            <a:ext cx="6276944" cy="4587638"/>
            <a:chOff x="2867056" y="2331114"/>
            <a:chExt cx="6276944" cy="4587638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2001" y="4382643"/>
              <a:ext cx="6191999" cy="2536109"/>
            </a:xfrm>
            <a:prstGeom prst="rect">
              <a:avLst/>
            </a:prstGeom>
          </p:spPr>
        </p:pic>
        <p:cxnSp>
          <p:nvCxnSpPr>
            <p:cNvPr id="28" name="Connecteur droit 27"/>
            <p:cNvCxnSpPr/>
            <p:nvPr/>
          </p:nvCxnSpPr>
          <p:spPr>
            <a:xfrm>
              <a:off x="7382933" y="2878667"/>
              <a:ext cx="643467" cy="2671233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>
              <a:off x="6684443" y="4297123"/>
              <a:ext cx="8435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err="1" smtClean="0"/>
                <a:t>Islande</a:t>
              </a:r>
              <a:endParaRPr lang="en-GB" sz="1200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867056" y="4906723"/>
              <a:ext cx="8435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err="1" smtClean="0"/>
                <a:t>Floride</a:t>
              </a:r>
              <a:endParaRPr lang="en-GB" sz="1200" dirty="0"/>
            </a:p>
          </p:txBody>
        </p:sp>
        <p:cxnSp>
          <p:nvCxnSpPr>
            <p:cNvPr id="31" name="Connecteur droit 30"/>
            <p:cNvCxnSpPr/>
            <p:nvPr/>
          </p:nvCxnSpPr>
          <p:spPr>
            <a:xfrm flipH="1">
              <a:off x="3213100" y="2331114"/>
              <a:ext cx="2391833" cy="3129886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5114956" y="6652164"/>
              <a:ext cx="1655354" cy="256636"/>
            </a:xfrm>
            <a:prstGeom prst="rect">
              <a:avLst/>
            </a:prstGeom>
            <a:solidFill>
              <a:srgbClr val="98764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 smtClean="0">
                  <a:solidFill>
                    <a:schemeClr val="bg1"/>
                  </a:solidFill>
                </a:rPr>
                <a:t>Ride </a:t>
              </a:r>
              <a:r>
                <a:rPr lang="en-GB" sz="1050" dirty="0" err="1" smtClean="0">
                  <a:solidFill>
                    <a:schemeClr val="bg1"/>
                  </a:solidFill>
                </a:rPr>
                <a:t>médio-Atlantique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7794656" y="6207664"/>
              <a:ext cx="600044" cy="415498"/>
            </a:xfrm>
            <a:prstGeom prst="rect">
              <a:avLst/>
            </a:prstGeom>
            <a:solidFill>
              <a:srgbClr val="C69B54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 err="1" smtClean="0">
                  <a:solidFill>
                    <a:schemeClr val="bg1"/>
                  </a:solidFill>
                </a:rPr>
                <a:t>Flanc</a:t>
              </a:r>
              <a:r>
                <a:rPr lang="en-GB" sz="1050" dirty="0" smtClean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GB" sz="1050" dirty="0" err="1" smtClean="0">
                  <a:solidFill>
                    <a:schemeClr val="bg1"/>
                  </a:solidFill>
                </a:rPr>
                <a:t>est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3187700" y="6312866"/>
              <a:ext cx="600044" cy="415498"/>
            </a:xfrm>
            <a:prstGeom prst="rect">
              <a:avLst/>
            </a:prstGeom>
            <a:solidFill>
              <a:srgbClr val="876939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 err="1" smtClean="0">
                  <a:solidFill>
                    <a:schemeClr val="bg1"/>
                  </a:solidFill>
                </a:rPr>
                <a:t>Flanc</a:t>
              </a:r>
              <a:r>
                <a:rPr lang="en-GB" sz="1050" dirty="0" smtClean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GB" sz="1050" dirty="0" err="1" smtClean="0">
                  <a:solidFill>
                    <a:schemeClr val="bg1"/>
                  </a:solidFill>
                </a:rPr>
                <a:t>ouest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-24217" y="1394666"/>
            <a:ext cx="6963864" cy="5502743"/>
            <a:chOff x="-24217" y="1394666"/>
            <a:chExt cx="6963864" cy="5502743"/>
          </a:xfrm>
        </p:grpSpPr>
        <p:grpSp>
          <p:nvGrpSpPr>
            <p:cNvPr id="55" name="Grouper 54"/>
            <p:cNvGrpSpPr/>
            <p:nvPr/>
          </p:nvGrpSpPr>
          <p:grpSpPr>
            <a:xfrm>
              <a:off x="-24217" y="1394666"/>
              <a:ext cx="6963864" cy="5502743"/>
              <a:chOff x="9651" y="1386199"/>
              <a:chExt cx="6963864" cy="5502743"/>
            </a:xfrm>
          </p:grpSpPr>
          <p:sp>
            <p:nvSpPr>
              <p:cNvPr id="13" name="Espace réservé du contenu 2"/>
              <p:cNvSpPr txBox="1">
                <a:spLocks/>
              </p:cNvSpPr>
              <p:nvPr/>
            </p:nvSpPr>
            <p:spPr>
              <a:xfrm>
                <a:off x="114505" y="4382643"/>
                <a:ext cx="4238453" cy="250629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 sz="2000" dirty="0" smtClean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endParaRPr lang="en-GB" sz="2000" dirty="0"/>
              </a:p>
            </p:txBody>
          </p:sp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51" y="3957306"/>
                <a:ext cx="2988000" cy="2691252"/>
              </a:xfrm>
              <a:prstGeom prst="rect">
                <a:avLst/>
              </a:prstGeom>
            </p:spPr>
          </p:pic>
          <p:sp>
            <p:nvSpPr>
              <p:cNvPr id="16" name="Ellipse 15"/>
              <p:cNvSpPr/>
              <p:nvPr/>
            </p:nvSpPr>
            <p:spPr>
              <a:xfrm>
                <a:off x="6253515" y="1386199"/>
                <a:ext cx="720000" cy="719999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16942" y="6611943"/>
                <a:ext cx="3006109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Robson et al. 2014</a:t>
                </a:r>
                <a:endParaRPr lang="en-GB" sz="1200" dirty="0"/>
              </a:p>
            </p:txBody>
          </p:sp>
          <p:sp>
            <p:nvSpPr>
              <p:cNvPr id="36" name="ZoneTexte 35"/>
              <p:cNvSpPr txBox="1"/>
              <p:nvPr/>
            </p:nvSpPr>
            <p:spPr>
              <a:xfrm>
                <a:off x="9651" y="3927676"/>
                <a:ext cx="295199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err="1" smtClean="0"/>
                  <a:t>Densité</a:t>
                </a:r>
                <a:r>
                  <a:rPr lang="en-GB" sz="1200" dirty="0" smtClean="0"/>
                  <a:t> </a:t>
                </a:r>
                <a:r>
                  <a:rPr lang="en-GB" sz="1200" dirty="0" err="1" smtClean="0"/>
                  <a:t>mer</a:t>
                </a:r>
                <a:r>
                  <a:rPr lang="en-GB" sz="1200" dirty="0" smtClean="0"/>
                  <a:t> Labrador et AMOC</a:t>
                </a:r>
                <a:endParaRPr lang="en-GB" sz="1200" dirty="0"/>
              </a:p>
            </p:txBody>
          </p:sp>
          <p:cxnSp>
            <p:nvCxnSpPr>
              <p:cNvPr id="49" name="Connecteur droit 48"/>
              <p:cNvCxnSpPr/>
              <p:nvPr/>
            </p:nvCxnSpPr>
            <p:spPr>
              <a:xfrm flipH="1">
                <a:off x="2142068" y="2364982"/>
                <a:ext cx="3488266" cy="2672685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 flipH="1">
                <a:off x="2743201" y="1754666"/>
                <a:ext cx="3493380" cy="2487134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Rectangle 55"/>
            <p:cNvSpPr>
              <a:spLocks noChangeAspect="1"/>
            </p:cNvSpPr>
            <p:nvPr/>
          </p:nvSpPr>
          <p:spPr>
            <a:xfrm>
              <a:off x="2963782" y="4095096"/>
              <a:ext cx="73999" cy="7318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-24217" y="4168284"/>
              <a:ext cx="323165" cy="2488741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GB" sz="900" dirty="0" err="1" smtClean="0"/>
                <a:t>Densité</a:t>
              </a:r>
              <a:r>
                <a:rPr lang="en-GB" sz="900" dirty="0" smtClean="0"/>
                <a:t> 1000-2500m (10</a:t>
              </a:r>
              <a:r>
                <a:rPr lang="en-GB" sz="900" baseline="30000" dirty="0" smtClean="0"/>
                <a:t>13</a:t>
              </a:r>
              <a:r>
                <a:rPr lang="en-GB" sz="900" dirty="0" smtClean="0"/>
                <a:t>kg)</a:t>
              </a:r>
              <a:endParaRPr lang="en-GB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635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r 29"/>
          <p:cNvGrpSpPr/>
          <p:nvPr/>
        </p:nvGrpSpPr>
        <p:grpSpPr>
          <a:xfrm>
            <a:off x="657043" y="3967167"/>
            <a:ext cx="3632200" cy="2983970"/>
            <a:chOff x="668862" y="3925562"/>
            <a:chExt cx="3632200" cy="298397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862" y="3976364"/>
              <a:ext cx="3632200" cy="2933168"/>
            </a:xfrm>
            <a:prstGeom prst="rect">
              <a:avLst/>
            </a:prstGeom>
          </p:spPr>
        </p:pic>
        <p:sp>
          <p:nvSpPr>
            <p:cNvPr id="29" name="ZoneTexte 28"/>
            <p:cNvSpPr txBox="1"/>
            <p:nvPr/>
          </p:nvSpPr>
          <p:spPr>
            <a:xfrm>
              <a:off x="711197" y="3925562"/>
              <a:ext cx="3539071" cy="41549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 smtClean="0"/>
                <a:t>Propagation de la Grande </a:t>
              </a:r>
              <a:r>
                <a:rPr lang="en-GB" sz="1050" dirty="0" err="1" smtClean="0"/>
                <a:t>Anomalie</a:t>
              </a:r>
              <a:r>
                <a:rPr lang="en-GB" sz="1050" dirty="0" smtClean="0"/>
                <a:t> de </a:t>
              </a:r>
              <a:r>
                <a:rPr lang="en-GB" sz="1050" dirty="0" err="1" smtClean="0"/>
                <a:t>Salinité</a:t>
              </a:r>
              <a:r>
                <a:rPr lang="en-GB" sz="1050" dirty="0" smtClean="0"/>
                <a:t> des </a:t>
              </a:r>
              <a:r>
                <a:rPr lang="en-GB" sz="1050" dirty="0" err="1" smtClean="0"/>
                <a:t>années</a:t>
              </a:r>
              <a:r>
                <a:rPr lang="en-GB" sz="1050" dirty="0" smtClean="0"/>
                <a:t> 1970 (Belkin et al. 1998)</a:t>
              </a:r>
              <a:endParaRPr lang="en-GB" sz="105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67736"/>
            <a:ext cx="4620800" cy="1422400"/>
          </a:xfrm>
        </p:spPr>
        <p:txBody>
          <a:bodyPr/>
          <a:lstStyle/>
          <a:p>
            <a:r>
              <a:rPr lang="en-GB" sz="4400" dirty="0" err="1" smtClean="0"/>
              <a:t>Variabilité</a:t>
            </a:r>
            <a:r>
              <a:rPr lang="en-GB" sz="4400" dirty="0" smtClean="0"/>
              <a:t> “</a:t>
            </a:r>
            <a:r>
              <a:rPr lang="en-GB" sz="4400" dirty="0" err="1" smtClean="0"/>
              <a:t>naturelle</a:t>
            </a:r>
            <a:r>
              <a:rPr lang="en-GB" sz="4400" dirty="0" smtClean="0"/>
              <a:t>”</a:t>
            </a:r>
            <a:endParaRPr lang="en-GB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2" y="1354662"/>
            <a:ext cx="4944533" cy="2782104"/>
          </a:xfrm>
        </p:spPr>
        <p:txBody>
          <a:bodyPr>
            <a:normAutofit/>
          </a:bodyPr>
          <a:lstStyle/>
          <a:p>
            <a:r>
              <a:rPr lang="fr-FR" sz="2000" dirty="0" smtClean="0"/>
              <a:t>Variations décennales dans l’océan Atlantique (AMO) avec fort impact climatique (Sahel, Europe, cyclones)</a:t>
            </a:r>
          </a:p>
          <a:p>
            <a:r>
              <a:rPr lang="fr-FR" sz="2000" dirty="0" smtClean="0"/>
              <a:t>Mécanismes qui les gouvernent ?</a:t>
            </a:r>
          </a:p>
          <a:p>
            <a:pPr lvl="1"/>
            <a:r>
              <a:rPr lang="fr-FR" sz="1800" dirty="0" smtClean="0"/>
              <a:t>Variabilité intrinsèque (AMOC, NAO)</a:t>
            </a:r>
          </a:p>
          <a:p>
            <a:pPr lvl="1"/>
            <a:r>
              <a:rPr lang="fr-FR" sz="1800" dirty="0" smtClean="0"/>
              <a:t>Forçages externes (aérosols volcaniques et anthropiques)</a:t>
            </a:r>
            <a:endParaRPr lang="fr-FR" sz="1800" dirty="0"/>
          </a:p>
          <a:p>
            <a:endParaRPr lang="en-GB" dirty="0"/>
          </a:p>
        </p:txBody>
      </p:sp>
      <p:pic>
        <p:nvPicPr>
          <p:cNvPr id="12" name="Image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34" y="33867"/>
            <a:ext cx="4319998" cy="25200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697000" y="-3179"/>
            <a:ext cx="454013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dirty="0" err="1" smtClean="0"/>
              <a:t>Température</a:t>
            </a:r>
            <a:r>
              <a:rPr lang="en-GB" sz="1050" dirty="0" smtClean="0"/>
              <a:t> de surface de </a:t>
            </a:r>
            <a:r>
              <a:rPr lang="en-GB" sz="1050" dirty="0" err="1" smtClean="0"/>
              <a:t>l’Atlantique</a:t>
            </a:r>
            <a:r>
              <a:rPr lang="en-GB" sz="1050" dirty="0" smtClean="0"/>
              <a:t> Nord sans </a:t>
            </a:r>
            <a:r>
              <a:rPr lang="en-GB" sz="1050" dirty="0" err="1" smtClean="0"/>
              <a:t>tendance</a:t>
            </a:r>
            <a:r>
              <a:rPr lang="en-GB" sz="1050" dirty="0" smtClean="0"/>
              <a:t> (AMO)</a:t>
            </a:r>
            <a:endParaRPr lang="en-GB" sz="1050" dirty="0"/>
          </a:p>
        </p:txBody>
      </p:sp>
      <p:sp>
        <p:nvSpPr>
          <p:cNvPr id="18" name="ZoneTexte 17"/>
          <p:cNvSpPr txBox="1"/>
          <p:nvPr/>
        </p:nvSpPr>
        <p:spPr>
          <a:xfrm>
            <a:off x="6662267" y="2426127"/>
            <a:ext cx="730128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00" dirty="0" err="1" smtClean="0"/>
              <a:t>Années</a:t>
            </a:r>
            <a:endParaRPr lang="en-GB" sz="500" dirty="0"/>
          </a:p>
        </p:txBody>
      </p:sp>
      <p:grpSp>
        <p:nvGrpSpPr>
          <p:cNvPr id="25" name="Grouper 24"/>
          <p:cNvGrpSpPr/>
          <p:nvPr/>
        </p:nvGrpSpPr>
        <p:grpSpPr>
          <a:xfrm>
            <a:off x="4824001" y="2553867"/>
            <a:ext cx="4336932" cy="4321066"/>
            <a:chOff x="4824001" y="2553867"/>
            <a:chExt cx="4336932" cy="432106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0939" y="2556933"/>
              <a:ext cx="4319994" cy="199584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4001" y="4485973"/>
              <a:ext cx="4320000" cy="238896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6485466" y="2553867"/>
              <a:ext cx="105833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err="1" smtClean="0"/>
                <a:t>L’oscillation</a:t>
              </a:r>
              <a:r>
                <a:rPr lang="en-GB" sz="800" dirty="0" smtClean="0"/>
                <a:t> Nord </a:t>
              </a:r>
              <a:r>
                <a:rPr lang="en-GB" sz="800" dirty="0" err="1" smtClean="0"/>
                <a:t>Atlantique</a:t>
              </a:r>
              <a:r>
                <a:rPr lang="en-GB" sz="800" dirty="0" smtClean="0"/>
                <a:t> (NAO)</a:t>
              </a:r>
              <a:endParaRPr lang="en-GB" sz="8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797733" y="6701794"/>
              <a:ext cx="730128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" dirty="0" err="1" smtClean="0"/>
                <a:t>Années</a:t>
              </a:r>
              <a:endParaRPr lang="en-GB" sz="500" dirty="0"/>
            </a:p>
          </p:txBody>
        </p:sp>
      </p:grpSp>
      <p:sp>
        <p:nvSpPr>
          <p:cNvPr id="20" name="Ellipse 19"/>
          <p:cNvSpPr/>
          <p:nvPr/>
        </p:nvSpPr>
        <p:spPr>
          <a:xfrm>
            <a:off x="1148108" y="5059290"/>
            <a:ext cx="660400" cy="634784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Ellipse 20"/>
          <p:cNvSpPr/>
          <p:nvPr/>
        </p:nvSpPr>
        <p:spPr>
          <a:xfrm>
            <a:off x="2756771" y="5744876"/>
            <a:ext cx="660400" cy="634784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Ellipse 21"/>
          <p:cNvSpPr/>
          <p:nvPr/>
        </p:nvSpPr>
        <p:spPr>
          <a:xfrm>
            <a:off x="1071908" y="6067010"/>
            <a:ext cx="660400" cy="634784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Ellipse 22"/>
          <p:cNvSpPr/>
          <p:nvPr/>
        </p:nvSpPr>
        <p:spPr>
          <a:xfrm>
            <a:off x="3086971" y="4896939"/>
            <a:ext cx="660400" cy="634784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Ellipse 23"/>
          <p:cNvSpPr/>
          <p:nvPr/>
        </p:nvSpPr>
        <p:spPr>
          <a:xfrm>
            <a:off x="2248777" y="4937305"/>
            <a:ext cx="660400" cy="634784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006" y="1602377"/>
            <a:ext cx="4320000" cy="2883596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4000" y="3950963"/>
            <a:ext cx="4320000" cy="292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70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smtClean="0"/>
              <a:t>Questions</a:t>
            </a:r>
            <a:endParaRPr lang="en-GB" sz="4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495331"/>
            <a:ext cx="8042276" cy="3708401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Comment fonctionne la variabilité naturelle en Atlantique Nord ?</a:t>
            </a:r>
          </a:p>
          <a:p>
            <a:endParaRPr lang="fr-FR" dirty="0" smtClean="0"/>
          </a:p>
          <a:p>
            <a:r>
              <a:rPr lang="fr-FR" dirty="0"/>
              <a:t>Quelle peut être la réponse de l’Atlantique Nord au réchauffement climatique en cours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232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smtClean="0"/>
              <a:t>Questions</a:t>
            </a:r>
            <a:endParaRPr lang="en-GB" sz="4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495331"/>
            <a:ext cx="8042276" cy="3708401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Comment fonctionne la variabilité naturelle en Atlantique Nord ?</a:t>
            </a:r>
          </a:p>
          <a:p>
            <a:endParaRPr lang="fr-FR" dirty="0" smtClean="0"/>
          </a:p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Quelle peut être la réponse de l’Atlantique Nord au réchauffement climatique en cours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3047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4673600" y="1947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33" name="Grouper 32"/>
          <p:cNvGrpSpPr/>
          <p:nvPr/>
        </p:nvGrpSpPr>
        <p:grpSpPr>
          <a:xfrm>
            <a:off x="145665" y="2709319"/>
            <a:ext cx="8761273" cy="3985220"/>
            <a:chOff x="145665" y="2276364"/>
            <a:chExt cx="8761273" cy="3985220"/>
          </a:xfrm>
        </p:grpSpPr>
        <p:sp>
          <p:nvSpPr>
            <p:cNvPr id="34" name="Rectangle 4"/>
            <p:cNvSpPr>
              <a:spLocks noChangeArrowheads="1"/>
            </p:cNvSpPr>
            <p:nvPr/>
          </p:nvSpPr>
          <p:spPr bwMode="auto">
            <a:xfrm>
              <a:off x="2642141" y="2276364"/>
              <a:ext cx="3048000" cy="2376055"/>
            </a:xfrm>
            <a:prstGeom prst="rect">
              <a:avLst/>
            </a:prstGeom>
            <a:solidFill>
              <a:schemeClr val="tx1"/>
            </a:solidFill>
            <a:ln w="76200" cmpd="sng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0771" y="2565389"/>
              <a:ext cx="1979996" cy="2064611"/>
            </a:xfrm>
            <a:prstGeom prst="rect">
              <a:avLst/>
            </a:prstGeom>
          </p:spPr>
        </p:pic>
        <p:sp>
          <p:nvSpPr>
            <p:cNvPr id="36" name="AutoShape 18"/>
            <p:cNvSpPr>
              <a:spLocks noChangeArrowheads="1"/>
            </p:cNvSpPr>
            <p:nvPr/>
          </p:nvSpPr>
          <p:spPr bwMode="auto">
            <a:xfrm>
              <a:off x="3310481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AutoShape 19"/>
            <p:cNvSpPr>
              <a:spLocks noChangeArrowheads="1"/>
            </p:cNvSpPr>
            <p:nvPr/>
          </p:nvSpPr>
          <p:spPr bwMode="auto">
            <a:xfrm>
              <a:off x="1820346" y="2709319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chemeClr val="tx2">
                <a:lumMod val="75000"/>
                <a:lumOff val="2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" name="Text Box 21"/>
            <p:cNvSpPr txBox="1">
              <a:spLocks noChangeArrowheads="1"/>
            </p:cNvSpPr>
            <p:nvPr/>
          </p:nvSpPr>
          <p:spPr bwMode="auto">
            <a:xfrm>
              <a:off x="6891878" y="2875301"/>
              <a:ext cx="2015060" cy="1200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2400" b="1" dirty="0" smtClean="0">
                  <a:solidFill>
                    <a:schemeClr val="accent5">
                      <a:lumMod val="75000"/>
                    </a:schemeClr>
                  </a:solidFill>
                </a:rPr>
                <a:t>Sortie</a:t>
              </a:r>
            </a:p>
            <a:p>
              <a:r>
                <a:rPr lang="fr-FR" sz="2400" b="1" dirty="0" smtClean="0">
                  <a:solidFill>
                    <a:schemeClr val="accent5">
                      <a:lumMod val="75000"/>
                    </a:schemeClr>
                  </a:solidFill>
                </a:rPr>
                <a:t> (variables  climatiques)</a:t>
              </a:r>
              <a:endParaRPr lang="fr-FR" sz="2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9" name="AutoShape 22"/>
            <p:cNvSpPr>
              <a:spLocks noChangeArrowheads="1"/>
            </p:cNvSpPr>
            <p:nvPr/>
          </p:nvSpPr>
          <p:spPr bwMode="auto">
            <a:xfrm>
              <a:off x="5579548" y="2785519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AutoShape 23"/>
            <p:cNvSpPr>
              <a:spLocks noChangeArrowheads="1"/>
            </p:cNvSpPr>
            <p:nvPr/>
          </p:nvSpPr>
          <p:spPr bwMode="auto">
            <a:xfrm>
              <a:off x="4207945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" name="AutoShape 24"/>
            <p:cNvSpPr>
              <a:spLocks noChangeArrowheads="1"/>
            </p:cNvSpPr>
            <p:nvPr/>
          </p:nvSpPr>
          <p:spPr bwMode="auto">
            <a:xfrm>
              <a:off x="5063081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" name="Ellipse 41"/>
            <p:cNvSpPr/>
            <p:nvPr/>
          </p:nvSpPr>
          <p:spPr>
            <a:xfrm>
              <a:off x="2328341" y="5181584"/>
              <a:ext cx="3959996" cy="1080000"/>
            </a:xfrm>
            <a:prstGeom prst="ellipse">
              <a:avLst/>
            </a:pr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 smtClean="0">
                  <a:solidFill>
                    <a:srgbClr val="FF0000"/>
                  </a:solidFill>
                </a:rPr>
                <a:t>Conditions aux </a:t>
              </a:r>
              <a:r>
                <a:rPr lang="en-GB" sz="2400" b="1" dirty="0" err="1" smtClean="0">
                  <a:solidFill>
                    <a:srgbClr val="FF0000"/>
                  </a:solidFill>
                </a:rPr>
                <a:t>limites</a:t>
              </a:r>
              <a:r>
                <a:rPr lang="en-GB" sz="2400" b="1" dirty="0" smtClean="0">
                  <a:solidFill>
                    <a:srgbClr val="FF0000"/>
                  </a:solidFill>
                </a:rPr>
                <a:t> (</a:t>
              </a:r>
              <a:r>
                <a:rPr lang="en-GB" sz="2400" b="1" dirty="0" err="1" smtClean="0">
                  <a:solidFill>
                    <a:srgbClr val="FF0000"/>
                  </a:solidFill>
                </a:rPr>
                <a:t>forçages</a:t>
              </a:r>
              <a:r>
                <a:rPr lang="en-GB" sz="2400" b="1" dirty="0" smtClean="0">
                  <a:solidFill>
                    <a:srgbClr val="FF0000"/>
                  </a:solidFill>
                </a:rPr>
                <a:t>)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 Box 21"/>
            <p:cNvSpPr txBox="1">
              <a:spLocks noChangeArrowheads="1"/>
            </p:cNvSpPr>
            <p:nvPr/>
          </p:nvSpPr>
          <p:spPr bwMode="auto">
            <a:xfrm>
              <a:off x="145665" y="2935445"/>
              <a:ext cx="2327143" cy="1200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2400" b="1" dirty="0" smtClean="0">
                  <a:solidFill>
                    <a:schemeClr val="accent1"/>
                  </a:solidFill>
                </a:rPr>
                <a:t>Entrée</a:t>
              </a:r>
            </a:p>
            <a:p>
              <a:r>
                <a:rPr lang="fr-FR" sz="2400" b="1" dirty="0" smtClean="0">
                  <a:solidFill>
                    <a:schemeClr val="accent1"/>
                  </a:solidFill>
                </a:rPr>
                <a:t>(</a:t>
              </a:r>
              <a:r>
                <a:rPr lang="fr-FR" sz="2400" b="1" dirty="0">
                  <a:solidFill>
                    <a:schemeClr val="accent1"/>
                  </a:solidFill>
                </a:rPr>
                <a:t>c</a:t>
              </a:r>
              <a:r>
                <a:rPr lang="fr-FR" sz="2400" b="1" dirty="0" smtClean="0">
                  <a:solidFill>
                    <a:schemeClr val="accent1"/>
                  </a:solidFill>
                </a:rPr>
                <a:t>onditions initiales)</a:t>
              </a:r>
              <a:endParaRPr lang="fr-FR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44" name="AutoShape 19"/>
            <p:cNvSpPr>
              <a:spLocks noChangeArrowheads="1"/>
            </p:cNvSpPr>
            <p:nvPr/>
          </p:nvSpPr>
          <p:spPr bwMode="auto">
            <a:xfrm>
              <a:off x="1874707" y="3241925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rgbClr val="18579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" name="AutoShape 19"/>
            <p:cNvSpPr>
              <a:spLocks noChangeArrowheads="1"/>
            </p:cNvSpPr>
            <p:nvPr/>
          </p:nvSpPr>
          <p:spPr bwMode="auto">
            <a:xfrm>
              <a:off x="1874707" y="3894654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rgbClr val="18579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" name="AutoShape 22"/>
            <p:cNvSpPr>
              <a:spLocks noChangeArrowheads="1"/>
            </p:cNvSpPr>
            <p:nvPr/>
          </p:nvSpPr>
          <p:spPr bwMode="auto">
            <a:xfrm>
              <a:off x="5608622" y="3309657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rgbClr val="5F88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" name="AutoShape 22"/>
            <p:cNvSpPr>
              <a:spLocks noChangeArrowheads="1"/>
            </p:cNvSpPr>
            <p:nvPr/>
          </p:nvSpPr>
          <p:spPr bwMode="auto">
            <a:xfrm>
              <a:off x="5619485" y="3804166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rgbClr val="5F88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Text Box 5"/>
            <p:cNvSpPr txBox="1">
              <a:spLocks noChangeArrowheads="1"/>
            </p:cNvSpPr>
            <p:nvPr/>
          </p:nvSpPr>
          <p:spPr bwMode="auto">
            <a:xfrm>
              <a:off x="2642141" y="2370100"/>
              <a:ext cx="3048000" cy="461665"/>
            </a:xfrm>
            <a:prstGeom prst="rect">
              <a:avLst/>
            </a:prstGeom>
            <a:noFill/>
            <a:ln w="76200" cmpd="sng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fr-FR" sz="2400" b="1" cap="all" dirty="0" smtClean="0">
                  <a:ln w="0"/>
                  <a:solidFill>
                    <a:srgbClr val="FFFFFF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Modèle </a:t>
              </a:r>
              <a:r>
                <a:rPr lang="fr-FR" sz="2400" b="1" cap="all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12700" stA="50000" endPos="50000" dist="5000" dir="5400000" sy="-100000" rotWithShape="0"/>
                  </a:effectLst>
                </a:rPr>
                <a:t>AOGCM</a:t>
              </a:r>
              <a:endParaRPr lang="fr-FR" sz="2400" b="1" cap="all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</a:endParaRPr>
            </a:p>
          </p:txBody>
        </p:sp>
      </p:grpSp>
      <p:sp>
        <p:nvSpPr>
          <p:cNvPr id="30" name="Titre 1"/>
          <p:cNvSpPr txBox="1">
            <a:spLocks/>
          </p:cNvSpPr>
          <p:nvPr/>
        </p:nvSpPr>
        <p:spPr>
          <a:xfrm>
            <a:off x="169330" y="304797"/>
            <a:ext cx="8817866" cy="111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/>
              <a:t>Principe d’un </a:t>
            </a:r>
            <a:r>
              <a:rPr lang="en-GB" sz="4000" dirty="0" err="1" smtClean="0"/>
              <a:t>modèle</a:t>
            </a:r>
            <a:r>
              <a:rPr lang="en-GB" sz="4000" dirty="0" smtClean="0"/>
              <a:t> </a:t>
            </a:r>
            <a:r>
              <a:rPr lang="en-GB" sz="4000" dirty="0" err="1" smtClean="0"/>
              <a:t>couplé</a:t>
            </a:r>
            <a:r>
              <a:rPr lang="en-GB" sz="4000" dirty="0" smtClean="0"/>
              <a:t> </a:t>
            </a:r>
            <a:r>
              <a:rPr lang="en-GB" sz="4000" dirty="0" err="1" smtClean="0"/>
              <a:t>océan-atmosphère</a:t>
            </a:r>
            <a:r>
              <a:rPr lang="en-GB" sz="4000" dirty="0" smtClean="0"/>
              <a:t> (AOGCM)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495005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1"/>
          <p:cNvSpPr txBox="1">
            <a:spLocks/>
          </p:cNvSpPr>
          <p:nvPr/>
        </p:nvSpPr>
        <p:spPr>
          <a:xfrm>
            <a:off x="-33866" y="141442"/>
            <a:ext cx="9144000" cy="74755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 err="1" smtClean="0"/>
              <a:t>Prévision</a:t>
            </a:r>
            <a:r>
              <a:rPr lang="en-GB" sz="4800" dirty="0" smtClean="0"/>
              <a:t> </a:t>
            </a:r>
            <a:r>
              <a:rPr lang="en-GB" sz="4800" dirty="0" err="1" smtClean="0"/>
              <a:t>décennale</a:t>
            </a:r>
            <a:endParaRPr lang="en-GB" sz="48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9" y="1806784"/>
            <a:ext cx="359997" cy="3191973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4517249" y="1764448"/>
            <a:ext cx="4635218" cy="4041033"/>
            <a:chOff x="4517249" y="1764448"/>
            <a:chExt cx="4635218" cy="4041033"/>
          </a:xfrm>
        </p:grpSpPr>
        <p:grpSp>
          <p:nvGrpSpPr>
            <p:cNvPr id="9" name="Grouper 8"/>
            <p:cNvGrpSpPr/>
            <p:nvPr/>
          </p:nvGrpSpPr>
          <p:grpSpPr>
            <a:xfrm>
              <a:off x="4517249" y="1764448"/>
              <a:ext cx="4635218" cy="4041033"/>
              <a:chOff x="4508782" y="1764448"/>
              <a:chExt cx="4635218" cy="4041033"/>
            </a:xfrm>
          </p:grpSpPr>
          <p:pic>
            <p:nvPicPr>
              <p:cNvPr id="21" name="Image 20" descr="Fig_3.jpe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8782" y="1764448"/>
                <a:ext cx="4635218" cy="3959999"/>
              </a:xfrm>
              <a:prstGeom prst="rect">
                <a:avLst/>
              </a:prstGeom>
            </p:spPr>
          </p:pic>
          <p:sp>
            <p:nvSpPr>
              <p:cNvPr id="27" name="ZoneTexte 26"/>
              <p:cNvSpPr txBox="1"/>
              <p:nvPr/>
            </p:nvSpPr>
            <p:spPr>
              <a:xfrm>
                <a:off x="4508782" y="5220705"/>
                <a:ext cx="4635218" cy="5847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1600" dirty="0" smtClean="0"/>
              </a:p>
              <a:p>
                <a:pPr algn="ctr"/>
                <a:endParaRPr lang="en-GB" sz="1600" dirty="0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582470" y="1879600"/>
              <a:ext cx="152406" cy="10752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1" y="4970115"/>
            <a:ext cx="516467" cy="25059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43" y="1764448"/>
            <a:ext cx="4320000" cy="358941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6941" y="1764448"/>
            <a:ext cx="307777" cy="3302369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sz="800" dirty="0" smtClean="0"/>
              <a:t>10</a:t>
            </a:r>
            <a:r>
              <a:rPr lang="en-GB" sz="800" baseline="30000" dirty="0" smtClean="0"/>
              <a:t>6</a:t>
            </a:r>
            <a:r>
              <a:rPr lang="en-GB" sz="800" dirty="0" smtClean="0"/>
              <a:t> m</a:t>
            </a:r>
            <a:r>
              <a:rPr lang="en-GB" sz="800" baseline="30000" dirty="0" smtClean="0"/>
              <a:t>3</a:t>
            </a:r>
            <a:r>
              <a:rPr lang="en-GB" sz="800" dirty="0" smtClean="0"/>
              <a:t>/s</a:t>
            </a:r>
            <a:endParaRPr lang="en-GB" sz="800" dirty="0"/>
          </a:p>
        </p:txBody>
      </p:sp>
      <p:sp>
        <p:nvSpPr>
          <p:cNvPr id="10" name="ZoneTexte 9"/>
          <p:cNvSpPr txBox="1"/>
          <p:nvPr/>
        </p:nvSpPr>
        <p:spPr>
          <a:xfrm>
            <a:off x="1034428" y="1651006"/>
            <a:ext cx="3691982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AMOC </a:t>
            </a:r>
            <a:r>
              <a:rPr lang="en-GB" sz="1600" dirty="0" err="1"/>
              <a:t>dans</a:t>
            </a:r>
            <a:r>
              <a:rPr lang="en-GB" sz="1600" dirty="0"/>
              <a:t> le </a:t>
            </a:r>
            <a:r>
              <a:rPr lang="en-GB" sz="1600" dirty="0" err="1"/>
              <a:t>modèle</a:t>
            </a:r>
            <a:r>
              <a:rPr lang="en-GB" sz="1600" dirty="0"/>
              <a:t> IPSL-</a:t>
            </a:r>
            <a:r>
              <a:rPr lang="en-GB" sz="1600" dirty="0" smtClean="0"/>
              <a:t>CM5</a:t>
            </a:r>
          </a:p>
          <a:p>
            <a:endParaRPr lang="en-GB" sz="1600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0" y="5066817"/>
            <a:ext cx="474334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dirty="0" err="1" smtClean="0"/>
              <a:t>Années</a:t>
            </a:r>
            <a:endParaRPr lang="en-GB" sz="1050" dirty="0" smtClean="0"/>
          </a:p>
          <a:p>
            <a:pPr algn="ctr"/>
            <a:endParaRPr lang="en-GB" sz="1050" dirty="0" smtClean="0"/>
          </a:p>
          <a:p>
            <a:pPr algn="ctr"/>
            <a:endParaRPr lang="en-GB" sz="1050" dirty="0" smtClean="0"/>
          </a:p>
          <a:p>
            <a:pPr algn="ctr"/>
            <a:endParaRPr lang="en-GB" sz="1050" dirty="0" smtClean="0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866" y="1352134"/>
            <a:ext cx="1080000" cy="1054931"/>
          </a:xfrm>
          <a:prstGeom prst="rect">
            <a:avLst/>
          </a:prstGeom>
        </p:spPr>
      </p:pic>
      <p:grpSp>
        <p:nvGrpSpPr>
          <p:cNvPr id="36" name="Group 7"/>
          <p:cNvGrpSpPr>
            <a:grpSpLocks/>
          </p:cNvGrpSpPr>
          <p:nvPr/>
        </p:nvGrpSpPr>
        <p:grpSpPr bwMode="auto">
          <a:xfrm>
            <a:off x="118540" y="1426484"/>
            <a:ext cx="563418" cy="1076914"/>
            <a:chOff x="2208" y="2223"/>
            <a:chExt cx="384" cy="666"/>
          </a:xfrm>
        </p:grpSpPr>
        <p:sp>
          <p:nvSpPr>
            <p:cNvPr id="37" name="Line 8"/>
            <p:cNvSpPr>
              <a:spLocks noChangeShapeType="1"/>
            </p:cNvSpPr>
            <p:nvPr/>
          </p:nvSpPr>
          <p:spPr bwMode="auto">
            <a:xfrm rot="6840124" flipV="1">
              <a:off x="2264" y="2585"/>
              <a:ext cx="344" cy="2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Oval 9"/>
            <p:cNvSpPr>
              <a:spLocks noChangeArrowheads="1"/>
            </p:cNvSpPr>
            <p:nvPr/>
          </p:nvSpPr>
          <p:spPr bwMode="auto">
            <a:xfrm>
              <a:off x="2208" y="2223"/>
              <a:ext cx="384" cy="288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211674" y="5398246"/>
            <a:ext cx="420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dirty="0" smtClean="0">
                <a:solidFill>
                  <a:srgbClr val="C00000"/>
                </a:solidFill>
              </a:rPr>
              <a:t>Persechino </a:t>
            </a:r>
            <a:r>
              <a:rPr lang="en-GB" dirty="0">
                <a:solidFill>
                  <a:srgbClr val="C00000"/>
                </a:solidFill>
              </a:rPr>
              <a:t>et al</a:t>
            </a:r>
            <a:r>
              <a:rPr lang="en-GB" dirty="0" smtClean="0">
                <a:solidFill>
                  <a:srgbClr val="C00000"/>
                </a:solidFill>
              </a:rPr>
              <a:t>. </a:t>
            </a:r>
            <a:r>
              <a:rPr lang="en-GB" dirty="0">
                <a:solidFill>
                  <a:srgbClr val="C00000"/>
                </a:solidFill>
              </a:rPr>
              <a:t>(</a:t>
            </a:r>
            <a:r>
              <a:rPr lang="en-GB" i="1" dirty="0" err="1" smtClean="0">
                <a:solidFill>
                  <a:srgbClr val="C00000"/>
                </a:solidFill>
              </a:rPr>
              <a:t>Clim</a:t>
            </a:r>
            <a:r>
              <a:rPr lang="en-GB" i="1" dirty="0">
                <a:solidFill>
                  <a:srgbClr val="C00000"/>
                </a:solidFill>
              </a:rPr>
              <a:t>. </a:t>
            </a:r>
            <a:r>
              <a:rPr lang="en-GB" i="1" dirty="0" err="1">
                <a:solidFill>
                  <a:srgbClr val="C00000"/>
                </a:solidFill>
              </a:rPr>
              <a:t>Dyn</a:t>
            </a:r>
            <a:r>
              <a:rPr lang="en-GB" dirty="0">
                <a:solidFill>
                  <a:srgbClr val="C00000"/>
                </a:solidFill>
              </a:rPr>
              <a:t>., </a:t>
            </a:r>
            <a:r>
              <a:rPr lang="en-GB" dirty="0">
                <a:solidFill>
                  <a:schemeClr val="accent6"/>
                </a:solidFill>
              </a:rPr>
              <a:t>2013)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1082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4673600" y="1947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33" name="Grouper 32"/>
          <p:cNvGrpSpPr/>
          <p:nvPr/>
        </p:nvGrpSpPr>
        <p:grpSpPr>
          <a:xfrm>
            <a:off x="145665" y="2709319"/>
            <a:ext cx="8761273" cy="3985220"/>
            <a:chOff x="145665" y="2276364"/>
            <a:chExt cx="8761273" cy="3985220"/>
          </a:xfrm>
        </p:grpSpPr>
        <p:sp>
          <p:nvSpPr>
            <p:cNvPr id="34" name="Rectangle 4"/>
            <p:cNvSpPr>
              <a:spLocks noChangeArrowheads="1"/>
            </p:cNvSpPr>
            <p:nvPr/>
          </p:nvSpPr>
          <p:spPr bwMode="auto">
            <a:xfrm>
              <a:off x="2642141" y="2276364"/>
              <a:ext cx="3048000" cy="2376055"/>
            </a:xfrm>
            <a:prstGeom prst="rect">
              <a:avLst/>
            </a:prstGeom>
            <a:solidFill>
              <a:schemeClr val="tx1"/>
            </a:solidFill>
            <a:ln w="76200" cmpd="sng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0771" y="2565389"/>
              <a:ext cx="1979996" cy="2064611"/>
            </a:xfrm>
            <a:prstGeom prst="rect">
              <a:avLst/>
            </a:prstGeom>
          </p:spPr>
        </p:pic>
        <p:sp>
          <p:nvSpPr>
            <p:cNvPr id="36" name="AutoShape 18"/>
            <p:cNvSpPr>
              <a:spLocks noChangeArrowheads="1"/>
            </p:cNvSpPr>
            <p:nvPr/>
          </p:nvSpPr>
          <p:spPr bwMode="auto">
            <a:xfrm>
              <a:off x="3310481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AutoShape 19"/>
            <p:cNvSpPr>
              <a:spLocks noChangeArrowheads="1"/>
            </p:cNvSpPr>
            <p:nvPr/>
          </p:nvSpPr>
          <p:spPr bwMode="auto">
            <a:xfrm>
              <a:off x="1820346" y="2709319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chemeClr val="tx2">
                <a:lumMod val="75000"/>
                <a:lumOff val="2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" name="Text Box 21"/>
            <p:cNvSpPr txBox="1">
              <a:spLocks noChangeArrowheads="1"/>
            </p:cNvSpPr>
            <p:nvPr/>
          </p:nvSpPr>
          <p:spPr bwMode="auto">
            <a:xfrm>
              <a:off x="6891878" y="2875301"/>
              <a:ext cx="2015060" cy="1200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2400" b="1" dirty="0" smtClean="0">
                  <a:solidFill>
                    <a:schemeClr val="accent5">
                      <a:lumMod val="75000"/>
                    </a:schemeClr>
                  </a:solidFill>
                </a:rPr>
                <a:t>Sortie</a:t>
              </a:r>
            </a:p>
            <a:p>
              <a:r>
                <a:rPr lang="fr-FR" sz="2400" b="1" dirty="0" smtClean="0">
                  <a:solidFill>
                    <a:schemeClr val="accent5">
                      <a:lumMod val="75000"/>
                    </a:schemeClr>
                  </a:solidFill>
                </a:rPr>
                <a:t> (</a:t>
              </a:r>
              <a:r>
                <a:rPr lang="fr-FR" sz="2400" b="1" dirty="0">
                  <a:solidFill>
                    <a:schemeClr val="accent5">
                      <a:lumMod val="75000"/>
                    </a:schemeClr>
                  </a:solidFill>
                </a:rPr>
                <a:t>v</a:t>
              </a:r>
              <a:r>
                <a:rPr lang="fr-FR" sz="2400" b="1" dirty="0" smtClean="0">
                  <a:solidFill>
                    <a:schemeClr val="accent5">
                      <a:lumMod val="75000"/>
                    </a:schemeClr>
                  </a:solidFill>
                </a:rPr>
                <a:t>ariables  climatiques)</a:t>
              </a:r>
              <a:endParaRPr lang="fr-FR" sz="2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9" name="AutoShape 22"/>
            <p:cNvSpPr>
              <a:spLocks noChangeArrowheads="1"/>
            </p:cNvSpPr>
            <p:nvPr/>
          </p:nvSpPr>
          <p:spPr bwMode="auto">
            <a:xfrm>
              <a:off x="5579548" y="2785519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AutoShape 23"/>
            <p:cNvSpPr>
              <a:spLocks noChangeArrowheads="1"/>
            </p:cNvSpPr>
            <p:nvPr/>
          </p:nvSpPr>
          <p:spPr bwMode="auto">
            <a:xfrm>
              <a:off x="4207945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" name="AutoShape 24"/>
            <p:cNvSpPr>
              <a:spLocks noChangeArrowheads="1"/>
            </p:cNvSpPr>
            <p:nvPr/>
          </p:nvSpPr>
          <p:spPr bwMode="auto">
            <a:xfrm>
              <a:off x="5063081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" name="Ellipse 41"/>
            <p:cNvSpPr/>
            <p:nvPr/>
          </p:nvSpPr>
          <p:spPr>
            <a:xfrm>
              <a:off x="2328341" y="5181584"/>
              <a:ext cx="3959996" cy="1080000"/>
            </a:xfrm>
            <a:prstGeom prst="ellipse">
              <a:avLst/>
            </a:pr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 smtClean="0">
                  <a:solidFill>
                    <a:srgbClr val="FF0000"/>
                  </a:solidFill>
                </a:rPr>
                <a:t>Conditions aux </a:t>
              </a:r>
              <a:r>
                <a:rPr lang="en-GB" sz="2400" b="1" dirty="0" err="1" smtClean="0">
                  <a:solidFill>
                    <a:srgbClr val="FF0000"/>
                  </a:solidFill>
                </a:rPr>
                <a:t>limites</a:t>
              </a:r>
              <a:r>
                <a:rPr lang="en-GB" sz="2400" b="1" dirty="0" smtClean="0">
                  <a:solidFill>
                    <a:srgbClr val="FF0000"/>
                  </a:solidFill>
                </a:rPr>
                <a:t> (</a:t>
              </a:r>
              <a:r>
                <a:rPr lang="en-GB" sz="2400" b="1" dirty="0" err="1" smtClean="0">
                  <a:solidFill>
                    <a:srgbClr val="FF0000"/>
                  </a:solidFill>
                </a:rPr>
                <a:t>forçages</a:t>
              </a:r>
              <a:r>
                <a:rPr lang="en-GB" sz="2400" b="1" dirty="0" smtClean="0">
                  <a:solidFill>
                    <a:srgbClr val="FF0000"/>
                  </a:solidFill>
                </a:rPr>
                <a:t>)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 Box 21"/>
            <p:cNvSpPr txBox="1">
              <a:spLocks noChangeArrowheads="1"/>
            </p:cNvSpPr>
            <p:nvPr/>
          </p:nvSpPr>
          <p:spPr bwMode="auto">
            <a:xfrm>
              <a:off x="145665" y="2935445"/>
              <a:ext cx="2327143" cy="1200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2400" b="1" dirty="0" smtClean="0">
                  <a:solidFill>
                    <a:schemeClr val="accent1"/>
                  </a:solidFill>
                </a:rPr>
                <a:t>Entrée</a:t>
              </a:r>
            </a:p>
            <a:p>
              <a:r>
                <a:rPr lang="fr-FR" sz="2400" b="1" dirty="0" smtClean="0">
                  <a:solidFill>
                    <a:schemeClr val="accent1"/>
                  </a:solidFill>
                </a:rPr>
                <a:t>(</a:t>
              </a:r>
              <a:r>
                <a:rPr lang="fr-FR" sz="2400" b="1" dirty="0">
                  <a:solidFill>
                    <a:schemeClr val="accent1"/>
                  </a:solidFill>
                </a:rPr>
                <a:t>c</a:t>
              </a:r>
              <a:r>
                <a:rPr lang="fr-FR" sz="2400" b="1" dirty="0" smtClean="0">
                  <a:solidFill>
                    <a:schemeClr val="accent1"/>
                  </a:solidFill>
                </a:rPr>
                <a:t>onditions initiales)</a:t>
              </a:r>
              <a:endParaRPr lang="fr-FR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44" name="AutoShape 19"/>
            <p:cNvSpPr>
              <a:spLocks noChangeArrowheads="1"/>
            </p:cNvSpPr>
            <p:nvPr/>
          </p:nvSpPr>
          <p:spPr bwMode="auto">
            <a:xfrm>
              <a:off x="1874707" y="3241925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rgbClr val="18579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" name="AutoShape 19"/>
            <p:cNvSpPr>
              <a:spLocks noChangeArrowheads="1"/>
            </p:cNvSpPr>
            <p:nvPr/>
          </p:nvSpPr>
          <p:spPr bwMode="auto">
            <a:xfrm>
              <a:off x="1874707" y="3894654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rgbClr val="18579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" name="AutoShape 22"/>
            <p:cNvSpPr>
              <a:spLocks noChangeArrowheads="1"/>
            </p:cNvSpPr>
            <p:nvPr/>
          </p:nvSpPr>
          <p:spPr bwMode="auto">
            <a:xfrm>
              <a:off x="5608622" y="3309657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rgbClr val="5F88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" name="AutoShape 22"/>
            <p:cNvSpPr>
              <a:spLocks noChangeArrowheads="1"/>
            </p:cNvSpPr>
            <p:nvPr/>
          </p:nvSpPr>
          <p:spPr bwMode="auto">
            <a:xfrm>
              <a:off x="5619485" y="3804166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rgbClr val="5F88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Text Box 5"/>
            <p:cNvSpPr txBox="1">
              <a:spLocks noChangeArrowheads="1"/>
            </p:cNvSpPr>
            <p:nvPr/>
          </p:nvSpPr>
          <p:spPr bwMode="auto">
            <a:xfrm>
              <a:off x="2642141" y="2370100"/>
              <a:ext cx="3048000" cy="461665"/>
            </a:xfrm>
            <a:prstGeom prst="rect">
              <a:avLst/>
            </a:prstGeom>
            <a:noFill/>
            <a:ln w="76200" cmpd="sng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fr-FR" sz="2400" b="1" cap="all" dirty="0" smtClean="0">
                  <a:ln w="0"/>
                  <a:solidFill>
                    <a:srgbClr val="FFFFFF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Modèle </a:t>
              </a:r>
              <a:r>
                <a:rPr lang="fr-FR" sz="2400" b="1" cap="all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12700" stA="50000" endPos="50000" dist="5000" dir="5400000" sy="-100000" rotWithShape="0"/>
                  </a:effectLst>
                </a:rPr>
                <a:t>AOGCM</a:t>
              </a:r>
              <a:endParaRPr lang="fr-FR" sz="2400" b="1" cap="all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</a:endParaRPr>
            </a:p>
          </p:txBody>
        </p:sp>
      </p:grpSp>
      <p:grpSp>
        <p:nvGrpSpPr>
          <p:cNvPr id="27" name="Grouper 26"/>
          <p:cNvGrpSpPr/>
          <p:nvPr/>
        </p:nvGrpSpPr>
        <p:grpSpPr>
          <a:xfrm>
            <a:off x="1337736" y="1365629"/>
            <a:ext cx="5757060" cy="1437426"/>
            <a:chOff x="1516753" y="675097"/>
            <a:chExt cx="4910430" cy="1752930"/>
          </a:xfrm>
        </p:grpSpPr>
        <p:sp>
          <p:nvSpPr>
            <p:cNvPr id="28" name="Ellipse 27"/>
            <p:cNvSpPr/>
            <p:nvPr/>
          </p:nvSpPr>
          <p:spPr>
            <a:xfrm>
              <a:off x="1516753" y="675097"/>
              <a:ext cx="4910430" cy="1079998"/>
            </a:xfrm>
            <a:prstGeom prst="ellipse">
              <a:avLst/>
            </a:pr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 smtClean="0">
                  <a:solidFill>
                    <a:srgbClr val="FF0000"/>
                  </a:solidFill>
                </a:rPr>
                <a:t>Rappel </a:t>
              </a:r>
              <a:r>
                <a:rPr lang="en-GB" sz="2000" b="1" dirty="0" err="1" smtClean="0">
                  <a:solidFill>
                    <a:srgbClr val="FF0000"/>
                  </a:solidFill>
                </a:rPr>
                <a:t>vers</a:t>
              </a:r>
              <a:r>
                <a:rPr lang="en-GB" sz="2000" b="1" dirty="0" smtClean="0">
                  <a:solidFill>
                    <a:srgbClr val="FF0000"/>
                  </a:solidFill>
                </a:rPr>
                <a:t> anomalies Temperature surface </a:t>
              </a:r>
              <a:r>
                <a:rPr lang="en-GB" sz="2000" b="1" dirty="0" err="1" smtClean="0">
                  <a:solidFill>
                    <a:srgbClr val="FF0000"/>
                  </a:solidFill>
                </a:rPr>
                <a:t>oceanique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AutoShape 23"/>
            <p:cNvSpPr>
              <a:spLocks noChangeArrowheads="1"/>
            </p:cNvSpPr>
            <p:nvPr/>
          </p:nvSpPr>
          <p:spPr bwMode="auto">
            <a:xfrm flipV="1">
              <a:off x="3954745" y="1708028"/>
              <a:ext cx="1800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" name="Titre 1"/>
          <p:cNvSpPr txBox="1">
            <a:spLocks/>
          </p:cNvSpPr>
          <p:nvPr/>
        </p:nvSpPr>
        <p:spPr>
          <a:xfrm>
            <a:off x="-33866" y="135464"/>
            <a:ext cx="9144000" cy="111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/>
              <a:t>Initialiser un </a:t>
            </a:r>
            <a:r>
              <a:rPr lang="en-GB" sz="4000" dirty="0" err="1" smtClean="0"/>
              <a:t>modèle</a:t>
            </a:r>
            <a:r>
              <a:rPr lang="en-GB" sz="4000" dirty="0" smtClean="0"/>
              <a:t> </a:t>
            </a:r>
            <a:r>
              <a:rPr lang="en-GB" sz="4000" dirty="0" err="1" smtClean="0"/>
              <a:t>couplé</a:t>
            </a:r>
            <a:r>
              <a:rPr lang="en-GB" sz="4000" dirty="0" smtClean="0"/>
              <a:t> </a:t>
            </a:r>
            <a:r>
              <a:rPr lang="en-GB" sz="4000" dirty="0" err="1" smtClean="0"/>
              <a:t>océan-atmosphère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690818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38248</TotalTime>
  <Words>1265</Words>
  <Application>Microsoft Macintosh PowerPoint</Application>
  <PresentationFormat>Présentation à l'écran (4:3)</PresentationFormat>
  <Paragraphs>240</Paragraphs>
  <Slides>25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Brise</vt:lpstr>
      <vt:lpstr>Rôle de l’océan dans la variabilité climatique décennale à centennale</vt:lpstr>
      <vt:lpstr>Un climat qui se réchauffe ?</vt:lpstr>
      <vt:lpstr>La circulation de retournement en Atlantique (AMOC) ?</vt:lpstr>
      <vt:lpstr>Variabilité “naturelle”</vt:lpstr>
      <vt:lpstr>Questions</vt:lpstr>
      <vt:lpstr>Questions</vt:lpstr>
      <vt:lpstr>Présentation PowerPoint</vt:lpstr>
      <vt:lpstr>Présentation PowerPoint</vt:lpstr>
      <vt:lpstr>Présentation PowerPoint</vt:lpstr>
      <vt:lpstr>Variations de l’AMOC</vt:lpstr>
      <vt:lpstr>Validation dernières décennies</vt:lpstr>
      <vt:lpstr>Validation dernier millénaire ? </vt:lpstr>
      <vt:lpstr>Implication : interférences</vt:lpstr>
      <vt:lpstr>Reconstruire la NAO sur les 1000 dernières années</vt:lpstr>
      <vt:lpstr>Questions</vt:lpstr>
      <vt:lpstr>Perturbation en eau douce dans un modèle de climat</vt:lpstr>
      <vt:lpstr>Un arrêt possible de l’AMOC ?</vt:lpstr>
      <vt:lpstr>Différents modèles</vt:lpstr>
      <vt:lpstr>Des changements abrupts dans les modèles de climat ? </vt:lpstr>
      <vt:lpstr>Conclusions</vt:lpstr>
      <vt:lpstr>Merci ! </vt:lpstr>
      <vt:lpstr>Présentation PowerPoint</vt:lpstr>
      <vt:lpstr>Présentation PowerPoint</vt:lpstr>
      <vt:lpstr>Présentation PowerPoint</vt:lpstr>
      <vt:lpstr>Présentation PowerPoint</vt:lpstr>
    </vt:vector>
  </TitlesOfParts>
  <Company>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Didier Swingedouw</dc:creator>
  <cp:lastModifiedBy>Didier Swingedouw</cp:lastModifiedBy>
  <cp:revision>278</cp:revision>
  <dcterms:created xsi:type="dcterms:W3CDTF">2012-09-21T18:31:17Z</dcterms:created>
  <dcterms:modified xsi:type="dcterms:W3CDTF">2015-11-23T18:36:47Z</dcterms:modified>
</cp:coreProperties>
</file>