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84" r:id="rId2"/>
    <p:sldId id="261" r:id="rId3"/>
    <p:sldId id="278" r:id="rId4"/>
    <p:sldId id="266" r:id="rId5"/>
    <p:sldId id="269" r:id="rId6"/>
    <p:sldId id="287" r:id="rId7"/>
    <p:sldId id="282" r:id="rId8"/>
    <p:sldId id="288" r:id="rId9"/>
    <p:sldId id="289" r:id="rId10"/>
    <p:sldId id="301" r:id="rId11"/>
    <p:sldId id="302" r:id="rId12"/>
    <p:sldId id="303" r:id="rId13"/>
    <p:sldId id="295" r:id="rId14"/>
    <p:sldId id="276" r:id="rId15"/>
    <p:sldId id="294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26" autoAdjust="0"/>
  </p:normalViewPr>
  <p:slideViewPr>
    <p:cSldViewPr snapToGrid="0" snapToObjects="1">
      <p:cViewPr>
        <p:scale>
          <a:sx n="75" d="100"/>
          <a:sy n="75" d="100"/>
        </p:scale>
        <p:origin x="-206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8606E-FE4F-374E-99BD-34138AF6FDF2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A0AB-E817-6B4C-A153-42650B0730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7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33795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6083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finalement,</a:t>
            </a:r>
            <a:r>
              <a:rPr lang="fr-FR" baseline="0" dirty="0" smtClean="0"/>
              <a:t> on retourne au Groenland,  cette fois plus pour s’inquiéter de sa fonte, mais pour prendre avantage de ses archives ! Afin de valider les mec. Suggérés précédemment sur une </a:t>
            </a:r>
            <a:r>
              <a:rPr lang="fr-FR" baseline="0" dirty="0" err="1" smtClean="0"/>
              <a:t>echelle</a:t>
            </a:r>
            <a:r>
              <a:rPr lang="fr-FR" baseline="0" dirty="0" smtClean="0"/>
              <a:t> de tps plus longue.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A0AB-E817-6B4C-A153-42650B07300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0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4035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backdrop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gures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fraction of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AOGCMs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(out of the 21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precipitation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A1B scenario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2080 to 2099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control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 to 1999).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A0AB-E817-6B4C-A153-42650B07300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76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Qui y a t’il </a:t>
            </a:r>
            <a:r>
              <a:rPr lang="fr-FR" dirty="0" err="1" smtClean="0"/>
              <a:t>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sechiba</a:t>
            </a:r>
            <a:r>
              <a:rPr lang="fr-FR" baseline="0" dirty="0" smtClean="0"/>
              <a:t>? A </a:t>
            </a:r>
            <a:r>
              <a:rPr lang="fr-FR" baseline="0" dirty="0" err="1" smtClean="0"/>
              <a:t>checker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A0AB-E817-6B4C-A153-42650B0730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61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A0AB-E817-6B4C-A153-42650B0730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2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39939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1987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4035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6083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998445" y="695134"/>
            <a:ext cx="4848145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6083" name="Text Box 2"/>
          <p:cNvSpPr>
            <a:spLocks noGrp="1" noChangeArrowheads="1"/>
          </p:cNvSpPr>
          <p:nvPr>
            <p:ph type="body"/>
          </p:nvPr>
        </p:nvSpPr>
        <p:spPr>
          <a:xfrm>
            <a:off x="1061838" y="4350018"/>
            <a:ext cx="4717036" cy="3493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031578-019A-3C48-A872-266BDED1DE9D}" type="datetimeFigureOut">
              <a:rPr lang="fr-FR" smtClean="0"/>
              <a:t>12/03/13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06B7BF8-F762-C241-967E-2FAF026D45C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40" y="-64807"/>
            <a:ext cx="9364320" cy="70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12769" y="6623660"/>
            <a:ext cx="20736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100" b="1" dirty="0" err="1">
                <a:solidFill>
                  <a:srgbClr val="FFFFFF"/>
                </a:solidFill>
              </a:rPr>
              <a:t>Bruegel</a:t>
            </a:r>
            <a:r>
              <a:rPr lang="en-GB" sz="1100" b="1" dirty="0">
                <a:solidFill>
                  <a:srgbClr val="FFFFFF"/>
                </a:solidFill>
              </a:rPr>
              <a:t> : </a:t>
            </a:r>
            <a:r>
              <a:rPr lang="en-GB" sz="1100" b="1" i="1" dirty="0"/>
              <a:t>The Harvesters</a:t>
            </a:r>
            <a:r>
              <a:rPr lang="en-GB" sz="1100" b="1" dirty="0"/>
              <a:t> (1565</a:t>
            </a:r>
            <a:r>
              <a:rPr lang="en-GB" sz="1100" b="1" dirty="0" smtClean="0"/>
              <a:t>)</a:t>
            </a:r>
            <a:endParaRPr lang="en-GB" sz="1100" b="1" dirty="0">
              <a:solidFill>
                <a:srgbClr val="FFFFFF"/>
              </a:solidFill>
            </a:endParaRPr>
          </a:p>
          <a:p>
            <a:pPr>
              <a:defRPr/>
            </a:pP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48263" y="1355385"/>
            <a:ext cx="7315200" cy="3098648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0820" rIns="81639" bIns="408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600" b="1" dirty="0" smtClean="0">
                <a:solidFill>
                  <a:schemeClr val="tx1"/>
                </a:solidFill>
              </a:rPr>
              <a:t>Mechanisms </a:t>
            </a:r>
            <a:r>
              <a:rPr lang="en-GB" sz="3600" b="1" dirty="0">
                <a:solidFill>
                  <a:schemeClr val="tx1"/>
                </a:solidFill>
              </a:rPr>
              <a:t>for European summer temperature response to solar forcing over the last </a:t>
            </a:r>
            <a:r>
              <a:rPr lang="en-GB" sz="3600" b="1" dirty="0" smtClean="0">
                <a:solidFill>
                  <a:schemeClr val="tx1"/>
                </a:solidFill>
              </a:rPr>
              <a:t>millennium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Swingedouw D.,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Terray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L., Servonnat J.,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Guiot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J. </a:t>
            </a:r>
          </a:p>
        </p:txBody>
      </p:sp>
      <p:pic>
        <p:nvPicPr>
          <p:cNvPr id="5" name="Image 4" descr="Logo_LS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-38098"/>
            <a:ext cx="1968500" cy="987030"/>
          </a:xfrm>
          <a:prstGeom prst="rect">
            <a:avLst/>
          </a:prstGeom>
        </p:spPr>
      </p:pic>
      <p:pic>
        <p:nvPicPr>
          <p:cNvPr id="6" name="Image 5" descr="IPS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1346200" cy="1143426"/>
          </a:xfrm>
          <a:prstGeom prst="rect">
            <a:avLst/>
          </a:prstGeom>
        </p:spPr>
      </p:pic>
      <p:pic>
        <p:nvPicPr>
          <p:cNvPr id="7" name="Image 6" descr="CNRSfr-Q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88901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0904"/>
      </p:ext>
    </p:extLst>
  </p:cSld>
  <p:clrMapOvr>
    <a:masterClrMapping/>
  </p:clrMapOvr>
  <p:transition xmlns:p14="http://schemas.microsoft.com/office/powerpoint/2010/main" spd="med" advTm="36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34" y="3912890"/>
            <a:ext cx="2411464" cy="1323765"/>
          </a:xfrm>
          <a:prstGeom prst="rect">
            <a:avLst/>
          </a:prstGeom>
        </p:spPr>
      </p:pic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" y="168499"/>
            <a:ext cx="8788320" cy="6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en-GB" sz="3700" dirty="0" smtClean="0">
                <a:solidFill>
                  <a:srgbClr val="FFAF03"/>
                </a:solidFill>
                <a:latin typeface="Century Gothic" charset="0"/>
              </a:rPr>
              <a:t>Summary of the mechanism</a:t>
            </a:r>
            <a:endParaRPr lang="en-GB" sz="3700" dirty="0">
              <a:solidFill>
                <a:srgbClr val="FFAF03"/>
              </a:solidFill>
              <a:latin typeface="Century Gothic" charset="0"/>
            </a:endParaRPr>
          </a:p>
        </p:txBody>
      </p:sp>
      <p:sp>
        <p:nvSpPr>
          <p:cNvPr id="45059" name="Soleil 15"/>
          <p:cNvSpPr>
            <a:spLocks noChangeArrowheads="1"/>
          </p:cNvSpPr>
          <p:nvPr/>
        </p:nvSpPr>
        <p:spPr bwMode="auto">
          <a:xfrm>
            <a:off x="3051360" y="1147801"/>
            <a:ext cx="1589760" cy="131341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1" name="Nuage 10"/>
          <p:cNvSpPr/>
          <p:nvPr/>
        </p:nvSpPr>
        <p:spPr bwMode="auto">
          <a:xfrm>
            <a:off x="2118240" y="3746522"/>
            <a:ext cx="3386880" cy="1490133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 bwMode="auto">
          <a:xfrm>
            <a:off x="2472269" y="6298524"/>
            <a:ext cx="2844800" cy="5256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ctr">
              <a:lnSpc>
                <a:spcPct val="100000"/>
              </a:lnSpc>
              <a:defRPr/>
            </a:pPr>
            <a:r>
              <a:rPr lang="fr-FR" sz="1600" dirty="0" err="1" smtClean="0">
                <a:solidFill>
                  <a:schemeClr val="bg1"/>
                </a:solidFill>
              </a:rPr>
              <a:t>Loading</a:t>
            </a:r>
            <a:r>
              <a:rPr lang="fr-FR" sz="1600" dirty="0" smtClean="0">
                <a:solidFill>
                  <a:schemeClr val="bg1"/>
                </a:solidFill>
              </a:rPr>
              <a:t> of </a:t>
            </a:r>
            <a:r>
              <a:rPr lang="fr-FR" sz="1600" dirty="0" err="1" smtClean="0">
                <a:solidFill>
                  <a:schemeClr val="bg1"/>
                </a:solidFill>
              </a:rPr>
              <a:t>soil</a:t>
            </a:r>
            <a:r>
              <a:rPr lang="fr-FR" sz="1600" dirty="0" smtClean="0">
                <a:solidFill>
                  <a:schemeClr val="bg1"/>
                </a:solidFill>
              </a:rPr>
              <a:t> water </a:t>
            </a:r>
            <a:r>
              <a:rPr lang="fr-FR" sz="1600" dirty="0" err="1" smtClean="0">
                <a:solidFill>
                  <a:schemeClr val="bg1"/>
                </a:solidFill>
              </a:rPr>
              <a:t>reservoir</a:t>
            </a:r>
            <a:r>
              <a:rPr lang="fr-FR" sz="1600" dirty="0" smtClean="0">
                <a:solidFill>
                  <a:schemeClr val="bg1"/>
                </a:solidFill>
              </a:rPr>
              <a:t> in </a:t>
            </a:r>
            <a:r>
              <a:rPr lang="fr-FR" sz="1600" dirty="0" err="1" smtClean="0">
                <a:solidFill>
                  <a:schemeClr val="bg1"/>
                </a:solidFill>
              </a:rPr>
              <a:t>winter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45062" name="Connecteur droit 32"/>
          <p:cNvCxnSpPr>
            <a:cxnSpLocks noChangeShapeType="1"/>
          </p:cNvCxnSpPr>
          <p:nvPr/>
        </p:nvCxnSpPr>
        <p:spPr bwMode="auto">
          <a:xfrm>
            <a:off x="21744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er 4"/>
          <p:cNvGrpSpPr/>
          <p:nvPr/>
        </p:nvGrpSpPr>
        <p:grpSpPr>
          <a:xfrm>
            <a:off x="839520" y="2668601"/>
            <a:ext cx="6082560" cy="933218"/>
            <a:chOff x="839520" y="2668601"/>
            <a:chExt cx="6082560" cy="933218"/>
          </a:xfrm>
        </p:grpSpPr>
        <p:cxnSp>
          <p:nvCxnSpPr>
            <p:cNvPr id="45058" name="Connecteur droit avec flèche 13"/>
            <p:cNvCxnSpPr>
              <a:cxnSpLocks noChangeShapeType="1"/>
            </p:cNvCxnSpPr>
            <p:nvPr/>
          </p:nvCxnSpPr>
          <p:spPr bwMode="auto">
            <a:xfrm rot="16200000" flipH="1">
              <a:off x="372911" y="3135210"/>
              <a:ext cx="933218" cy="0"/>
            </a:xfrm>
            <a:prstGeom prst="straightConnector1">
              <a:avLst/>
            </a:prstGeom>
            <a:noFill/>
            <a:ln w="76200" cmpd="sng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3" name="Connecteur droit avec flèche 13"/>
            <p:cNvCxnSpPr>
              <a:cxnSpLocks noChangeShapeType="1"/>
            </p:cNvCxnSpPr>
            <p:nvPr/>
          </p:nvCxnSpPr>
          <p:spPr bwMode="auto">
            <a:xfrm rot="16200000" flipH="1">
              <a:off x="3345071" y="3135210"/>
              <a:ext cx="933218" cy="0"/>
            </a:xfrm>
            <a:prstGeom prst="straightConnector1">
              <a:avLst/>
            </a:prstGeom>
            <a:noFill/>
            <a:ln w="76200" cmpd="sng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4" name="Connecteur droit avec flèche 13"/>
            <p:cNvCxnSpPr>
              <a:cxnSpLocks noChangeShapeType="1"/>
            </p:cNvCxnSpPr>
            <p:nvPr/>
          </p:nvCxnSpPr>
          <p:spPr bwMode="auto">
            <a:xfrm rot="16200000" flipH="1">
              <a:off x="6455471" y="3135210"/>
              <a:ext cx="933218" cy="0"/>
            </a:xfrm>
            <a:prstGeom prst="straightConnector1">
              <a:avLst/>
            </a:prstGeom>
            <a:noFill/>
            <a:ln w="76200" cmpd="sng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5" name="ZoneTexte 13"/>
          <p:cNvSpPr txBox="1">
            <a:spLocks noChangeArrowheads="1"/>
          </p:cNvSpPr>
          <p:nvPr/>
        </p:nvSpPr>
        <p:spPr bwMode="auto">
          <a:xfrm>
            <a:off x="-750240" y="4327655"/>
            <a:ext cx="16751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grpSp>
        <p:nvGrpSpPr>
          <p:cNvPr id="2" name="Grouper 15"/>
          <p:cNvGrpSpPr>
            <a:grpSpLocks/>
          </p:cNvGrpSpPr>
          <p:nvPr/>
        </p:nvGrpSpPr>
        <p:grpSpPr bwMode="auto">
          <a:xfrm>
            <a:off x="3395520" y="5502818"/>
            <a:ext cx="4093677" cy="760400"/>
            <a:chOff x="3743325" y="6065837"/>
            <a:chExt cx="4512995" cy="838201"/>
          </a:xfrm>
        </p:grpSpPr>
        <p:grpSp>
          <p:nvGrpSpPr>
            <p:cNvPr id="45068" name="Grouper 38"/>
            <p:cNvGrpSpPr>
              <a:grpSpLocks/>
            </p:cNvGrpSpPr>
            <p:nvPr/>
          </p:nvGrpSpPr>
          <p:grpSpPr bwMode="auto">
            <a:xfrm>
              <a:off x="3743325" y="6142038"/>
              <a:ext cx="1296988" cy="762000"/>
              <a:chOff x="3743324" y="6142037"/>
              <a:chExt cx="1296988" cy="762000"/>
            </a:xfrm>
          </p:grpSpPr>
          <p:cxnSp>
            <p:nvCxnSpPr>
              <p:cNvPr id="10" name="Connecteur droit avec flèche 9"/>
              <p:cNvCxnSpPr/>
              <p:nvPr/>
            </p:nvCxnSpPr>
            <p:spPr bwMode="auto">
              <a:xfrm rot="5400000" flipH="1" flipV="1">
                <a:off x="4050505" y="6522242"/>
                <a:ext cx="762001" cy="1587"/>
              </a:xfrm>
              <a:prstGeom prst="straightConnector1">
                <a:avLst/>
              </a:prstGeom>
              <a:solidFill>
                <a:srgbClr val="00B8FF"/>
              </a:solidFill>
              <a:ln w="762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Connecteur droit avec flèche 21"/>
              <p:cNvCxnSpPr/>
              <p:nvPr/>
            </p:nvCxnSpPr>
            <p:spPr bwMode="auto">
              <a:xfrm rot="5400000" flipH="1" flipV="1">
                <a:off x="3363117" y="6522242"/>
                <a:ext cx="762001" cy="1588"/>
              </a:xfrm>
              <a:prstGeom prst="straightConnector1">
                <a:avLst/>
              </a:prstGeom>
              <a:solidFill>
                <a:srgbClr val="00B8FF"/>
              </a:solidFill>
              <a:ln w="762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Connecteur droit avec flèche 22"/>
              <p:cNvCxnSpPr/>
              <p:nvPr/>
            </p:nvCxnSpPr>
            <p:spPr bwMode="auto">
              <a:xfrm rot="5400000" flipH="1" flipV="1">
                <a:off x="4658517" y="6522242"/>
                <a:ext cx="762001" cy="1588"/>
              </a:xfrm>
              <a:prstGeom prst="straightConnector1">
                <a:avLst/>
              </a:prstGeom>
              <a:solidFill>
                <a:srgbClr val="00B8FF"/>
              </a:solidFill>
              <a:ln w="762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5069" name="ZoneTexte 14"/>
            <p:cNvSpPr txBox="1">
              <a:spLocks noChangeArrowheads="1"/>
            </p:cNvSpPr>
            <p:nvPr/>
          </p:nvSpPr>
          <p:spPr bwMode="auto">
            <a:xfrm>
              <a:off x="5589320" y="6065837"/>
              <a:ext cx="2667000" cy="71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800" dirty="0">
                  <a:solidFill>
                    <a:srgbClr val="000000"/>
                  </a:solidFill>
                </a:rPr>
                <a:t>Evapotranspiration </a:t>
              </a:r>
              <a:r>
                <a:rPr lang="fr-FR" sz="1800" dirty="0" err="1" smtClean="0">
                  <a:solidFill>
                    <a:srgbClr val="000000"/>
                  </a:solidFill>
                </a:rPr>
                <a:t>increases</a:t>
              </a:r>
              <a:r>
                <a:rPr lang="fr-FR" sz="1800" dirty="0" smtClean="0">
                  <a:solidFill>
                    <a:srgbClr val="000000"/>
                  </a:solidFill>
                </a:rPr>
                <a:t> in </a:t>
              </a:r>
              <a:r>
                <a:rPr lang="fr-FR" sz="1800" dirty="0" err="1" smtClean="0">
                  <a:solidFill>
                    <a:srgbClr val="000000"/>
                  </a:solidFill>
                </a:rPr>
                <a:t>summer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080" y="5482657"/>
            <a:ext cx="214272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dirty="0" smtClean="0">
                <a:solidFill>
                  <a:schemeClr val="tx1"/>
                </a:solidFill>
              </a:rPr>
              <a:t>More </a:t>
            </a:r>
            <a:r>
              <a:rPr lang="fr-FR" sz="1800" dirty="0" err="1" smtClean="0">
                <a:solidFill>
                  <a:schemeClr val="tx1"/>
                </a:solidFill>
              </a:rPr>
              <a:t>evaporation</a:t>
            </a:r>
            <a:r>
              <a:rPr lang="fr-FR" sz="1800" dirty="0" smtClean="0">
                <a:solidFill>
                  <a:schemeClr val="tx1"/>
                </a:solidFill>
              </a:rPr>
              <a:t> in the </a:t>
            </a:r>
            <a:r>
              <a:rPr lang="fr-FR" sz="1800" dirty="0" err="1" smtClean="0">
                <a:solidFill>
                  <a:schemeClr val="tx1"/>
                </a:solidFill>
              </a:rPr>
              <a:t>tropics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499599" y="3912891"/>
            <a:ext cx="2302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Mettre un nuage avec pluie pour hiver</a:t>
            </a:r>
          </a:p>
          <a:p>
            <a:r>
              <a:rPr lang="fr-FR" dirty="0" smtClean="0"/>
              <a:t>Utiliser tableau Bruegel pour illustrer hiver et </a:t>
            </a:r>
            <a:r>
              <a:rPr lang="fr-FR" dirty="0" err="1" smtClean="0"/>
              <a:t>ete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901953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" y="168499"/>
            <a:ext cx="8788320" cy="6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en-GB" sz="3700" dirty="0" smtClean="0">
                <a:solidFill>
                  <a:srgbClr val="FFAF03"/>
                </a:solidFill>
                <a:latin typeface="Century Gothic" charset="0"/>
              </a:rPr>
              <a:t>Summary of the mechanism</a:t>
            </a:r>
            <a:endParaRPr lang="en-GB" sz="3700" dirty="0">
              <a:solidFill>
                <a:srgbClr val="FFAF03"/>
              </a:solidFill>
              <a:latin typeface="Century Gothic" charset="0"/>
            </a:endParaRPr>
          </a:p>
        </p:txBody>
      </p:sp>
      <p:cxnSp>
        <p:nvCxnSpPr>
          <p:cNvPr id="45058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372911" y="3135210"/>
            <a:ext cx="933218" cy="0"/>
          </a:xfrm>
          <a:prstGeom prst="straightConnector1">
            <a:avLst/>
          </a:prstGeom>
          <a:noFill/>
          <a:ln w="76200" cmpd="sng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" name="Soleil 15"/>
          <p:cNvSpPr>
            <a:spLocks noChangeArrowheads="1"/>
          </p:cNvSpPr>
          <p:nvPr/>
        </p:nvSpPr>
        <p:spPr bwMode="auto">
          <a:xfrm>
            <a:off x="3051360" y="1147801"/>
            <a:ext cx="1589760" cy="131341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 bwMode="auto">
          <a:xfrm>
            <a:off x="2472269" y="6298524"/>
            <a:ext cx="2844800" cy="5256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ctr">
              <a:lnSpc>
                <a:spcPct val="100000"/>
              </a:lnSpc>
              <a:defRPr/>
            </a:pP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45062" name="Connecteur droit 32"/>
          <p:cNvCxnSpPr>
            <a:cxnSpLocks noChangeShapeType="1"/>
          </p:cNvCxnSpPr>
          <p:nvPr/>
        </p:nvCxnSpPr>
        <p:spPr bwMode="auto">
          <a:xfrm>
            <a:off x="21744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3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3345071" y="3135210"/>
            <a:ext cx="933218" cy="0"/>
          </a:xfrm>
          <a:prstGeom prst="straightConnector1">
            <a:avLst/>
          </a:prstGeom>
          <a:noFill/>
          <a:ln w="76200" cmpd="sng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4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6455471" y="3135210"/>
            <a:ext cx="933218" cy="0"/>
          </a:xfrm>
          <a:prstGeom prst="straightConnector1">
            <a:avLst/>
          </a:prstGeom>
          <a:noFill/>
          <a:ln w="76200" cmpd="sng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5" name="ZoneTexte 13"/>
          <p:cNvSpPr txBox="1">
            <a:spLocks noChangeArrowheads="1"/>
          </p:cNvSpPr>
          <p:nvPr/>
        </p:nvSpPr>
        <p:spPr bwMode="auto">
          <a:xfrm>
            <a:off x="-750240" y="4327655"/>
            <a:ext cx="16751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grpSp>
        <p:nvGrpSpPr>
          <p:cNvPr id="45068" name="Grouper 38"/>
          <p:cNvGrpSpPr>
            <a:grpSpLocks/>
          </p:cNvGrpSpPr>
          <p:nvPr/>
        </p:nvGrpSpPr>
        <p:grpSpPr bwMode="auto">
          <a:xfrm>
            <a:off x="3395519" y="5571947"/>
            <a:ext cx="1176480" cy="691272"/>
            <a:chOff x="3743324" y="6142037"/>
            <a:chExt cx="1296988" cy="762000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 rot="5400000" flipH="1" flipV="1">
              <a:off x="4050505" y="6522242"/>
              <a:ext cx="762001" cy="1587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droit avec flèche 21"/>
            <p:cNvCxnSpPr/>
            <p:nvPr/>
          </p:nvCxnSpPr>
          <p:spPr bwMode="auto">
            <a:xfrm rot="5400000" flipH="1" flipV="1">
              <a:off x="3363117" y="6522242"/>
              <a:ext cx="762001" cy="1588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Connecteur droit avec flèche 22"/>
            <p:cNvCxnSpPr/>
            <p:nvPr/>
          </p:nvCxnSpPr>
          <p:spPr bwMode="auto">
            <a:xfrm rot="5400000" flipH="1" flipV="1">
              <a:off x="4658517" y="6522242"/>
              <a:ext cx="762001" cy="1588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9" name="Connecteur droit 32"/>
          <p:cNvCxnSpPr>
            <a:cxnSpLocks noChangeShapeType="1"/>
          </p:cNvCxnSpPr>
          <p:nvPr/>
        </p:nvCxnSpPr>
        <p:spPr bwMode="auto">
          <a:xfrm>
            <a:off x="21744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er 27"/>
          <p:cNvGrpSpPr>
            <a:grpSpLocks/>
          </p:cNvGrpSpPr>
          <p:nvPr/>
        </p:nvGrpSpPr>
        <p:grpSpPr bwMode="auto">
          <a:xfrm>
            <a:off x="3466080" y="6274374"/>
            <a:ext cx="898560" cy="461185"/>
            <a:chOff x="3821112" y="6916637"/>
            <a:chExt cx="990600" cy="508126"/>
          </a:xfrm>
        </p:grpSpPr>
        <p:cxnSp>
          <p:nvCxnSpPr>
            <p:cNvPr id="21" name="Connecteur droit 24"/>
            <p:cNvCxnSpPr>
              <a:cxnSpLocks noChangeShapeType="1"/>
            </p:cNvCxnSpPr>
            <p:nvPr/>
          </p:nvCxnSpPr>
          <p:spPr bwMode="auto">
            <a:xfrm rot="5400000">
              <a:off x="3941712" y="7023843"/>
              <a:ext cx="2160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ZoneTexte 26"/>
            <p:cNvSpPr txBox="1">
              <a:spLocks noChangeArrowheads="1"/>
            </p:cNvSpPr>
            <p:nvPr/>
          </p:nvSpPr>
          <p:spPr bwMode="auto">
            <a:xfrm flipH="1">
              <a:off x="3821112" y="7068705"/>
              <a:ext cx="990600" cy="35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500" dirty="0"/>
                <a:t>55°N</a:t>
              </a:r>
            </a:p>
          </p:txBody>
        </p:sp>
      </p:grpSp>
      <p:cxnSp>
        <p:nvCxnSpPr>
          <p:cNvPr id="27" name="Connecteur droit 29"/>
          <p:cNvCxnSpPr>
            <a:cxnSpLocks noChangeShapeType="1"/>
          </p:cNvCxnSpPr>
          <p:nvPr/>
        </p:nvCxnSpPr>
        <p:spPr bwMode="auto">
          <a:xfrm rot="5400000">
            <a:off x="188537" y="6391833"/>
            <a:ext cx="196046" cy="14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ZoneTexte 30"/>
          <p:cNvSpPr txBox="1">
            <a:spLocks noChangeArrowheads="1"/>
          </p:cNvSpPr>
          <p:nvPr/>
        </p:nvSpPr>
        <p:spPr bwMode="auto">
          <a:xfrm flipH="1">
            <a:off x="79200" y="6449483"/>
            <a:ext cx="8985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500" dirty="0"/>
              <a:t>25°N</a:t>
            </a:r>
          </a:p>
        </p:txBody>
      </p:sp>
      <p:grpSp>
        <p:nvGrpSpPr>
          <p:cNvPr id="29" name="Grouper 33"/>
          <p:cNvGrpSpPr>
            <a:grpSpLocks/>
          </p:cNvGrpSpPr>
          <p:nvPr/>
        </p:nvGrpSpPr>
        <p:grpSpPr bwMode="auto">
          <a:xfrm>
            <a:off x="7336800" y="6294530"/>
            <a:ext cx="898560" cy="444252"/>
            <a:chOff x="3821112" y="6916637"/>
            <a:chExt cx="990600" cy="489470"/>
          </a:xfrm>
        </p:grpSpPr>
        <p:cxnSp>
          <p:nvCxnSpPr>
            <p:cNvPr id="30" name="Connecteur droit 37"/>
            <p:cNvCxnSpPr>
              <a:cxnSpLocks noChangeShapeType="1"/>
            </p:cNvCxnSpPr>
            <p:nvPr/>
          </p:nvCxnSpPr>
          <p:spPr bwMode="auto">
            <a:xfrm rot="5400000">
              <a:off x="3941712" y="7023843"/>
              <a:ext cx="2160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ZoneTexte 38"/>
            <p:cNvSpPr txBox="1">
              <a:spLocks noChangeArrowheads="1"/>
            </p:cNvSpPr>
            <p:nvPr/>
          </p:nvSpPr>
          <p:spPr bwMode="auto">
            <a:xfrm flipH="1">
              <a:off x="3821112" y="7050049"/>
              <a:ext cx="990600" cy="35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500" dirty="0"/>
                <a:t>75°N</a:t>
              </a:r>
            </a:p>
          </p:txBody>
        </p:sp>
      </p:grpSp>
      <p:cxnSp>
        <p:nvCxnSpPr>
          <p:cNvPr id="32" name="Connecteur droit 32"/>
          <p:cNvCxnSpPr>
            <a:cxnSpLocks noChangeShapeType="1"/>
          </p:cNvCxnSpPr>
          <p:nvPr/>
        </p:nvCxnSpPr>
        <p:spPr bwMode="auto">
          <a:xfrm>
            <a:off x="97776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Nuage 33"/>
          <p:cNvSpPr/>
          <p:nvPr/>
        </p:nvSpPr>
        <p:spPr bwMode="auto">
          <a:xfrm>
            <a:off x="2118240" y="3746522"/>
            <a:ext cx="3386880" cy="1490133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321930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" y="168499"/>
            <a:ext cx="8788320" cy="6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en-GB" sz="3700" dirty="0" smtClean="0">
                <a:solidFill>
                  <a:srgbClr val="FFAF03"/>
                </a:solidFill>
                <a:latin typeface="Century Gothic" charset="0"/>
              </a:rPr>
              <a:t>Summary of the mechanism</a:t>
            </a:r>
            <a:endParaRPr lang="en-GB" sz="3700" dirty="0">
              <a:solidFill>
                <a:srgbClr val="FFAF03"/>
              </a:solidFill>
              <a:latin typeface="Century Gothic" charset="0"/>
            </a:endParaRPr>
          </a:p>
        </p:txBody>
      </p:sp>
      <p:cxnSp>
        <p:nvCxnSpPr>
          <p:cNvPr id="45058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372911" y="3135210"/>
            <a:ext cx="933218" cy="0"/>
          </a:xfrm>
          <a:prstGeom prst="straightConnector1">
            <a:avLst/>
          </a:prstGeom>
          <a:noFill/>
          <a:ln w="76200" cmpd="sng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" name="Soleil 15"/>
          <p:cNvSpPr>
            <a:spLocks noChangeArrowheads="1"/>
          </p:cNvSpPr>
          <p:nvPr/>
        </p:nvSpPr>
        <p:spPr bwMode="auto">
          <a:xfrm>
            <a:off x="3051360" y="1147801"/>
            <a:ext cx="1589760" cy="131341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 bwMode="auto">
          <a:xfrm>
            <a:off x="2472269" y="6298524"/>
            <a:ext cx="2844800" cy="5256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ctr">
              <a:lnSpc>
                <a:spcPct val="100000"/>
              </a:lnSpc>
              <a:defRPr/>
            </a:pP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45062" name="Connecteur droit 32"/>
          <p:cNvCxnSpPr>
            <a:cxnSpLocks noChangeShapeType="1"/>
          </p:cNvCxnSpPr>
          <p:nvPr/>
        </p:nvCxnSpPr>
        <p:spPr bwMode="auto">
          <a:xfrm>
            <a:off x="21744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3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3345071" y="3135210"/>
            <a:ext cx="933218" cy="0"/>
          </a:xfrm>
          <a:prstGeom prst="straightConnector1">
            <a:avLst/>
          </a:prstGeom>
          <a:noFill/>
          <a:ln w="76200" cmpd="sng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4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6455471" y="3135210"/>
            <a:ext cx="933218" cy="0"/>
          </a:xfrm>
          <a:prstGeom prst="straightConnector1">
            <a:avLst/>
          </a:prstGeom>
          <a:noFill/>
          <a:ln w="76200" cmpd="sng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5" name="ZoneTexte 13"/>
          <p:cNvSpPr txBox="1">
            <a:spLocks noChangeArrowheads="1"/>
          </p:cNvSpPr>
          <p:nvPr/>
        </p:nvSpPr>
        <p:spPr bwMode="auto">
          <a:xfrm>
            <a:off x="-750240" y="4327655"/>
            <a:ext cx="16751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grpSp>
        <p:nvGrpSpPr>
          <p:cNvPr id="45068" name="Grouper 38"/>
          <p:cNvGrpSpPr>
            <a:grpSpLocks/>
          </p:cNvGrpSpPr>
          <p:nvPr/>
        </p:nvGrpSpPr>
        <p:grpSpPr bwMode="auto">
          <a:xfrm>
            <a:off x="3395519" y="5571947"/>
            <a:ext cx="1176480" cy="691272"/>
            <a:chOff x="3743324" y="6142037"/>
            <a:chExt cx="1296988" cy="762000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 rot="5400000" flipH="1" flipV="1">
              <a:off x="4050505" y="6522242"/>
              <a:ext cx="762001" cy="1587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droit avec flèche 21"/>
            <p:cNvCxnSpPr/>
            <p:nvPr/>
          </p:nvCxnSpPr>
          <p:spPr bwMode="auto">
            <a:xfrm rot="5400000" flipH="1" flipV="1">
              <a:off x="3363117" y="6522242"/>
              <a:ext cx="762001" cy="1588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Connecteur droit avec flèche 22"/>
            <p:cNvCxnSpPr/>
            <p:nvPr/>
          </p:nvCxnSpPr>
          <p:spPr bwMode="auto">
            <a:xfrm rot="5400000" flipH="1" flipV="1">
              <a:off x="4658517" y="6522242"/>
              <a:ext cx="762001" cy="1588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9" name="Connecteur droit 32"/>
          <p:cNvCxnSpPr>
            <a:cxnSpLocks noChangeShapeType="1"/>
          </p:cNvCxnSpPr>
          <p:nvPr/>
        </p:nvCxnSpPr>
        <p:spPr bwMode="auto">
          <a:xfrm>
            <a:off x="21744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er 27"/>
          <p:cNvGrpSpPr>
            <a:grpSpLocks/>
          </p:cNvGrpSpPr>
          <p:nvPr/>
        </p:nvGrpSpPr>
        <p:grpSpPr bwMode="auto">
          <a:xfrm>
            <a:off x="3466080" y="6274374"/>
            <a:ext cx="898560" cy="461185"/>
            <a:chOff x="3821112" y="6916637"/>
            <a:chExt cx="990600" cy="508126"/>
          </a:xfrm>
        </p:grpSpPr>
        <p:cxnSp>
          <p:nvCxnSpPr>
            <p:cNvPr id="21" name="Connecteur droit 24"/>
            <p:cNvCxnSpPr>
              <a:cxnSpLocks noChangeShapeType="1"/>
            </p:cNvCxnSpPr>
            <p:nvPr/>
          </p:nvCxnSpPr>
          <p:spPr bwMode="auto">
            <a:xfrm rot="5400000">
              <a:off x="3941712" y="7023843"/>
              <a:ext cx="2160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ZoneTexte 26"/>
            <p:cNvSpPr txBox="1">
              <a:spLocks noChangeArrowheads="1"/>
            </p:cNvSpPr>
            <p:nvPr/>
          </p:nvSpPr>
          <p:spPr bwMode="auto">
            <a:xfrm flipH="1">
              <a:off x="3821112" y="7068705"/>
              <a:ext cx="990600" cy="35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500" dirty="0"/>
                <a:t>55°N</a:t>
              </a:r>
            </a:p>
          </p:txBody>
        </p:sp>
      </p:grpSp>
      <p:cxnSp>
        <p:nvCxnSpPr>
          <p:cNvPr id="27" name="Connecteur droit 29"/>
          <p:cNvCxnSpPr>
            <a:cxnSpLocks noChangeShapeType="1"/>
          </p:cNvCxnSpPr>
          <p:nvPr/>
        </p:nvCxnSpPr>
        <p:spPr bwMode="auto">
          <a:xfrm rot="5400000">
            <a:off x="188537" y="6391833"/>
            <a:ext cx="196046" cy="14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ZoneTexte 30"/>
          <p:cNvSpPr txBox="1">
            <a:spLocks noChangeArrowheads="1"/>
          </p:cNvSpPr>
          <p:nvPr/>
        </p:nvSpPr>
        <p:spPr bwMode="auto">
          <a:xfrm flipH="1">
            <a:off x="79200" y="6449483"/>
            <a:ext cx="8985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500" dirty="0"/>
              <a:t>25°N</a:t>
            </a:r>
          </a:p>
        </p:txBody>
      </p:sp>
      <p:grpSp>
        <p:nvGrpSpPr>
          <p:cNvPr id="29" name="Grouper 33"/>
          <p:cNvGrpSpPr>
            <a:grpSpLocks/>
          </p:cNvGrpSpPr>
          <p:nvPr/>
        </p:nvGrpSpPr>
        <p:grpSpPr bwMode="auto">
          <a:xfrm>
            <a:off x="7336800" y="6294530"/>
            <a:ext cx="898560" cy="444252"/>
            <a:chOff x="3821112" y="6916637"/>
            <a:chExt cx="990600" cy="489470"/>
          </a:xfrm>
        </p:grpSpPr>
        <p:cxnSp>
          <p:nvCxnSpPr>
            <p:cNvPr id="30" name="Connecteur droit 37"/>
            <p:cNvCxnSpPr>
              <a:cxnSpLocks noChangeShapeType="1"/>
            </p:cNvCxnSpPr>
            <p:nvPr/>
          </p:nvCxnSpPr>
          <p:spPr bwMode="auto">
            <a:xfrm rot="5400000">
              <a:off x="3941712" y="7023843"/>
              <a:ext cx="2160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ZoneTexte 38"/>
            <p:cNvSpPr txBox="1">
              <a:spLocks noChangeArrowheads="1"/>
            </p:cNvSpPr>
            <p:nvPr/>
          </p:nvSpPr>
          <p:spPr bwMode="auto">
            <a:xfrm flipH="1">
              <a:off x="3821112" y="7050049"/>
              <a:ext cx="990600" cy="35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86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500" dirty="0"/>
                <a:t>75°N</a:t>
              </a:r>
            </a:p>
          </p:txBody>
        </p:sp>
      </p:grpSp>
      <p:cxnSp>
        <p:nvCxnSpPr>
          <p:cNvPr id="32" name="Connecteur droit 32"/>
          <p:cNvCxnSpPr>
            <a:cxnSpLocks noChangeShapeType="1"/>
          </p:cNvCxnSpPr>
          <p:nvPr/>
        </p:nvCxnSpPr>
        <p:spPr bwMode="auto">
          <a:xfrm>
            <a:off x="977760" y="6263218"/>
            <a:ext cx="8017920" cy="14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Forme libre 46"/>
          <p:cNvSpPr>
            <a:spLocks noChangeArrowheads="1"/>
          </p:cNvSpPr>
          <p:nvPr/>
        </p:nvSpPr>
        <p:spPr bwMode="auto">
          <a:xfrm>
            <a:off x="286560" y="5226309"/>
            <a:ext cx="6912000" cy="943299"/>
          </a:xfrm>
          <a:custGeom>
            <a:avLst/>
            <a:gdLst>
              <a:gd name="T0" fmla="*/ 0 w 1529773"/>
              <a:gd name="T1" fmla="*/ 0 h 887463"/>
              <a:gd name="T2" fmla="*/ 470878316 w 1529773"/>
              <a:gd name="T3" fmla="*/ 1658993 h 887463"/>
              <a:gd name="T4" fmla="*/ 941757125 w 1529773"/>
              <a:gd name="T5" fmla="*/ 81590 h 887463"/>
              <a:gd name="T6" fmla="*/ 0 60000 65536"/>
              <a:gd name="T7" fmla="*/ 0 60000 65536"/>
              <a:gd name="T8" fmla="*/ 0 60000 65536"/>
              <a:gd name="T9" fmla="*/ 0 w 1529773"/>
              <a:gd name="T10" fmla="*/ 0 h 887463"/>
              <a:gd name="T11" fmla="*/ 1529773 w 1529773"/>
              <a:gd name="T12" fmla="*/ 887463 h 8874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773" h="887463">
                <a:moveTo>
                  <a:pt x="0" y="0"/>
                </a:moveTo>
                <a:cubicBezTo>
                  <a:pt x="254962" y="436516"/>
                  <a:pt x="509924" y="873033"/>
                  <a:pt x="764886" y="880248"/>
                </a:cubicBezTo>
                <a:cubicBezTo>
                  <a:pt x="1019848" y="887463"/>
                  <a:pt x="1529773" y="43291"/>
                  <a:pt x="1529773" y="4329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cxnSp>
        <p:nvCxnSpPr>
          <p:cNvPr id="33" name="Connecteur droit 32"/>
          <p:cNvCxnSpPr>
            <a:cxnSpLocks noChangeShapeType="1"/>
          </p:cNvCxnSpPr>
          <p:nvPr/>
        </p:nvCxnSpPr>
        <p:spPr bwMode="auto">
          <a:xfrm rot="5400000" flipH="1" flipV="1">
            <a:off x="6956499" y="5191746"/>
            <a:ext cx="269596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ZoneTexte 1"/>
          <p:cNvSpPr txBox="1"/>
          <p:nvPr/>
        </p:nvSpPr>
        <p:spPr>
          <a:xfrm>
            <a:off x="7941735" y="3454396"/>
            <a:ext cx="113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Temperature</a:t>
            </a:r>
            <a:endParaRPr lang="fr-FR" sz="1200" dirty="0"/>
          </a:p>
        </p:txBody>
      </p:sp>
      <p:sp>
        <p:nvSpPr>
          <p:cNvPr id="35" name="Nuage 34"/>
          <p:cNvSpPr/>
          <p:nvPr/>
        </p:nvSpPr>
        <p:spPr bwMode="auto">
          <a:xfrm>
            <a:off x="2118240" y="3746522"/>
            <a:ext cx="3386880" cy="1490133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101003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945" y="-264955"/>
            <a:ext cx="8042276" cy="1336956"/>
          </a:xfrm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945" y="1524005"/>
            <a:ext cx="8449733" cy="4842932"/>
          </a:xfrm>
        </p:spPr>
        <p:txBody>
          <a:bodyPr>
            <a:noAutofit/>
          </a:bodyPr>
          <a:lstStyle/>
          <a:p>
            <a:r>
              <a:rPr lang="fr-FR" sz="2000" dirty="0" err="1" smtClean="0"/>
              <a:t>Solar</a:t>
            </a:r>
            <a:r>
              <a:rPr lang="fr-FR" sz="2000" dirty="0" smtClean="0"/>
              <a:t> forcing over last </a:t>
            </a:r>
            <a:r>
              <a:rPr lang="fr-FR" sz="2000" dirty="0" err="1" smtClean="0"/>
              <a:t>millennium</a:t>
            </a:r>
            <a:r>
              <a:rPr lang="fr-FR" sz="2000" dirty="0" smtClean="0"/>
              <a:t> has </a:t>
            </a:r>
            <a:r>
              <a:rPr lang="fr-FR" sz="2000" dirty="0" err="1" smtClean="0"/>
              <a:t>small</a:t>
            </a:r>
            <a:r>
              <a:rPr lang="fr-FR" sz="2000" dirty="0" smtClean="0"/>
              <a:t> but </a:t>
            </a:r>
            <a:r>
              <a:rPr lang="fr-FR" sz="2000" dirty="0" err="1" smtClean="0"/>
              <a:t>significant</a:t>
            </a:r>
            <a:r>
              <a:rPr lang="fr-FR" sz="2000" dirty="0" smtClean="0"/>
              <a:t> </a:t>
            </a:r>
            <a:r>
              <a:rPr lang="fr-FR" sz="2000" dirty="0" err="1" smtClean="0"/>
              <a:t>inprints</a:t>
            </a:r>
            <a:r>
              <a:rPr lang="fr-FR" sz="2000" dirty="0" smtClean="0"/>
              <a:t> over Europe in </a:t>
            </a:r>
            <a:r>
              <a:rPr lang="fr-FR" sz="2000" dirty="0" err="1" smtClean="0"/>
              <a:t>summer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latitudinal pattern in reconstruction and model</a:t>
            </a:r>
          </a:p>
          <a:p>
            <a:r>
              <a:rPr lang="fr-FR" sz="2000" dirty="0" smtClean="0"/>
              <a:t>Long time </a:t>
            </a:r>
            <a:r>
              <a:rPr lang="fr-FR" sz="2000" dirty="0" err="1" smtClean="0"/>
              <a:t>scales</a:t>
            </a:r>
            <a:r>
              <a:rPr lang="fr-FR" sz="2000" dirty="0" smtClean="0"/>
              <a:t> </a:t>
            </a:r>
            <a:r>
              <a:rPr lang="fr-FR" sz="2000" dirty="0" err="1" smtClean="0"/>
              <a:t>useful</a:t>
            </a:r>
            <a:r>
              <a:rPr lang="fr-FR" sz="2000" dirty="0" smtClean="0"/>
              <a:t> to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signal to noise ratio</a:t>
            </a:r>
          </a:p>
          <a:p>
            <a:r>
              <a:rPr lang="fr-FR" sz="2000" dirty="0" smtClean="0"/>
              <a:t>Evapotranspiration </a:t>
            </a:r>
            <a:r>
              <a:rPr lang="fr-FR" sz="2000" dirty="0" err="1" smtClean="0"/>
              <a:t>responds</a:t>
            </a:r>
            <a:r>
              <a:rPr lang="fr-FR" sz="2000" dirty="0" smtClean="0"/>
              <a:t> </a:t>
            </a:r>
            <a:r>
              <a:rPr lang="fr-FR" sz="2000" dirty="0" err="1" smtClean="0"/>
              <a:t>strongly</a:t>
            </a:r>
            <a:r>
              <a:rPr lang="fr-FR" sz="2000" dirty="0" smtClean="0"/>
              <a:t> to </a:t>
            </a:r>
            <a:r>
              <a:rPr lang="fr-FR" sz="2000" dirty="0" err="1" smtClean="0"/>
              <a:t>solar</a:t>
            </a:r>
            <a:r>
              <a:rPr lang="fr-FR" sz="2000" dirty="0" smtClean="0"/>
              <a:t> forcing in Central Europe and </a:t>
            </a:r>
            <a:r>
              <a:rPr lang="fr-FR" sz="2000" dirty="0" err="1" smtClean="0"/>
              <a:t>damps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temperature</a:t>
            </a:r>
            <a:r>
              <a:rPr lang="fr-FR" sz="2000" dirty="0" smtClean="0"/>
              <a:t> signal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dirty="0" err="1" smtClean="0"/>
              <a:t>cloud</a:t>
            </a:r>
            <a:r>
              <a:rPr lang="fr-FR" sz="2000" dirty="0" smtClean="0"/>
              <a:t> feedback</a:t>
            </a:r>
          </a:p>
          <a:p>
            <a:r>
              <a:rPr lang="fr-FR" sz="2000" dirty="0" err="1" smtClean="0"/>
              <a:t>Sea-ice</a:t>
            </a:r>
            <a:r>
              <a:rPr lang="fr-FR" sz="2000" dirty="0" smtClean="0"/>
              <a:t>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responds</a:t>
            </a:r>
            <a:r>
              <a:rPr lang="fr-FR" sz="2000" dirty="0" smtClean="0"/>
              <a:t> </a:t>
            </a:r>
            <a:r>
              <a:rPr lang="fr-FR" sz="2000" dirty="0" err="1" smtClean="0"/>
              <a:t>strongly</a:t>
            </a:r>
            <a:r>
              <a:rPr lang="fr-FR" sz="2000" dirty="0" smtClean="0"/>
              <a:t> and </a:t>
            </a:r>
            <a:r>
              <a:rPr lang="fr-FR" sz="2000" dirty="0" err="1" smtClean="0"/>
              <a:t>enhances</a:t>
            </a:r>
            <a:r>
              <a:rPr lang="fr-FR" sz="2000" dirty="0" smtClean="0"/>
              <a:t> </a:t>
            </a:r>
            <a:r>
              <a:rPr lang="fr-FR" sz="2000" dirty="0" err="1" smtClean="0"/>
              <a:t>solar</a:t>
            </a:r>
            <a:r>
              <a:rPr lang="fr-FR" sz="2000" dirty="0" smtClean="0"/>
              <a:t> forcing signal in </a:t>
            </a:r>
            <a:r>
              <a:rPr lang="fr-FR" sz="2000" dirty="0" err="1" smtClean="0"/>
              <a:t>Northern</a:t>
            </a:r>
            <a:r>
              <a:rPr lang="fr-FR" sz="2000" dirty="0" smtClean="0"/>
              <a:t> Europe</a:t>
            </a:r>
          </a:p>
          <a:p>
            <a:r>
              <a:rPr lang="fr-FR" sz="2000" dirty="0" err="1" smtClean="0"/>
              <a:t>Too</a:t>
            </a:r>
            <a:r>
              <a:rPr lang="fr-FR" sz="2000" dirty="0" smtClean="0"/>
              <a:t> large amplitude of TSI variations in CNRM-CM3 simulation?</a:t>
            </a:r>
          </a:p>
        </p:txBody>
      </p:sp>
    </p:spTree>
    <p:extLst>
      <p:ext uri="{BB962C8B-B14F-4D97-AF65-F5344CB8AC3E}">
        <p14:creationId xmlns:p14="http://schemas.microsoft.com/office/powerpoint/2010/main" val="44284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87" y="2127308"/>
            <a:ext cx="8042276" cy="1336956"/>
          </a:xfrm>
        </p:spPr>
        <p:txBody>
          <a:bodyPr/>
          <a:lstStyle/>
          <a:p>
            <a:r>
              <a:rPr lang="fr-FR" sz="6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Thank</a:t>
            </a:r>
            <a:r>
              <a:rPr lang="fr-FR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sz="6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you</a:t>
            </a:r>
            <a:r>
              <a:rPr lang="fr-FR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!</a:t>
            </a:r>
            <a:endParaRPr lang="fr-FR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06299" y="645800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Didier.Swingedouw@lsce.ipsl.fr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6887" y="5435602"/>
            <a:ext cx="864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Swingedouw D., Terray L., Servonnat J., </a:t>
            </a:r>
            <a:r>
              <a:rPr lang="fr-FR" dirty="0" err="1">
                <a:solidFill>
                  <a:schemeClr val="accent1"/>
                </a:solidFill>
              </a:rPr>
              <a:t>Guiot</a:t>
            </a:r>
            <a:r>
              <a:rPr lang="fr-FR" dirty="0">
                <a:solidFill>
                  <a:schemeClr val="accent1"/>
                </a:solidFill>
              </a:rPr>
              <a:t> J. 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Mechanisms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for </a:t>
            </a:r>
            <a:r>
              <a:rPr lang="fr-FR" dirty="0" err="1">
                <a:solidFill>
                  <a:schemeClr val="accent1"/>
                </a:solidFill>
              </a:rPr>
              <a:t>European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summer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temperature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response</a:t>
            </a:r>
            <a:r>
              <a:rPr lang="fr-FR" dirty="0">
                <a:solidFill>
                  <a:schemeClr val="accent1"/>
                </a:solidFill>
              </a:rPr>
              <a:t> to </a:t>
            </a:r>
            <a:r>
              <a:rPr lang="fr-FR" dirty="0" err="1">
                <a:solidFill>
                  <a:schemeClr val="accent1"/>
                </a:solidFill>
              </a:rPr>
              <a:t>solar</a:t>
            </a:r>
            <a:r>
              <a:rPr lang="fr-FR" dirty="0">
                <a:solidFill>
                  <a:schemeClr val="accent1"/>
                </a:solidFill>
              </a:rPr>
              <a:t> forcing over the last </a:t>
            </a:r>
            <a:r>
              <a:rPr lang="fr-FR" dirty="0" err="1">
                <a:solidFill>
                  <a:schemeClr val="accent1"/>
                </a:solidFill>
              </a:rPr>
              <a:t>millennium</a:t>
            </a:r>
            <a:r>
              <a:rPr lang="fr-FR" dirty="0">
                <a:solidFill>
                  <a:schemeClr val="accent1"/>
                </a:solidFill>
              </a:rPr>
              <a:t>. </a:t>
            </a:r>
            <a:r>
              <a:rPr lang="fr-FR" i="1" dirty="0" err="1" smtClean="0">
                <a:solidFill>
                  <a:schemeClr val="accent1"/>
                </a:solidFill>
              </a:rPr>
              <a:t>Climate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i="1" dirty="0">
                <a:solidFill>
                  <a:schemeClr val="accent1"/>
                </a:solidFill>
              </a:rPr>
              <a:t>of the </a:t>
            </a:r>
            <a:r>
              <a:rPr lang="fr-FR" i="1" dirty="0" err="1">
                <a:solidFill>
                  <a:schemeClr val="accent1"/>
                </a:solidFill>
              </a:rPr>
              <a:t>past</a:t>
            </a:r>
            <a:r>
              <a:rPr lang="fr-FR" dirty="0">
                <a:solidFill>
                  <a:schemeClr val="accent1"/>
                </a:solidFill>
              </a:rPr>
              <a:t> 8, 1487-1495, 2012</a:t>
            </a:r>
          </a:p>
        </p:txBody>
      </p:sp>
    </p:spTree>
    <p:extLst>
      <p:ext uri="{BB962C8B-B14F-4D97-AF65-F5344CB8AC3E}">
        <p14:creationId xmlns:p14="http://schemas.microsoft.com/office/powerpoint/2010/main" val="259792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560932" y="1456267"/>
            <a:ext cx="8015808" cy="5061494"/>
            <a:chOff x="899592" y="0"/>
            <a:chExt cx="8015808" cy="6858000"/>
          </a:xfrm>
        </p:grpSpPr>
        <p:sp>
          <p:nvSpPr>
            <p:cNvPr id="6" name="Rectangle 5"/>
            <p:cNvSpPr/>
            <p:nvPr/>
          </p:nvSpPr>
          <p:spPr>
            <a:xfrm>
              <a:off x="899592" y="2935069"/>
              <a:ext cx="7776864" cy="20502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 rot="5400000">
              <a:off x="2325688" y="716529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2362200" y="0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TSI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52600" y="914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Winter </a:t>
              </a:r>
              <a:r>
                <a:rPr lang="fr-FR" dirty="0" err="1" smtClean="0"/>
                <a:t>precipitation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05000" y="186826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Early</a:t>
              </a:r>
              <a:r>
                <a:rPr lang="fr-FR" dirty="0" smtClean="0"/>
                <a:t> </a:t>
              </a:r>
              <a:r>
                <a:rPr lang="fr-FR" dirty="0" err="1" smtClean="0"/>
                <a:t>spring</a:t>
              </a:r>
              <a:r>
                <a:rPr lang="fr-FR" dirty="0" smtClean="0"/>
                <a:t> </a:t>
              </a:r>
              <a:r>
                <a:rPr lang="fr-FR" dirty="0" err="1" smtClean="0"/>
                <a:t>soil</a:t>
              </a:r>
              <a:r>
                <a:rPr lang="fr-FR" dirty="0" smtClean="0"/>
                <a:t> </a:t>
              </a:r>
              <a:r>
                <a:rPr lang="fr-FR" dirty="0" err="1" smtClean="0"/>
                <a:t>moisture</a:t>
              </a:r>
              <a:endParaRPr lang="fr-FR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 rot="5400000">
              <a:off x="2324100" y="1637506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>
              <a:off x="2327276" y="2925536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>
              <a:off x="2322512" y="4152106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2320924" y="5142706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2328864" y="6133306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371600" y="31242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Summer</a:t>
              </a:r>
              <a:r>
                <a:rPr lang="fr-FR" dirty="0" smtClean="0"/>
                <a:t> Evapotranspiration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600200" y="44312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Convective </a:t>
              </a:r>
              <a:r>
                <a:rPr lang="fr-FR" dirty="0" err="1" smtClean="0"/>
                <a:t>clouds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828800" y="54218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Surface SW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828800" y="64886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Surface </a:t>
              </a:r>
              <a:r>
                <a:rPr lang="fr-FR" dirty="0" err="1" smtClean="0"/>
                <a:t>temperature</a:t>
              </a:r>
              <a:endParaRPr lang="fr-FR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43400" y="4646612"/>
              <a:ext cx="8763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5562600" y="44196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Convective </a:t>
              </a:r>
              <a:r>
                <a:rPr lang="fr-FR" dirty="0" err="1" smtClean="0"/>
                <a:t>precipitation</a:t>
              </a:r>
              <a:endParaRPr lang="fr-FR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 rot="5400000" flipH="1" flipV="1">
              <a:off x="7085409" y="4037409"/>
              <a:ext cx="457994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6781800" y="29350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Non convective </a:t>
              </a:r>
              <a:r>
                <a:rPr lang="fr-FR" dirty="0" err="1" smtClean="0"/>
                <a:t>precipitation</a:t>
              </a:r>
              <a:endParaRPr lang="fr-FR" dirty="0"/>
            </a:p>
          </p:txBody>
        </p:sp>
        <p:cxnSp>
          <p:nvCxnSpPr>
            <p:cNvPr id="24" name="Connecteur droit 23"/>
            <p:cNvCxnSpPr/>
            <p:nvPr/>
          </p:nvCxnSpPr>
          <p:spPr>
            <a:xfrm rot="10800000" flipV="1">
              <a:off x="6046398" y="3351211"/>
              <a:ext cx="647700" cy="1589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0800000" flipV="1">
              <a:off x="3657477" y="3396700"/>
              <a:ext cx="647700" cy="1589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381461" y="3142709"/>
              <a:ext cx="1626840" cy="45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Soil</a:t>
              </a:r>
              <a:r>
                <a:rPr lang="fr-FR" dirty="0" smtClean="0"/>
                <a:t> </a:t>
              </a:r>
              <a:r>
                <a:rPr lang="fr-FR" dirty="0" err="1" smtClean="0"/>
                <a:t>moisture</a:t>
              </a:r>
              <a:endParaRPr lang="fr-FR" dirty="0"/>
            </a:p>
          </p:txBody>
        </p:sp>
        <p:grpSp>
          <p:nvGrpSpPr>
            <p:cNvPr id="27" name="Group 45"/>
            <p:cNvGrpSpPr>
              <a:grpSpLocks/>
            </p:cNvGrpSpPr>
            <p:nvPr/>
          </p:nvGrpSpPr>
          <p:grpSpPr bwMode="auto">
            <a:xfrm>
              <a:off x="3962400" y="3818082"/>
              <a:ext cx="1752600" cy="525318"/>
              <a:chOff x="1152" y="2208"/>
              <a:chExt cx="576" cy="528"/>
            </a:xfrm>
          </p:grpSpPr>
          <p:sp>
            <p:nvSpPr>
              <p:cNvPr id="40" name="Oval 46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576" cy="5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32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+</a:t>
                </a:r>
                <a:endParaRPr lang="en-US" sz="32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endParaRPr>
              </a:p>
            </p:txBody>
          </p:sp>
          <p:sp>
            <p:nvSpPr>
              <p:cNvPr id="41" name="Line 47"/>
              <p:cNvSpPr>
                <a:spLocks noChangeShapeType="1"/>
              </p:cNvSpPr>
              <p:nvPr/>
            </p:nvSpPr>
            <p:spPr bwMode="auto">
              <a:xfrm>
                <a:off x="1393" y="2216"/>
                <a:ext cx="1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48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8" name="Text Box 51"/>
            <p:cNvSpPr txBox="1">
              <a:spLocks noChangeArrowheads="1"/>
            </p:cNvSpPr>
            <p:nvPr/>
          </p:nvSpPr>
          <p:spPr bwMode="auto">
            <a:xfrm>
              <a:off x="2590800" y="380882"/>
              <a:ext cx="457200" cy="37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2590800" y="1384608"/>
              <a:ext cx="457200" cy="37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0" name="Text Box 51"/>
            <p:cNvSpPr txBox="1">
              <a:spLocks noChangeArrowheads="1"/>
            </p:cNvSpPr>
            <p:nvPr/>
          </p:nvSpPr>
          <p:spPr bwMode="auto">
            <a:xfrm>
              <a:off x="2590800" y="2582744"/>
              <a:ext cx="457200" cy="37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2590800" y="3907145"/>
              <a:ext cx="457200" cy="37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2573867" y="4897745"/>
              <a:ext cx="457200" cy="337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-</a:t>
              </a:r>
            </a:p>
          </p:txBody>
        </p:sp>
        <p:sp>
          <p:nvSpPr>
            <p:cNvPr id="33" name="Text Box 51"/>
            <p:cNvSpPr txBox="1">
              <a:spLocks noChangeArrowheads="1"/>
            </p:cNvSpPr>
            <p:nvPr/>
          </p:nvSpPr>
          <p:spPr bwMode="auto">
            <a:xfrm>
              <a:off x="2590800" y="5880408"/>
              <a:ext cx="457200" cy="337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4572000" y="4606072"/>
              <a:ext cx="457200" cy="337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5" name="Text Box 51"/>
            <p:cNvSpPr txBox="1">
              <a:spLocks noChangeArrowheads="1"/>
            </p:cNvSpPr>
            <p:nvPr/>
          </p:nvSpPr>
          <p:spPr bwMode="auto">
            <a:xfrm>
              <a:off x="7315200" y="3886200"/>
              <a:ext cx="457200" cy="337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6143765" y="2952508"/>
              <a:ext cx="457200" cy="337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37" name="Text Box 51"/>
            <p:cNvSpPr txBox="1">
              <a:spLocks noChangeArrowheads="1"/>
            </p:cNvSpPr>
            <p:nvPr/>
          </p:nvSpPr>
          <p:spPr bwMode="auto">
            <a:xfrm>
              <a:off x="3894542" y="2986580"/>
              <a:ext cx="457200" cy="337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Verdana" charset="0"/>
                </a:rPr>
                <a:t>+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7313612" y="4941168"/>
              <a:ext cx="0" cy="720000"/>
            </a:xfrm>
            <a:prstGeom prst="line">
              <a:avLst/>
            </a:prstGeom>
            <a:ln w="76200" cmpd="sng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012532" y="5662989"/>
              <a:ext cx="2902868" cy="8757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mpd="sng">
              <a:solidFill>
                <a:srgbClr val="FFBFB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/>
                <a:t>Schär</a:t>
              </a:r>
              <a:r>
                <a:rPr lang="en-US" b="1" dirty="0" smtClean="0"/>
                <a:t> et al. (1999) positive feedback loop</a:t>
              </a:r>
              <a:r>
                <a:rPr lang="en-GB" b="1" dirty="0" smtClean="0"/>
                <a:t> </a:t>
              </a:r>
              <a:endParaRPr lang="fr-FR" b="1" dirty="0"/>
            </a:p>
          </p:txBody>
        </p:sp>
      </p:grpSp>
      <p:sp>
        <p:nvSpPr>
          <p:cNvPr id="43" name="Titre 1"/>
          <p:cNvSpPr txBox="1">
            <a:spLocks/>
          </p:cNvSpPr>
          <p:nvPr/>
        </p:nvSpPr>
        <p:spPr>
          <a:xfrm>
            <a:off x="338667" y="-28663"/>
            <a:ext cx="8449733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Mechanisms</a:t>
            </a:r>
            <a:r>
              <a:rPr lang="fr-FR" sz="4000" dirty="0" smtClean="0"/>
              <a:t> to </a:t>
            </a:r>
            <a:r>
              <a:rPr lang="fr-FR" sz="4000" dirty="0" err="1" smtClean="0"/>
              <a:t>explain</a:t>
            </a:r>
            <a:r>
              <a:rPr lang="fr-FR" sz="4000" dirty="0" smtClean="0"/>
              <a:t> Central Europe </a:t>
            </a:r>
            <a:r>
              <a:rPr lang="fr-FR" sz="4000" dirty="0" err="1" smtClean="0"/>
              <a:t>response</a:t>
            </a:r>
            <a:r>
              <a:rPr lang="fr-FR" sz="4000" dirty="0" smtClean="0"/>
              <a:t> to </a:t>
            </a:r>
            <a:r>
              <a:rPr lang="fr-FR" sz="4000" dirty="0" err="1" smtClean="0"/>
              <a:t>solar</a:t>
            </a:r>
            <a:r>
              <a:rPr lang="fr-FR" sz="4000" dirty="0" smtClean="0"/>
              <a:t> forcing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70204650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89" y="2184405"/>
            <a:ext cx="4679999" cy="2941931"/>
          </a:xfrm>
          <a:prstGeom prst="rect">
            <a:avLst/>
          </a:prstGeom>
        </p:spPr>
      </p:pic>
      <p:grpSp>
        <p:nvGrpSpPr>
          <p:cNvPr id="8" name="Grouper 7"/>
          <p:cNvGrpSpPr>
            <a:grpSpLocks noChangeAspect="1"/>
          </p:cNvGrpSpPr>
          <p:nvPr/>
        </p:nvGrpSpPr>
        <p:grpSpPr>
          <a:xfrm>
            <a:off x="5235486" y="2436058"/>
            <a:ext cx="3111906" cy="2779413"/>
            <a:chOff x="-3151934" y="1727200"/>
            <a:chExt cx="3151934" cy="281516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151934" y="1761068"/>
              <a:ext cx="3124200" cy="27813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3141133" y="1727200"/>
              <a:ext cx="3141133" cy="2781300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0"/>
            <a:ext cx="7680325" cy="1100667"/>
          </a:xfrm>
        </p:spPr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03396"/>
            <a:ext cx="4470389" cy="117687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IPCC 2007: large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dirty="0" err="1" smtClean="0"/>
              <a:t>temp</a:t>
            </a:r>
            <a:r>
              <a:rPr lang="fr-FR" dirty="0" smtClean="0"/>
              <a:t>. and </a:t>
            </a:r>
            <a:r>
              <a:rPr lang="fr-FR" dirty="0" err="1" smtClean="0"/>
              <a:t>drought</a:t>
            </a:r>
            <a:r>
              <a:rPr lang="fr-FR" dirty="0" smtClean="0"/>
              <a:t> in the Med. </a:t>
            </a:r>
            <a:r>
              <a:rPr lang="fr-FR" dirty="0" err="1" smtClean="0"/>
              <a:t>region</a:t>
            </a:r>
            <a:r>
              <a:rPr lang="fr-FR" dirty="0" smtClean="0"/>
              <a:t>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dirty="0" err="1" smtClean="0"/>
              <a:t>precip</a:t>
            </a:r>
            <a:r>
              <a:rPr lang="fr-FR" dirty="0" smtClean="0"/>
              <a:t>. in </a:t>
            </a:r>
            <a:r>
              <a:rPr lang="fr-FR" dirty="0" err="1" smtClean="0"/>
              <a:t>Northern</a:t>
            </a:r>
            <a:r>
              <a:rPr lang="fr-FR" dirty="0" smtClean="0"/>
              <a:t>  Europe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3310462"/>
            <a:ext cx="4470389" cy="2175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« Transition zone » </a:t>
            </a:r>
            <a:r>
              <a:rPr lang="fr-FR" dirty="0" err="1" smtClean="0"/>
              <a:t>governed</a:t>
            </a:r>
            <a:r>
              <a:rPr lang="fr-FR" dirty="0" smtClean="0"/>
              <a:t> by </a:t>
            </a:r>
            <a:r>
              <a:rPr lang="fr-FR" b="1" dirty="0" err="1" smtClean="0">
                <a:solidFill>
                  <a:srgbClr val="FF0000"/>
                </a:solidFill>
              </a:rPr>
              <a:t>evapotranspiration</a:t>
            </a:r>
            <a:r>
              <a:rPr lang="fr-FR" dirty="0" smtClean="0"/>
              <a:t> (</a:t>
            </a:r>
            <a:r>
              <a:rPr lang="fr-FR" dirty="0" err="1" smtClean="0"/>
              <a:t>Boé</a:t>
            </a:r>
            <a:r>
              <a:rPr lang="fr-FR" dirty="0" smtClean="0"/>
              <a:t> and Terray 2008)</a:t>
            </a:r>
          </a:p>
          <a:p>
            <a:r>
              <a:rPr lang="fr-FR" b="1" dirty="0" smtClean="0"/>
              <a:t>Evapotranspiration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playing</a:t>
            </a:r>
            <a:r>
              <a:rPr lang="fr-FR" dirty="0" smtClean="0"/>
              <a:t> a crucial </a:t>
            </a:r>
            <a:r>
              <a:rPr lang="fr-FR" dirty="0" err="1" smtClean="0"/>
              <a:t>role</a:t>
            </a:r>
            <a:r>
              <a:rPr lang="fr-FR" dirty="0" smtClean="0"/>
              <a:t> in 2003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(Fischer et a. 2007)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7188966" y="3090333"/>
            <a:ext cx="2046088" cy="880534"/>
            <a:chOff x="7508424" y="3454400"/>
            <a:chExt cx="1878201" cy="880534"/>
          </a:xfrm>
        </p:grpSpPr>
        <p:sp>
          <p:nvSpPr>
            <p:cNvPr id="14" name="ZoneTexte 13"/>
            <p:cNvSpPr txBox="1"/>
            <p:nvPr/>
          </p:nvSpPr>
          <p:spPr>
            <a:xfrm>
              <a:off x="7515492" y="3471337"/>
              <a:ext cx="1871133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fr-FR" sz="2400" b="1" dirty="0" smtClean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Transition       </a:t>
              </a:r>
            </a:p>
            <a:p>
              <a:r>
                <a:rPr lang="fr-FR" sz="2400" b="1" dirty="0" smtClean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 zone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7508424" y="3454400"/>
              <a:ext cx="0" cy="880534"/>
            </a:xfrm>
            <a:prstGeom prst="straightConnector1">
              <a:avLst/>
            </a:prstGeom>
            <a:ln w="762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5689587" y="5943597"/>
            <a:ext cx="374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IPCC 2007, Chap. 11, Fig. 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6140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609" y="93133"/>
            <a:ext cx="8357658" cy="1100667"/>
          </a:xfrm>
        </p:spPr>
        <p:txBody>
          <a:bodyPr/>
          <a:lstStyle/>
          <a:p>
            <a:r>
              <a:rPr lang="fr-FR" sz="3200" dirty="0" smtClean="0"/>
              <a:t>Last </a:t>
            </a:r>
            <a:r>
              <a:rPr lang="fr-FR" sz="3200" dirty="0" err="1" smtClean="0"/>
              <a:t>millennium</a:t>
            </a:r>
            <a:r>
              <a:rPr lang="fr-FR" sz="3200" dirty="0" smtClean="0"/>
              <a:t>: a case-test for </a:t>
            </a:r>
            <a:r>
              <a:rPr lang="fr-FR" sz="3200" dirty="0" err="1" smtClean="0"/>
              <a:t>European</a:t>
            </a:r>
            <a:r>
              <a:rPr lang="fr-FR" sz="3200" dirty="0" smtClean="0"/>
              <a:t> </a:t>
            </a:r>
            <a:r>
              <a:rPr lang="fr-FR" sz="3200" dirty="0" err="1" smtClean="0"/>
              <a:t>summer</a:t>
            </a:r>
            <a:r>
              <a:rPr lang="fr-FR" sz="3200" dirty="0" smtClean="0"/>
              <a:t> </a:t>
            </a:r>
            <a:r>
              <a:rPr lang="fr-FR" sz="3200" dirty="0" err="1" smtClean="0"/>
              <a:t>response</a:t>
            </a:r>
            <a:r>
              <a:rPr lang="fr-FR" sz="3200" dirty="0" smtClean="0"/>
              <a:t> to radiative changes?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66" y="1913474"/>
            <a:ext cx="4487333" cy="394546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recent</a:t>
            </a:r>
            <a:r>
              <a:rPr lang="fr-FR" dirty="0" smtClean="0"/>
              <a:t> reconstruction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(</a:t>
            </a:r>
            <a:r>
              <a:rPr lang="fr-FR" b="1" dirty="0" err="1" smtClean="0"/>
              <a:t>Guiot</a:t>
            </a:r>
            <a:r>
              <a:rPr lang="fr-FR" b="1" dirty="0" smtClean="0"/>
              <a:t> et al. 2010</a:t>
            </a:r>
            <a:r>
              <a:rPr lang="fr-FR" dirty="0" smtClean="0"/>
              <a:t>)</a:t>
            </a:r>
            <a:r>
              <a:rPr lang="fr-FR" dirty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back to 600</a:t>
            </a:r>
          </a:p>
          <a:p>
            <a:r>
              <a:rPr lang="fr-FR" dirty="0" smtClean="0"/>
              <a:t>Use lots of pollen data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of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endParaRPr lang="fr-FR" dirty="0" smtClean="0"/>
          </a:p>
          <a:p>
            <a:r>
              <a:rPr lang="fr-FR" dirty="0" smtClean="0"/>
              <a:t>Use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r>
              <a:rPr lang="fr-FR" dirty="0" smtClean="0"/>
              <a:t> to test a </a:t>
            </a:r>
            <a:r>
              <a:rPr lang="fr-FR" dirty="0" err="1" smtClean="0"/>
              <a:t>climate</a:t>
            </a:r>
            <a:r>
              <a:rPr lang="fr-FR" dirty="0" smtClean="0"/>
              <a:t> model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solar</a:t>
            </a:r>
            <a:r>
              <a:rPr lang="fr-FR" dirty="0" smtClean="0"/>
              <a:t> forcing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31" y="1898489"/>
            <a:ext cx="4860000" cy="39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042488" y="4063994"/>
            <a:ext cx="4042488" cy="1396999"/>
          </a:xfrm>
        </p:spPr>
        <p:txBody>
          <a:bodyPr>
            <a:normAutofit/>
          </a:bodyPr>
          <a:lstStyle/>
          <a:p>
            <a:r>
              <a:rPr lang="fr-FR" dirty="0" smtClean="0"/>
              <a:t>Influence du forçage solaire et volcanique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9815" y="1236129"/>
            <a:ext cx="4547655" cy="216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/>
              <a:t>Climate</a:t>
            </a:r>
            <a:r>
              <a:rPr lang="fr-FR" sz="2000" dirty="0"/>
              <a:t> simulation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complex</a:t>
            </a:r>
            <a:r>
              <a:rPr lang="fr-FR" sz="2000" dirty="0"/>
              <a:t> land-surface </a:t>
            </a:r>
            <a:r>
              <a:rPr lang="fr-FR" sz="2000" dirty="0" err="1"/>
              <a:t>scheme</a:t>
            </a:r>
            <a:r>
              <a:rPr lang="fr-FR" sz="2000" dirty="0"/>
              <a:t>: CNRM-CM3 </a:t>
            </a:r>
            <a:r>
              <a:rPr lang="fr-FR" sz="2000" dirty="0" err="1"/>
              <a:t>using</a:t>
            </a:r>
            <a:r>
              <a:rPr lang="fr-FR" sz="2000" dirty="0"/>
              <a:t> SECHIBA (Swingedouw et al. 2011</a:t>
            </a:r>
            <a:r>
              <a:rPr lang="fr-FR" sz="2000" dirty="0" smtClean="0"/>
              <a:t>)</a:t>
            </a:r>
          </a:p>
          <a:p>
            <a:r>
              <a:rPr lang="fr-FR" sz="2000" dirty="0" err="1" smtClean="0"/>
              <a:t>Solar</a:t>
            </a:r>
            <a:r>
              <a:rPr lang="fr-FR" sz="2000" dirty="0" smtClean="0"/>
              <a:t>, GHG and </a:t>
            </a:r>
            <a:r>
              <a:rPr lang="fr-FR" sz="2000" dirty="0" err="1" smtClean="0"/>
              <a:t>volcanic</a:t>
            </a:r>
            <a:r>
              <a:rPr lang="fr-FR" sz="2000" dirty="0" smtClean="0"/>
              <a:t> forcings</a:t>
            </a:r>
            <a:endParaRPr lang="fr-FR" sz="2000" dirty="0"/>
          </a:p>
          <a:p>
            <a:pPr marL="0" indent="0">
              <a:buFont typeface="Wingdings 2" pitchFamily="18" charset="2"/>
              <a:buNone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730" y="3548271"/>
            <a:ext cx="5040000" cy="33445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25" y="-553874"/>
            <a:ext cx="8977792" cy="1336956"/>
          </a:xfrm>
        </p:spPr>
        <p:txBody>
          <a:bodyPr/>
          <a:lstStyle/>
          <a:p>
            <a:r>
              <a:rPr lang="fr-FR" sz="4000" dirty="0" smtClean="0"/>
              <a:t>Last </a:t>
            </a:r>
            <a:r>
              <a:rPr lang="fr-FR" sz="4000" dirty="0" err="1" smtClean="0"/>
              <a:t>millennium</a:t>
            </a:r>
            <a:r>
              <a:rPr lang="fr-FR" sz="4000" dirty="0" smtClean="0"/>
              <a:t> simulation</a:t>
            </a:r>
            <a:endParaRPr lang="fr-FR" sz="4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265" y="918546"/>
            <a:ext cx="4139999" cy="5945407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34" y="5944736"/>
            <a:ext cx="899996" cy="6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3211"/>
            <a:ext cx="719999" cy="7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2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7198"/>
            <a:ext cx="4368794" cy="3183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9844"/>
            <a:ext cx="4411323" cy="1336956"/>
          </a:xfrm>
        </p:spPr>
        <p:txBody>
          <a:bodyPr/>
          <a:lstStyle/>
          <a:p>
            <a:r>
              <a:rPr lang="fr-FR" sz="4400" dirty="0" err="1" smtClean="0"/>
              <a:t>Solar</a:t>
            </a:r>
            <a:r>
              <a:rPr lang="fr-FR" sz="4400" dirty="0" smtClean="0"/>
              <a:t> forcing </a:t>
            </a:r>
            <a:r>
              <a:rPr lang="fr-FR" sz="4400" dirty="0" err="1" smtClean="0"/>
              <a:t>fingerprints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866" y="5093131"/>
            <a:ext cx="3843866" cy="1900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 err="1" smtClean="0"/>
              <a:t>Low</a:t>
            </a:r>
            <a:r>
              <a:rPr lang="fr-FR" sz="2000" dirty="0" smtClean="0"/>
              <a:t> but </a:t>
            </a:r>
            <a:r>
              <a:rPr lang="fr-FR" sz="2000" dirty="0" err="1" smtClean="0"/>
              <a:t>significant</a:t>
            </a:r>
            <a:r>
              <a:rPr lang="fr-FR" sz="2000" dirty="0" smtClean="0"/>
              <a:t> </a:t>
            </a:r>
            <a:r>
              <a:rPr lang="fr-FR" sz="2000" dirty="0" err="1" smtClean="0"/>
              <a:t>correlation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solar</a:t>
            </a:r>
            <a:r>
              <a:rPr lang="fr-FR" sz="2000" dirty="0" smtClean="0"/>
              <a:t> forcing </a:t>
            </a:r>
            <a:r>
              <a:rPr lang="fr-FR" sz="2000" dirty="0" err="1" smtClean="0"/>
              <a:t>both</a:t>
            </a:r>
            <a:r>
              <a:rPr lang="fr-FR" sz="2000" dirty="0" smtClean="0"/>
              <a:t> in data and model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-33866" y="1676398"/>
            <a:ext cx="448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Summer</a:t>
            </a:r>
            <a:r>
              <a:rPr lang="fr-FR" sz="1200" dirty="0" smtClean="0"/>
              <a:t> </a:t>
            </a:r>
            <a:r>
              <a:rPr lang="fr-FR" sz="1200" dirty="0" err="1" smtClean="0"/>
              <a:t>European</a:t>
            </a:r>
            <a:r>
              <a:rPr lang="fr-FR" sz="1200" dirty="0" smtClean="0"/>
              <a:t> </a:t>
            </a:r>
            <a:r>
              <a:rPr lang="fr-FR" sz="1200" dirty="0" err="1" smtClean="0"/>
              <a:t>temperature</a:t>
            </a:r>
            <a:endParaRPr lang="fr-FR" sz="1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54" y="1659465"/>
            <a:ext cx="4478021" cy="4385735"/>
          </a:xfrm>
          <a:prstGeom prst="rect">
            <a:avLst/>
          </a:prstGeom>
        </p:spPr>
      </p:pic>
      <p:grpSp>
        <p:nvGrpSpPr>
          <p:cNvPr id="37" name="Grouper 36"/>
          <p:cNvGrpSpPr/>
          <p:nvPr/>
        </p:nvGrpSpPr>
        <p:grpSpPr>
          <a:xfrm>
            <a:off x="4478021" y="0"/>
            <a:ext cx="4979319" cy="6895500"/>
            <a:chOff x="4478021" y="0"/>
            <a:chExt cx="4979319" cy="6895500"/>
          </a:xfrm>
        </p:grpSpPr>
        <p:grpSp>
          <p:nvGrpSpPr>
            <p:cNvPr id="15" name="Grouper 14"/>
            <p:cNvGrpSpPr/>
            <p:nvPr/>
          </p:nvGrpSpPr>
          <p:grpSpPr>
            <a:xfrm>
              <a:off x="4478021" y="0"/>
              <a:ext cx="4703194" cy="6895500"/>
              <a:chOff x="4478021" y="0"/>
              <a:chExt cx="4703194" cy="6895500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8021" y="304794"/>
                <a:ext cx="4679999" cy="6590706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4478021" y="0"/>
                <a:ext cx="47031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Regression</a:t>
                </a:r>
                <a:r>
                  <a:rPr lang="fr-FR" dirty="0" smtClean="0"/>
                  <a:t> over </a:t>
                </a:r>
                <a:r>
                  <a:rPr lang="fr-FR" dirty="0" err="1" smtClean="0"/>
                  <a:t>solar</a:t>
                </a:r>
                <a:r>
                  <a:rPr lang="fr-FR" dirty="0" smtClean="0"/>
                  <a:t> variations</a:t>
                </a:r>
                <a:endParaRPr lang="fr-FR" dirty="0"/>
              </a:p>
            </p:txBody>
          </p:sp>
        </p:grpSp>
        <p:grpSp>
          <p:nvGrpSpPr>
            <p:cNvPr id="26" name="Grouper 25"/>
            <p:cNvGrpSpPr/>
            <p:nvPr/>
          </p:nvGrpSpPr>
          <p:grpSpPr>
            <a:xfrm>
              <a:off x="8375732" y="109996"/>
              <a:ext cx="150268" cy="152531"/>
              <a:chOff x="11271333" y="2878666"/>
              <a:chExt cx="150268" cy="152531"/>
            </a:xfrm>
          </p:grpSpPr>
          <p:cxnSp>
            <p:nvCxnSpPr>
              <p:cNvPr id="18" name="Connecteur droit 17"/>
              <p:cNvCxnSpPr>
                <a:cxnSpLocks noChangeAspect="1"/>
              </p:cNvCxnSpPr>
              <p:nvPr/>
            </p:nvCxnSpPr>
            <p:spPr>
              <a:xfrm>
                <a:off x="11271333" y="2887200"/>
                <a:ext cx="143997" cy="143997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>
                <a:cxnSpLocks noChangeAspect="1"/>
              </p:cNvCxnSpPr>
              <p:nvPr/>
            </p:nvCxnSpPr>
            <p:spPr>
              <a:xfrm flipH="1">
                <a:off x="11277601" y="2878666"/>
                <a:ext cx="144000" cy="144004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er 26"/>
            <p:cNvGrpSpPr>
              <a:grpSpLocks noChangeAspect="1"/>
            </p:cNvGrpSpPr>
            <p:nvPr/>
          </p:nvGrpSpPr>
          <p:grpSpPr>
            <a:xfrm>
              <a:off x="8398933" y="386265"/>
              <a:ext cx="72000" cy="73085"/>
              <a:chOff x="11271333" y="2878666"/>
              <a:chExt cx="150268" cy="152531"/>
            </a:xfrm>
          </p:grpSpPr>
          <p:cxnSp>
            <p:nvCxnSpPr>
              <p:cNvPr id="28" name="Connecteur droit 27"/>
              <p:cNvCxnSpPr>
                <a:cxnSpLocks noChangeAspect="1"/>
              </p:cNvCxnSpPr>
              <p:nvPr/>
            </p:nvCxnSpPr>
            <p:spPr>
              <a:xfrm>
                <a:off x="11271333" y="2887200"/>
                <a:ext cx="143997" cy="143997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cxnSpLocks noChangeAspect="1"/>
              </p:cNvCxnSpPr>
              <p:nvPr/>
            </p:nvCxnSpPr>
            <p:spPr>
              <a:xfrm flipH="1">
                <a:off x="11277601" y="2878666"/>
                <a:ext cx="144000" cy="144004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/>
            <p:cNvCxnSpPr>
              <a:cxnSpLocks/>
            </p:cNvCxnSpPr>
            <p:nvPr/>
          </p:nvCxnSpPr>
          <p:spPr>
            <a:xfrm>
              <a:off x="8364869" y="628680"/>
              <a:ext cx="108000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8492134" y="22911"/>
              <a:ext cx="96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: 90%</a:t>
              </a:r>
              <a:endParaRPr lang="fr-FR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475204" y="243043"/>
              <a:ext cx="96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: 95%</a:t>
              </a:r>
              <a:endParaRPr lang="fr-FR" sz="12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492140" y="463175"/>
              <a:ext cx="96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: 99%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4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8" y="1457372"/>
            <a:ext cx="7560000" cy="536676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4003" y="208404"/>
            <a:ext cx="8534400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Solar</a:t>
            </a:r>
            <a:r>
              <a:rPr lang="fr-FR" sz="4000" dirty="0" smtClean="0"/>
              <a:t> forcing impact in the model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4538136" y="1371600"/>
            <a:ext cx="4074665" cy="27093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2132" y="4063999"/>
            <a:ext cx="4139998" cy="28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656667" y="4047066"/>
            <a:ext cx="3956134" cy="28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r 4"/>
          <p:cNvGrpSpPr>
            <a:grpSpLocks noChangeAspect="1"/>
          </p:cNvGrpSpPr>
          <p:nvPr/>
        </p:nvGrpSpPr>
        <p:grpSpPr>
          <a:xfrm>
            <a:off x="677338" y="1282335"/>
            <a:ext cx="3894664" cy="2713932"/>
            <a:chOff x="9301312" y="2048938"/>
            <a:chExt cx="2883093" cy="245015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1313" y="2048938"/>
              <a:ext cx="2883092" cy="2145864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9301312" y="4165657"/>
              <a:ext cx="2883093" cy="33343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Schar</a:t>
              </a:r>
              <a:r>
                <a:rPr lang="fr-FR" dirty="0" smtClean="0"/>
                <a:t> et al. 1999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814146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246"/>
            <a:ext cx="4411323" cy="1336956"/>
          </a:xfrm>
        </p:spPr>
        <p:txBody>
          <a:bodyPr/>
          <a:lstStyle/>
          <a:p>
            <a:r>
              <a:rPr lang="fr-FR" sz="4400" dirty="0" smtClean="0"/>
              <a:t>Large-</a:t>
            </a:r>
            <a:r>
              <a:rPr lang="fr-FR" sz="4400" dirty="0" err="1" smtClean="0"/>
              <a:t>scale</a:t>
            </a:r>
            <a:r>
              <a:rPr lang="fr-FR" sz="4400" dirty="0" smtClean="0"/>
              <a:t> </a:t>
            </a:r>
            <a:r>
              <a:rPr lang="fr-FR" sz="4400" dirty="0" err="1" smtClean="0"/>
              <a:t>response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51" y="1749336"/>
            <a:ext cx="4041149" cy="34491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200" dirty="0" err="1" smtClean="0"/>
              <a:t>Sea</a:t>
            </a:r>
            <a:r>
              <a:rPr lang="fr-FR" sz="2200" dirty="0" smtClean="0"/>
              <a:t> </a:t>
            </a:r>
            <a:r>
              <a:rPr lang="fr-FR" sz="2200" dirty="0" err="1" smtClean="0"/>
              <a:t>ice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responding</a:t>
            </a:r>
            <a:r>
              <a:rPr lang="fr-FR" sz="2200" dirty="0" smtClean="0"/>
              <a:t> to </a:t>
            </a:r>
            <a:r>
              <a:rPr lang="fr-FR" sz="2200" dirty="0" err="1" smtClean="0"/>
              <a:t>solar</a:t>
            </a:r>
            <a:r>
              <a:rPr lang="fr-FR" sz="2200" dirty="0" smtClean="0"/>
              <a:t> changes by </a:t>
            </a:r>
            <a:r>
              <a:rPr lang="fr-FR" sz="2200" dirty="0" err="1" smtClean="0"/>
              <a:t>decreasing</a:t>
            </a:r>
            <a:r>
              <a:rPr lang="fr-FR" sz="2200" dirty="0" smtClean="0"/>
              <a:t> </a:t>
            </a:r>
            <a:r>
              <a:rPr lang="fr-FR" sz="2200" dirty="0" err="1" smtClean="0"/>
              <a:t>its</a:t>
            </a:r>
            <a:r>
              <a:rPr lang="fr-FR" sz="2200" dirty="0" smtClean="0"/>
              <a:t> </a:t>
            </a:r>
            <a:r>
              <a:rPr lang="fr-FR" sz="2200" dirty="0" err="1" smtClean="0"/>
              <a:t>cover</a:t>
            </a:r>
            <a:r>
              <a:rPr lang="fr-FR" sz="2200" dirty="0" smtClean="0"/>
              <a:t> in the </a:t>
            </a:r>
            <a:r>
              <a:rPr lang="fr-FR" sz="2200" dirty="0" err="1" smtClean="0"/>
              <a:t>Nordic</a:t>
            </a:r>
            <a:r>
              <a:rPr lang="fr-FR" sz="2200" dirty="0" smtClean="0"/>
              <a:t> </a:t>
            </a:r>
            <a:r>
              <a:rPr lang="fr-FR" sz="2200" dirty="0" err="1" smtClean="0"/>
              <a:t>Seas</a:t>
            </a:r>
            <a:endParaRPr lang="fr-FR" sz="2200" dirty="0" smtClean="0"/>
          </a:p>
          <a:p>
            <a:r>
              <a:rPr lang="fr-FR" sz="2200" dirty="0" smtClean="0"/>
              <a:t>The large-</a:t>
            </a:r>
            <a:r>
              <a:rPr lang="fr-FR" sz="2200" dirty="0" err="1" smtClean="0"/>
              <a:t>scale</a:t>
            </a:r>
            <a:r>
              <a:rPr lang="fr-FR" sz="2200" dirty="0" smtClean="0"/>
              <a:t> </a:t>
            </a:r>
            <a:r>
              <a:rPr lang="fr-FR" sz="2200" dirty="0" err="1" smtClean="0"/>
              <a:t>atmospheric</a:t>
            </a:r>
            <a:r>
              <a:rPr lang="fr-FR" sz="2200" dirty="0" smtClean="0"/>
              <a:t> circulation </a:t>
            </a:r>
            <a:r>
              <a:rPr lang="fr-FR" sz="2200" dirty="0" err="1" smtClean="0"/>
              <a:t>does</a:t>
            </a:r>
            <a:r>
              <a:rPr lang="fr-FR" sz="2200" dirty="0" smtClean="0"/>
              <a:t> not </a:t>
            </a:r>
            <a:r>
              <a:rPr lang="fr-FR" sz="2200" dirty="0" err="1" smtClean="0"/>
              <a:t>exhibit</a:t>
            </a:r>
            <a:r>
              <a:rPr lang="fr-FR" sz="2200" dirty="0" smtClean="0"/>
              <a:t> </a:t>
            </a:r>
            <a:r>
              <a:rPr lang="fr-FR" sz="2200" dirty="0" err="1" smtClean="0"/>
              <a:t>significant</a:t>
            </a:r>
            <a:r>
              <a:rPr lang="fr-FR" sz="2200" dirty="0" smtClean="0"/>
              <a:t> changes over the </a:t>
            </a:r>
            <a:r>
              <a:rPr lang="fr-FR" sz="2200" dirty="0" err="1" smtClean="0"/>
              <a:t>North</a:t>
            </a:r>
            <a:r>
              <a:rPr lang="fr-FR" sz="2200" dirty="0" smtClean="0"/>
              <a:t> Atlantic </a:t>
            </a:r>
            <a:r>
              <a:rPr lang="fr-FR" sz="2200" dirty="0" err="1" smtClean="0"/>
              <a:t>sector</a:t>
            </a:r>
            <a:r>
              <a:rPr lang="fr-FR" sz="2200" dirty="0" smtClean="0"/>
              <a:t> in </a:t>
            </a:r>
            <a:r>
              <a:rPr lang="fr-FR" sz="2200" dirty="0" err="1" smtClean="0"/>
              <a:t>summer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81" y="0"/>
            <a:ext cx="486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03199" y="276135"/>
            <a:ext cx="8661228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Surface radiative changes in the model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1" y="1532790"/>
            <a:ext cx="7560000" cy="53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12149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0" y="77361"/>
            <a:ext cx="4292940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Evapotranspiration driver</a:t>
            </a:r>
            <a:endParaRPr lang="fr-FR" sz="36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" y="1600197"/>
            <a:ext cx="4292939" cy="3615270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Evapotranspiration over Central Europe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highly</a:t>
            </a:r>
            <a:r>
              <a:rPr lang="fr-FR" sz="2000" dirty="0" smtClean="0"/>
              <a:t> </a:t>
            </a:r>
            <a:r>
              <a:rPr lang="fr-FR" sz="2000" dirty="0" err="1" smtClean="0"/>
              <a:t>correlated</a:t>
            </a:r>
            <a:r>
              <a:rPr lang="fr-FR" sz="2000" dirty="0" smtClean="0"/>
              <a:t> in </a:t>
            </a:r>
            <a:r>
              <a:rPr lang="fr-FR" sz="2000" dirty="0" err="1" smtClean="0"/>
              <a:t>summer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water content in the </a:t>
            </a:r>
            <a:r>
              <a:rPr lang="fr-FR" sz="2000" dirty="0" err="1" smtClean="0"/>
              <a:t>soil</a:t>
            </a:r>
            <a:endParaRPr lang="fr-FR" sz="2000" dirty="0" smtClean="0"/>
          </a:p>
          <a:p>
            <a:r>
              <a:rPr lang="fr-FR" sz="2000" dirty="0" smtClean="0"/>
              <a:t>It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therefore</a:t>
            </a:r>
            <a:r>
              <a:rPr lang="fr-FR" sz="2000" dirty="0" smtClean="0"/>
              <a:t> the </a:t>
            </a:r>
            <a:r>
              <a:rPr lang="fr-FR" sz="2000" dirty="0" err="1" smtClean="0"/>
              <a:t>loading</a:t>
            </a:r>
            <a:r>
              <a:rPr lang="fr-FR" sz="2000" dirty="0" smtClean="0"/>
              <a:t> in water of the </a:t>
            </a:r>
            <a:r>
              <a:rPr lang="fr-FR" sz="2000" dirty="0" err="1" smtClean="0"/>
              <a:t>soil</a:t>
            </a:r>
            <a:r>
              <a:rPr lang="fr-FR" sz="2000" dirty="0" smtClean="0"/>
              <a:t> in </a:t>
            </a:r>
            <a:r>
              <a:rPr lang="fr-FR" sz="2000" dirty="0" err="1" smtClean="0"/>
              <a:t>winter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mainly</a:t>
            </a:r>
            <a:r>
              <a:rPr lang="fr-FR" sz="2000" dirty="0" smtClean="0"/>
              <a:t> </a:t>
            </a:r>
            <a:r>
              <a:rPr lang="fr-FR" sz="2000" dirty="0" err="1" smtClean="0"/>
              <a:t>driving</a:t>
            </a:r>
            <a:r>
              <a:rPr lang="fr-FR" sz="2000" dirty="0" smtClean="0"/>
              <a:t> changes in </a:t>
            </a:r>
            <a:r>
              <a:rPr lang="fr-FR" sz="2000" dirty="0" err="1" smtClean="0"/>
              <a:t>evapotranspiration</a:t>
            </a:r>
            <a:endParaRPr lang="fr-FR" sz="2000" dirty="0" smtClean="0"/>
          </a:p>
          <a:p>
            <a:r>
              <a:rPr lang="fr-FR" sz="2000" dirty="0" err="1" smtClean="0"/>
              <a:t>Indeed</a:t>
            </a:r>
            <a:r>
              <a:rPr lang="fr-FR" sz="2000" dirty="0" smtClean="0"/>
              <a:t> </a:t>
            </a:r>
            <a:r>
              <a:rPr lang="fr-FR" sz="2000" dirty="0" err="1" smtClean="0"/>
              <a:t>winter</a:t>
            </a:r>
            <a:r>
              <a:rPr lang="fr-FR" sz="2000" dirty="0" smtClean="0"/>
              <a:t> </a:t>
            </a:r>
            <a:r>
              <a:rPr lang="fr-FR" sz="2000" dirty="0" err="1" smtClean="0"/>
              <a:t>precipitation</a:t>
            </a:r>
            <a:r>
              <a:rPr lang="fr-FR" sz="2000" dirty="0" smtClean="0"/>
              <a:t> </a:t>
            </a:r>
            <a:r>
              <a:rPr lang="fr-FR" sz="2000" dirty="0" err="1" smtClean="0"/>
              <a:t>slighty</a:t>
            </a:r>
            <a:r>
              <a:rPr lang="fr-FR" sz="2000" dirty="0" smtClean="0"/>
              <a:t> </a:t>
            </a:r>
            <a:r>
              <a:rPr lang="fr-FR" sz="2000" dirty="0" err="1" smtClean="0"/>
              <a:t>increases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solar</a:t>
            </a:r>
            <a:r>
              <a:rPr lang="fr-FR" sz="2000" dirty="0" smtClean="0"/>
              <a:t> forcing due to Clausius-Clapeyron </a:t>
            </a:r>
            <a:r>
              <a:rPr lang="fr-FR" sz="2000" dirty="0" err="1" smtClean="0"/>
              <a:t>relationship</a:t>
            </a:r>
            <a:r>
              <a:rPr lang="fr-FR" sz="2000" dirty="0" smtClean="0"/>
              <a:t> (not </a:t>
            </a:r>
            <a:r>
              <a:rPr lang="fr-FR" sz="2000" dirty="0" err="1" smtClean="0"/>
              <a:t>shown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40" y="0"/>
            <a:ext cx="486841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38322" y="401265"/>
            <a:ext cx="231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1950-2006 (</a:t>
            </a:r>
            <a:r>
              <a:rPr lang="fr-FR" sz="1000" dirty="0" err="1" smtClean="0"/>
              <a:t>Alkama</a:t>
            </a:r>
            <a:r>
              <a:rPr lang="fr-FR" sz="1000" dirty="0" smtClean="0"/>
              <a:t>  et al. 2010</a:t>
            </a:r>
            <a:r>
              <a:rPr lang="fr-F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18329908"/>
      </p:ext>
    </p:extLst>
  </p:cSld>
  <p:clrMapOvr>
    <a:masterClrMapping/>
  </p:clrMapOvr>
  <p:transition xmlns:p14="http://schemas.microsoft.com/office/powerpoint/2010/main" spd="med" advTm="51124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18346</TotalTime>
  <Words>661</Words>
  <Application>Microsoft Macintosh PowerPoint</Application>
  <PresentationFormat>Présentation à l'écran (4:3)</PresentationFormat>
  <Paragraphs>93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Brise</vt:lpstr>
      <vt:lpstr>Présentation PowerPoint</vt:lpstr>
      <vt:lpstr>Background</vt:lpstr>
      <vt:lpstr>Last millennium: a case-test for European summer response to radiative changes?</vt:lpstr>
      <vt:lpstr>Last millennium simulation</vt:lpstr>
      <vt:lpstr>Solar forcing fingerprints</vt:lpstr>
      <vt:lpstr>Présentation PowerPoint</vt:lpstr>
      <vt:lpstr>Large-scale response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Thank you!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Swingedouw</dc:creator>
  <cp:lastModifiedBy>Didier Swingedouw</cp:lastModifiedBy>
  <cp:revision>106</cp:revision>
  <dcterms:created xsi:type="dcterms:W3CDTF">2012-09-21T18:31:17Z</dcterms:created>
  <dcterms:modified xsi:type="dcterms:W3CDTF">2013-03-12T09:28:02Z</dcterms:modified>
</cp:coreProperties>
</file>