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handoutMasterIdLst>
    <p:handoutMasterId r:id="rId44"/>
  </p:handoutMasterIdLst>
  <p:sldIdLst>
    <p:sldId id="256" r:id="rId2"/>
    <p:sldId id="383" r:id="rId3"/>
    <p:sldId id="384" r:id="rId4"/>
    <p:sldId id="376" r:id="rId5"/>
    <p:sldId id="264" r:id="rId6"/>
    <p:sldId id="357" r:id="rId7"/>
    <p:sldId id="358" r:id="rId8"/>
    <p:sldId id="371" r:id="rId9"/>
    <p:sldId id="379" r:id="rId10"/>
    <p:sldId id="377" r:id="rId11"/>
    <p:sldId id="267" r:id="rId12"/>
    <p:sldId id="266" r:id="rId13"/>
    <p:sldId id="367" r:id="rId14"/>
    <p:sldId id="360" r:id="rId15"/>
    <p:sldId id="291" r:id="rId16"/>
    <p:sldId id="295" r:id="rId17"/>
    <p:sldId id="340" r:id="rId18"/>
    <p:sldId id="361" r:id="rId19"/>
    <p:sldId id="385" r:id="rId20"/>
    <p:sldId id="339" r:id="rId21"/>
    <p:sldId id="353" r:id="rId22"/>
    <p:sldId id="381" r:id="rId23"/>
    <p:sldId id="365" r:id="rId24"/>
    <p:sldId id="345" r:id="rId25"/>
    <p:sldId id="341" r:id="rId26"/>
    <p:sldId id="386" r:id="rId27"/>
    <p:sldId id="362" r:id="rId28"/>
    <p:sldId id="375" r:id="rId29"/>
    <p:sldId id="369" r:id="rId30"/>
    <p:sldId id="373" r:id="rId31"/>
    <p:sldId id="372" r:id="rId32"/>
    <p:sldId id="374" r:id="rId33"/>
    <p:sldId id="296" r:id="rId34"/>
    <p:sldId id="321" r:id="rId35"/>
    <p:sldId id="307" r:id="rId36"/>
    <p:sldId id="297" r:id="rId37"/>
    <p:sldId id="355" r:id="rId38"/>
    <p:sldId id="364" r:id="rId39"/>
    <p:sldId id="287" r:id="rId40"/>
    <p:sldId id="380" r:id="rId41"/>
    <p:sldId id="292" r:id="rId42"/>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Arial" charset="0"/>
        <a:cs typeface="Arial" charset="0"/>
      </a:defRPr>
    </a:lvl1pPr>
    <a:lvl2pPr marL="457200" algn="l" rtl="0" fontAlgn="base">
      <a:spcBef>
        <a:spcPct val="0"/>
      </a:spcBef>
      <a:spcAft>
        <a:spcPct val="0"/>
      </a:spcAft>
      <a:defRPr kern="1200">
        <a:solidFill>
          <a:schemeClr val="tx1"/>
        </a:solidFill>
        <a:latin typeface="Arial" charset="0"/>
        <a:ea typeface="Arial" charset="0"/>
        <a:cs typeface="Arial" charset="0"/>
      </a:defRPr>
    </a:lvl2pPr>
    <a:lvl3pPr marL="914400" algn="l" rtl="0" fontAlgn="base">
      <a:spcBef>
        <a:spcPct val="0"/>
      </a:spcBef>
      <a:spcAft>
        <a:spcPct val="0"/>
      </a:spcAft>
      <a:defRPr kern="1200">
        <a:solidFill>
          <a:schemeClr val="tx1"/>
        </a:solidFill>
        <a:latin typeface="Arial" charset="0"/>
        <a:ea typeface="Arial" charset="0"/>
        <a:cs typeface="Arial" charset="0"/>
      </a:defRPr>
    </a:lvl3pPr>
    <a:lvl4pPr marL="1371600" algn="l" rtl="0" fontAlgn="base">
      <a:spcBef>
        <a:spcPct val="0"/>
      </a:spcBef>
      <a:spcAft>
        <a:spcPct val="0"/>
      </a:spcAft>
      <a:defRPr kern="1200">
        <a:solidFill>
          <a:schemeClr val="tx1"/>
        </a:solidFill>
        <a:latin typeface="Arial" charset="0"/>
        <a:ea typeface="Arial" charset="0"/>
        <a:cs typeface="Arial" charset="0"/>
      </a:defRPr>
    </a:lvl4pPr>
    <a:lvl5pPr marL="1828800" algn="l" rtl="0" fontAlgn="base">
      <a:spcBef>
        <a:spcPct val="0"/>
      </a:spcBef>
      <a:spcAft>
        <a:spcPct val="0"/>
      </a:spcAft>
      <a:defRPr kern="1200">
        <a:solidFill>
          <a:schemeClr val="tx1"/>
        </a:solidFill>
        <a:latin typeface="Arial" charset="0"/>
        <a:ea typeface="Arial" charset="0"/>
        <a:cs typeface="Arial" charset="0"/>
      </a:defRPr>
    </a:lvl5pPr>
    <a:lvl6pPr marL="2286000" algn="l" defTabSz="914400" rtl="0" eaLnBrk="1" latinLnBrk="0" hangingPunct="1">
      <a:defRPr kern="1200">
        <a:solidFill>
          <a:schemeClr val="tx1"/>
        </a:solidFill>
        <a:latin typeface="Arial" charset="0"/>
        <a:ea typeface="Arial" charset="0"/>
        <a:cs typeface="Arial" charset="0"/>
      </a:defRPr>
    </a:lvl6pPr>
    <a:lvl7pPr marL="2743200" algn="l" defTabSz="914400" rtl="0" eaLnBrk="1" latinLnBrk="0" hangingPunct="1">
      <a:defRPr kern="1200">
        <a:solidFill>
          <a:schemeClr val="tx1"/>
        </a:solidFill>
        <a:latin typeface="Arial" charset="0"/>
        <a:ea typeface="Arial" charset="0"/>
        <a:cs typeface="Arial" charset="0"/>
      </a:defRPr>
    </a:lvl7pPr>
    <a:lvl8pPr marL="3200400" algn="l" defTabSz="914400" rtl="0" eaLnBrk="1" latinLnBrk="0" hangingPunct="1">
      <a:defRPr kern="1200">
        <a:solidFill>
          <a:schemeClr val="tx1"/>
        </a:solidFill>
        <a:latin typeface="Arial" charset="0"/>
        <a:ea typeface="Arial" charset="0"/>
        <a:cs typeface="Arial" charset="0"/>
      </a:defRPr>
    </a:lvl8pPr>
    <a:lvl9pPr marL="3657600" algn="l" defTabSz="914400" rtl="0" eaLnBrk="1" latinLnBrk="0" hangingPunct="1">
      <a:defRPr kern="1200">
        <a:solidFill>
          <a:schemeClr val="tx1"/>
        </a:solidFill>
        <a:latin typeface="Arial" charset="0"/>
        <a:ea typeface="Arial" charset="0"/>
        <a:cs typeface="Arial"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59F0"/>
    <a:srgbClr val="CB63AD"/>
    <a:srgbClr val="3333B2"/>
    <a:srgbClr val="97233E"/>
    <a:srgbClr val="EDEC08"/>
    <a:srgbClr val="F5F99F"/>
    <a:srgbClr val="FAFBD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882"/>
    <p:restoredTop sz="95000"/>
  </p:normalViewPr>
  <p:slideViewPr>
    <p:cSldViewPr>
      <p:cViewPr>
        <p:scale>
          <a:sx n="50" d="100"/>
          <a:sy n="50" d="100"/>
        </p:scale>
        <p:origin x="2336" y="1048"/>
      </p:cViewPr>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72" d="100"/>
          <a:sy n="72" d="100"/>
        </p:scale>
        <p:origin x="3504" y="208"/>
      </p:cViewPr>
      <p:guideLst/>
    </p:cSldViewPr>
  </p:notes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notesMaster" Target="notesMasters/notesMaster1.xml"/><Relationship Id="rId44" Type="http://schemas.openxmlformats.org/officeDocument/2006/relationships/handoutMaster" Target="handoutMasters/handoutMaster1.xml"/><Relationship Id="rId4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1E1A987-B65C-8D44-A699-9289CB376E6B}" type="datetimeFigureOut">
              <a:rPr lang="fr-FR" smtClean="0"/>
              <a:t>09/01/2018</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4498BA-324B-9B46-AB8E-706AA0B9F6C8}" type="slidenum">
              <a:rPr lang="fr-FR" smtClean="0"/>
              <a:t>‹#›</a:t>
            </a:fld>
            <a:endParaRPr lang="fr-FR"/>
          </a:p>
        </p:txBody>
      </p:sp>
    </p:spTree>
    <p:extLst>
      <p:ext uri="{BB962C8B-B14F-4D97-AF65-F5344CB8AC3E}">
        <p14:creationId xmlns:p14="http://schemas.microsoft.com/office/powerpoint/2010/main" val="17740719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ea typeface="+mn-ea"/>
                <a:cs typeface="+mn-cs"/>
              </a:defRPr>
            </a:lvl1pPr>
          </a:lstStyle>
          <a:p>
            <a:pPr>
              <a:defRPr/>
            </a:pPr>
            <a:fld id="{1B5C852F-3FBE-5D4B-9BAD-E3032334A2B4}" type="datetimeFigureOut">
              <a:rPr lang="en-US"/>
              <a:pPr>
                <a:defRPr/>
              </a:pPr>
              <a:t>1/9/18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defRPr>
            </a:lvl1pPr>
          </a:lstStyle>
          <a:p>
            <a:fld id="{B1C2235E-EFD6-EB48-A0EA-DA1833F2F874}" type="slidenum">
              <a:rPr lang="en-US" altLang="fr-FR"/>
              <a:pPr/>
              <a:t>‹#›</a:t>
            </a:fld>
            <a:endParaRPr lang="en-US" altLang="fr-FR"/>
          </a:p>
        </p:txBody>
      </p:sp>
    </p:spTree>
    <p:extLst>
      <p:ext uri="{BB962C8B-B14F-4D97-AF65-F5344CB8AC3E}">
        <p14:creationId xmlns:p14="http://schemas.microsoft.com/office/powerpoint/2010/main" val="10954825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mtClean="0"/>
              <a:t>+ Agathe, </a:t>
            </a:r>
            <a:r>
              <a:rPr lang="fr-FR" err="1" smtClean="0"/>
              <a:t>Seb</a:t>
            </a:r>
            <a:r>
              <a:rPr lang="fr-FR" smtClean="0"/>
              <a:t>, </a:t>
            </a:r>
            <a:r>
              <a:rPr lang="fr-FR" err="1" smtClean="0"/>
              <a:t>Jerome</a:t>
            </a:r>
            <a:r>
              <a:rPr lang="fr-FR" smtClean="0"/>
              <a:t> + </a:t>
            </a:r>
          </a:p>
          <a:p>
            <a:r>
              <a:rPr lang="fr-FR" err="1" smtClean="0"/>
              <a:t>Veronique</a:t>
            </a:r>
            <a:r>
              <a:rPr lang="fr-FR" smtClean="0"/>
              <a:t> </a:t>
            </a:r>
            <a:r>
              <a:rPr lang="fr-FR" err="1" smtClean="0"/>
              <a:t>Mariotti</a:t>
            </a:r>
            <a:r>
              <a:rPr lang="fr-FR" smtClean="0"/>
              <a:t>, Roland </a:t>
            </a:r>
            <a:r>
              <a:rPr lang="fr-FR" err="1" smtClean="0"/>
              <a:t>Seferian</a:t>
            </a:r>
            <a:r>
              <a:rPr lang="fr-FR" smtClean="0"/>
              <a:t>, </a:t>
            </a:r>
            <a:r>
              <a:rPr lang="fr-FR" err="1" smtClean="0"/>
              <a:t>Melanie</a:t>
            </a:r>
            <a:r>
              <a:rPr lang="fr-FR" smtClean="0"/>
              <a:t> </a:t>
            </a:r>
            <a:r>
              <a:rPr lang="fr-FR" err="1" smtClean="0"/>
              <a:t>Wary</a:t>
            </a:r>
            <a:r>
              <a:rPr lang="fr-FR" smtClean="0"/>
              <a:t>, </a:t>
            </a:r>
          </a:p>
          <a:p>
            <a:r>
              <a:rPr lang="fr-FR" smtClean="0"/>
              <a:t>stagiaires : </a:t>
            </a:r>
            <a:r>
              <a:rPr lang="fr-FR" err="1" smtClean="0"/>
              <a:t>Seb</a:t>
            </a:r>
            <a:r>
              <a:rPr lang="fr-FR" smtClean="0"/>
              <a:t> Le </a:t>
            </a:r>
            <a:r>
              <a:rPr lang="fr-FR" err="1" smtClean="0"/>
              <a:t>Clec’h</a:t>
            </a:r>
            <a:r>
              <a:rPr lang="fr-FR" smtClean="0"/>
              <a:t>, Lola, Amy</a:t>
            </a:r>
          </a:p>
          <a:p>
            <a:endParaRPr lang="en-GB"/>
          </a:p>
        </p:txBody>
      </p:sp>
      <p:sp>
        <p:nvSpPr>
          <p:cNvPr id="4" name="Espace réservé du numéro de diapositive 3"/>
          <p:cNvSpPr>
            <a:spLocks noGrp="1"/>
          </p:cNvSpPr>
          <p:nvPr>
            <p:ph type="sldNum" sz="quarter" idx="10"/>
          </p:nvPr>
        </p:nvSpPr>
        <p:spPr/>
        <p:txBody>
          <a:bodyPr/>
          <a:lstStyle/>
          <a:p>
            <a:fld id="{58BDA0AB-E817-6B4C-A153-42650B07300B}" type="slidenum">
              <a:rPr lang="fr-FR" smtClean="0"/>
              <a:t>2</a:t>
            </a:fld>
            <a:endParaRPr lang="fr-FR"/>
          </a:p>
        </p:txBody>
      </p:sp>
    </p:spTree>
    <p:extLst>
      <p:ext uri="{BB962C8B-B14F-4D97-AF65-F5344CB8AC3E}">
        <p14:creationId xmlns:p14="http://schemas.microsoft.com/office/powerpoint/2010/main" val="1783023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8BDA0AB-E817-6B4C-A153-42650B07300B}" type="slidenum">
              <a:rPr lang="fr-FR" smtClean="0"/>
              <a:t>26</a:t>
            </a:fld>
            <a:endParaRPr lang="fr-FR"/>
          </a:p>
        </p:txBody>
      </p:sp>
    </p:spTree>
    <p:extLst>
      <p:ext uri="{BB962C8B-B14F-4D97-AF65-F5344CB8AC3E}">
        <p14:creationId xmlns:p14="http://schemas.microsoft.com/office/powerpoint/2010/main" val="19087778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D3ACC15E-CFE9-4640-BA16-915D2F21FA3C}" type="slidenum">
              <a:rPr lang="fr-FR" smtClean="0"/>
              <a:t>34</a:t>
            </a:fld>
            <a:endParaRPr lang="fr-FR"/>
          </a:p>
        </p:txBody>
      </p:sp>
    </p:spTree>
    <p:extLst>
      <p:ext uri="{BB962C8B-B14F-4D97-AF65-F5344CB8AC3E}">
        <p14:creationId xmlns:p14="http://schemas.microsoft.com/office/powerpoint/2010/main" val="1893217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1C2235E-EFD6-EB48-A0EA-DA1833F2F874}" type="slidenum">
              <a:rPr lang="en-US" altLang="fr-FR" smtClean="0"/>
              <a:pPr/>
              <a:t>41</a:t>
            </a:fld>
            <a:endParaRPr lang="en-US" altLang="fr-FR"/>
          </a:p>
        </p:txBody>
      </p:sp>
    </p:spTree>
    <p:extLst>
      <p:ext uri="{BB962C8B-B14F-4D97-AF65-F5344CB8AC3E}">
        <p14:creationId xmlns:p14="http://schemas.microsoft.com/office/powerpoint/2010/main" val="517154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L’hiver c’est aujourd’hui</a:t>
            </a:r>
          </a:p>
          <a:p>
            <a:r>
              <a:rPr lang="fr-FR" dirty="0" smtClean="0"/>
              <a:t>Le cycle des saisons, </a:t>
            </a:r>
            <a:r>
              <a:rPr lang="fr-FR" dirty="0" err="1" smtClean="0"/>
              <a:t>preuvent</a:t>
            </a:r>
            <a:r>
              <a:rPr lang="fr-FR" dirty="0" smtClean="0"/>
              <a:t> que le climat</a:t>
            </a:r>
            <a:r>
              <a:rPr lang="fr-FR" baseline="0" dirty="0" smtClean="0"/>
              <a:t> est prévisible dans un certain sens, contrainte NRJ</a:t>
            </a:r>
          </a:p>
          <a:p>
            <a:r>
              <a:rPr lang="fr-FR" baseline="0" dirty="0" smtClean="0"/>
              <a:t>Game of </a:t>
            </a:r>
            <a:r>
              <a:rPr lang="fr-FR" baseline="0" dirty="0" err="1" smtClean="0"/>
              <a:t>thrones</a:t>
            </a:r>
            <a:r>
              <a:rPr lang="fr-FR" baseline="0" dirty="0" smtClean="0"/>
              <a:t> et les marcheurs blancs, image du réchauffement climatique : on en parle, mais personne ne s’en </a:t>
            </a:r>
            <a:r>
              <a:rPr lang="fr-FR" baseline="0" dirty="0" err="1" smtClean="0"/>
              <a:t>pré-occupe</a:t>
            </a:r>
            <a:r>
              <a:rPr lang="fr-FR" baseline="0" dirty="0" smtClean="0"/>
              <a:t> vraiment</a:t>
            </a:r>
          </a:p>
          <a:p>
            <a:r>
              <a:rPr lang="fr-FR" baseline="0" dirty="0" smtClean="0"/>
              <a:t>Comme l’illustre gros titre récent de BFM TV =&gt; le spectre des climato-sceptiques jamais loin</a:t>
            </a:r>
            <a:r>
              <a:rPr lang="is-IS" baseline="0" dirty="0" smtClean="0"/>
              <a:t>…</a:t>
            </a:r>
            <a:endParaRPr lang="fr-FR" dirty="0"/>
          </a:p>
        </p:txBody>
      </p:sp>
      <p:sp>
        <p:nvSpPr>
          <p:cNvPr id="4" name="Espace réservé du numéro de diapositive 3"/>
          <p:cNvSpPr>
            <a:spLocks noGrp="1"/>
          </p:cNvSpPr>
          <p:nvPr>
            <p:ph type="sldNum" sz="quarter" idx="10"/>
          </p:nvPr>
        </p:nvSpPr>
        <p:spPr/>
        <p:txBody>
          <a:bodyPr/>
          <a:lstStyle/>
          <a:p>
            <a:fld id="{B1C2235E-EFD6-EB48-A0EA-DA1833F2F874}" type="slidenum">
              <a:rPr lang="en-US" altLang="fr-FR" smtClean="0"/>
              <a:pPr/>
              <a:t>3</a:t>
            </a:fld>
            <a:endParaRPr lang="en-US" altLang="fr-FR"/>
          </a:p>
        </p:txBody>
      </p:sp>
    </p:spTree>
    <p:extLst>
      <p:ext uri="{BB962C8B-B14F-4D97-AF65-F5344CB8AC3E}">
        <p14:creationId xmlns:p14="http://schemas.microsoft.com/office/powerpoint/2010/main" val="795709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GB" dirty="0" err="1" smtClean="0"/>
              <a:t>Resultat</a:t>
            </a:r>
            <a:r>
              <a:rPr lang="en-GB" dirty="0" smtClean="0"/>
              <a:t> recent de </a:t>
            </a:r>
            <a:r>
              <a:rPr lang="en-GB" dirty="0" err="1" smtClean="0"/>
              <a:t>Mouginot</a:t>
            </a:r>
            <a:r>
              <a:rPr lang="en-GB" dirty="0" smtClean="0"/>
              <a:t> </a:t>
            </a:r>
            <a:r>
              <a:rPr lang="en-GB" dirty="0" err="1" smtClean="0"/>
              <a:t>montre</a:t>
            </a:r>
            <a:r>
              <a:rPr lang="en-GB" dirty="0" smtClean="0"/>
              <a:t> que </a:t>
            </a:r>
            <a:r>
              <a:rPr lang="en-GB" dirty="0" err="1" smtClean="0"/>
              <a:t>Zachariae</a:t>
            </a:r>
            <a:r>
              <a:rPr lang="en-GB" dirty="0" smtClean="0"/>
              <a:t> </a:t>
            </a:r>
            <a:r>
              <a:rPr lang="en-GB" dirty="0" err="1" smtClean="0"/>
              <a:t>Istrom</a:t>
            </a:r>
            <a:r>
              <a:rPr lang="en-GB" dirty="0" smtClean="0"/>
              <a:t> fond plus </a:t>
            </a:r>
            <a:r>
              <a:rPr lang="en-GB" dirty="0" err="1" smtClean="0"/>
              <a:t>vite</a:t>
            </a:r>
            <a:r>
              <a:rPr lang="en-GB" dirty="0" smtClean="0"/>
              <a:t> </a:t>
            </a:r>
            <a:r>
              <a:rPr lang="en-GB" dirty="0" err="1" smtClean="0"/>
              <a:t>qu’anticipé</a:t>
            </a:r>
            <a:endParaRPr lang="en-GB" dirty="0"/>
          </a:p>
        </p:txBody>
      </p:sp>
      <p:sp>
        <p:nvSpPr>
          <p:cNvPr id="4" name="Espace réservé du numéro de diapositive 3"/>
          <p:cNvSpPr>
            <a:spLocks noGrp="1"/>
          </p:cNvSpPr>
          <p:nvPr>
            <p:ph type="sldNum" sz="quarter" idx="10"/>
          </p:nvPr>
        </p:nvSpPr>
        <p:spPr/>
        <p:txBody>
          <a:bodyPr/>
          <a:lstStyle/>
          <a:p>
            <a:fld id="{58BDA0AB-E817-6B4C-A153-42650B07300B}" type="slidenum">
              <a:rPr lang="fr-FR" smtClean="0"/>
              <a:t>5</a:t>
            </a:fld>
            <a:endParaRPr lang="fr-FR"/>
          </a:p>
        </p:txBody>
      </p:sp>
    </p:spTree>
    <p:extLst>
      <p:ext uri="{BB962C8B-B14F-4D97-AF65-F5344CB8AC3E}">
        <p14:creationId xmlns:p14="http://schemas.microsoft.com/office/powerpoint/2010/main" val="9521403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1C2235E-EFD6-EB48-A0EA-DA1833F2F874}" type="slidenum">
              <a:rPr lang="en-US" altLang="fr-FR" smtClean="0"/>
              <a:pPr/>
              <a:t>11</a:t>
            </a:fld>
            <a:endParaRPr lang="en-US" altLang="fr-FR"/>
          </a:p>
        </p:txBody>
      </p:sp>
    </p:spTree>
    <p:extLst>
      <p:ext uri="{BB962C8B-B14F-4D97-AF65-F5344CB8AC3E}">
        <p14:creationId xmlns:p14="http://schemas.microsoft.com/office/powerpoint/2010/main" val="351515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B1C2235E-EFD6-EB48-A0EA-DA1833F2F874}" type="slidenum">
              <a:rPr lang="en-US" altLang="fr-FR" smtClean="0"/>
              <a:pPr/>
              <a:t>12</a:t>
            </a:fld>
            <a:endParaRPr lang="en-US" altLang="fr-FR"/>
          </a:p>
        </p:txBody>
      </p:sp>
    </p:spTree>
    <p:extLst>
      <p:ext uri="{BB962C8B-B14F-4D97-AF65-F5344CB8AC3E}">
        <p14:creationId xmlns:p14="http://schemas.microsoft.com/office/powerpoint/2010/main" val="1218461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1C2235E-EFD6-EB48-A0EA-DA1833F2F874}" type="slidenum">
              <a:rPr lang="en-US" altLang="fr-FR" smtClean="0"/>
              <a:pPr/>
              <a:t>13</a:t>
            </a:fld>
            <a:endParaRPr lang="en-US" altLang="fr-FR"/>
          </a:p>
        </p:txBody>
      </p:sp>
    </p:spTree>
    <p:extLst>
      <p:ext uri="{BB962C8B-B14F-4D97-AF65-F5344CB8AC3E}">
        <p14:creationId xmlns:p14="http://schemas.microsoft.com/office/powerpoint/2010/main" val="719661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B1C2235E-EFD6-EB48-A0EA-DA1833F2F874}" type="slidenum">
              <a:rPr lang="en-US" altLang="fr-FR" smtClean="0"/>
              <a:pPr/>
              <a:t>17</a:t>
            </a:fld>
            <a:endParaRPr lang="en-US" altLang="fr-FR"/>
          </a:p>
        </p:txBody>
      </p:sp>
    </p:spTree>
    <p:extLst>
      <p:ext uri="{BB962C8B-B14F-4D97-AF65-F5344CB8AC3E}">
        <p14:creationId xmlns:p14="http://schemas.microsoft.com/office/powerpoint/2010/main" val="310961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 saison montre bien la prévisibilité</a:t>
            </a:r>
            <a:r>
              <a:rPr lang="fr-FR" baseline="0" dirty="0" smtClean="0"/>
              <a:t> !</a:t>
            </a:r>
          </a:p>
          <a:p>
            <a:r>
              <a:rPr lang="fr-FR" baseline="0" dirty="0" smtClean="0"/>
              <a:t>+ marcheurs blancs symbole du réchauffement clim.</a:t>
            </a:r>
            <a:endParaRPr lang="fr-FR" dirty="0" smtClean="0"/>
          </a:p>
          <a:p>
            <a:endParaRPr lang="fr-FR" dirty="0"/>
          </a:p>
        </p:txBody>
      </p:sp>
      <p:sp>
        <p:nvSpPr>
          <p:cNvPr id="4" name="Espace réservé du numéro de diapositive 3"/>
          <p:cNvSpPr>
            <a:spLocks noGrp="1"/>
          </p:cNvSpPr>
          <p:nvPr>
            <p:ph type="sldNum" sz="quarter" idx="10"/>
          </p:nvPr>
        </p:nvSpPr>
        <p:spPr/>
        <p:txBody>
          <a:bodyPr/>
          <a:lstStyle/>
          <a:p>
            <a:fld id="{B1C2235E-EFD6-EB48-A0EA-DA1833F2F874}" type="slidenum">
              <a:rPr lang="en-US" altLang="fr-FR" smtClean="0"/>
              <a:pPr/>
              <a:t>23</a:t>
            </a:fld>
            <a:endParaRPr lang="en-US" altLang="fr-FR"/>
          </a:p>
        </p:txBody>
      </p:sp>
    </p:spTree>
    <p:extLst>
      <p:ext uri="{BB962C8B-B14F-4D97-AF65-F5344CB8AC3E}">
        <p14:creationId xmlns:p14="http://schemas.microsoft.com/office/powerpoint/2010/main" val="16120310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58BDA0AB-E817-6B4C-A153-42650B07300B}" type="slidenum">
              <a:rPr lang="fr-FR" smtClean="0"/>
              <a:t>25</a:t>
            </a:fld>
            <a:endParaRPr lang="fr-FR"/>
          </a:p>
        </p:txBody>
      </p:sp>
    </p:spTree>
    <p:extLst>
      <p:ext uri="{BB962C8B-B14F-4D97-AF65-F5344CB8AC3E}">
        <p14:creationId xmlns:p14="http://schemas.microsoft.com/office/powerpoint/2010/main" val="9552594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gif"/></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gi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gi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gi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gi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gi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6" name="Rounded Rectangle 8"/>
          <p:cNvSpPr>
            <a:spLocks noChangeArrowheads="1"/>
          </p:cNvSpPr>
          <p:nvPr/>
        </p:nvSpPr>
        <p:spPr bwMode="auto">
          <a:xfrm>
            <a:off x="612440" y="1331100"/>
            <a:ext cx="7920000" cy="3240000"/>
          </a:xfrm>
          <a:prstGeom prst="roundRect">
            <a:avLst>
              <a:gd name="adj" fmla="val 16667"/>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a:ln w="25400">
            <a:solidFill>
              <a:schemeClr val="tx1"/>
            </a:solidFill>
            <a:round/>
            <a:headEnd/>
            <a:tailEnd/>
          </a:ln>
          <a:effectLst>
            <a:outerShdw blurRad="63500" dist="152400" dir="2700000" algn="tl" rotWithShape="0">
              <a:srgbClr val="000000">
                <a:alpha val="39999"/>
              </a:srgbClr>
            </a:outerShdw>
          </a:effectLst>
        </p:spPr>
        <p:txBody>
          <a:bodyPr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fr-FR" altLang="fr-FR">
              <a:solidFill>
                <a:srgbClr val="FFFFFF"/>
              </a:solidFill>
              <a:latin typeface="Calibri" charset="0"/>
            </a:endParaRPr>
          </a:p>
        </p:txBody>
      </p:sp>
      <p:sp>
        <p:nvSpPr>
          <p:cNvPr id="2" name="Title 1"/>
          <p:cNvSpPr>
            <a:spLocks noGrp="1"/>
          </p:cNvSpPr>
          <p:nvPr>
            <p:ph type="ctrTitle"/>
          </p:nvPr>
        </p:nvSpPr>
        <p:spPr>
          <a:xfrm>
            <a:off x="1338871" y="2267204"/>
            <a:ext cx="6396136" cy="838200"/>
          </a:xfrm>
        </p:spPr>
        <p:txBody>
          <a:bodyPr/>
          <a:lstStyle>
            <a:lvl1pPr algn="ctr">
              <a:defRPr b="1" baseline="0">
                <a:solidFill>
                  <a:schemeClr val="bg1"/>
                </a:solidFill>
              </a:defRPr>
            </a:lvl1pPr>
          </a:lstStyle>
          <a:p>
            <a:r>
              <a:rPr lang="fr-FR" dirty="0" smtClean="0"/>
              <a:t>Cliquez et modifiez le titre</a:t>
            </a:r>
            <a:endParaRPr lang="en-US" dirty="0"/>
          </a:p>
        </p:txBody>
      </p:sp>
      <p:sp>
        <p:nvSpPr>
          <p:cNvPr id="5" name="Rounded Rectangle 8"/>
          <p:cNvSpPr>
            <a:spLocks noChangeArrowheads="1"/>
          </p:cNvSpPr>
          <p:nvPr userDrawn="1"/>
        </p:nvSpPr>
        <p:spPr bwMode="auto">
          <a:xfrm>
            <a:off x="1259632" y="5085184"/>
            <a:ext cx="6480000" cy="1440000"/>
          </a:xfrm>
          <a:prstGeom prst="roundRect">
            <a:avLst>
              <a:gd name="adj" fmla="val 16667"/>
            </a:avLst>
          </a:prstGeom>
          <a:solidFill>
            <a:schemeClr val="tx2">
              <a:lumMod val="75000"/>
            </a:schemeClr>
          </a:solidFill>
          <a:ln w="25400">
            <a:solidFill>
              <a:schemeClr val="tx1"/>
            </a:solidFill>
            <a:round/>
            <a:headEnd/>
            <a:tailEnd/>
          </a:ln>
          <a:effectLst>
            <a:outerShdw blurRad="63500" dist="152400" dir="2700000" algn="tl" rotWithShape="0">
              <a:srgbClr val="000000">
                <a:alpha val="39999"/>
              </a:srgbClr>
            </a:outerShdw>
          </a:effectLst>
        </p:spPr>
        <p:txBody>
          <a:bodyPr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fr-FR" altLang="fr-FR">
              <a:solidFill>
                <a:srgbClr val="FFFFFF"/>
              </a:solidFill>
              <a:latin typeface="Calibri" charset="0"/>
            </a:endParaRPr>
          </a:p>
        </p:txBody>
      </p:sp>
      <p:sp>
        <p:nvSpPr>
          <p:cNvPr id="3" name="Subtitle 2"/>
          <p:cNvSpPr>
            <a:spLocks noGrp="1"/>
          </p:cNvSpPr>
          <p:nvPr>
            <p:ph type="subTitle" idx="1"/>
          </p:nvPr>
        </p:nvSpPr>
        <p:spPr>
          <a:xfrm>
            <a:off x="1580815" y="5232270"/>
            <a:ext cx="5688632" cy="1145828"/>
          </a:xfrm>
        </p:spPr>
        <p:txBody>
          <a:bodyPr/>
          <a:lstStyle>
            <a:lvl1pPr marL="0" indent="0" algn="ctr">
              <a:buNone/>
              <a:defRPr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Cliquez pour modifier le style des sous-titres du masque</a:t>
            </a:r>
            <a:endParaRPr lang="en-US" dirty="0"/>
          </a:p>
        </p:txBody>
      </p:sp>
      <p:pic>
        <p:nvPicPr>
          <p:cNvPr id="4" name="Imag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78232" y="8720"/>
            <a:ext cx="900000" cy="900000"/>
          </a:xfrm>
          <a:prstGeom prst="rect">
            <a:avLst/>
          </a:prstGeom>
        </p:spPr>
      </p:pic>
      <p:pic>
        <p:nvPicPr>
          <p:cNvPr id="7" name="Imag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479" y="-99392"/>
            <a:ext cx="2243215" cy="900000"/>
          </a:xfrm>
          <a:prstGeom prst="rect">
            <a:avLst/>
          </a:prstGeom>
        </p:spPr>
      </p:pic>
      <p:pic>
        <p:nvPicPr>
          <p:cNvPr id="8" name="Image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13219" y="-135296"/>
            <a:ext cx="1839301" cy="900000"/>
          </a:xfrm>
          <a:prstGeom prst="rect">
            <a:avLst/>
          </a:prstGeom>
        </p:spPr>
      </p:pic>
    </p:spTree>
    <p:extLst>
      <p:ext uri="{BB962C8B-B14F-4D97-AF65-F5344CB8AC3E}">
        <p14:creationId xmlns:p14="http://schemas.microsoft.com/office/powerpoint/2010/main" val="73016423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p:spTree>
      <p:nvGrpSpPr>
        <p:cNvPr id="1" name=""/>
        <p:cNvGrpSpPr/>
        <p:nvPr/>
      </p:nvGrpSpPr>
      <p:grpSpPr>
        <a:xfrm>
          <a:off x="0" y="0"/>
          <a:ext cx="0" cy="0"/>
          <a:chOff x="0" y="0"/>
          <a:chExt cx="0" cy="0"/>
        </a:xfrm>
      </p:grpSpPr>
      <p:sp>
        <p:nvSpPr>
          <p:cNvPr id="5" name="Rectangle 4"/>
          <p:cNvSpPr/>
          <p:nvPr userDrawn="1"/>
        </p:nvSpPr>
        <p:spPr>
          <a:xfrm>
            <a:off x="0" y="0"/>
            <a:ext cx="9144000" cy="3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b="1">
              <a:solidFill>
                <a:schemeClr val="bg1"/>
              </a:solidFill>
            </a:endParaRPr>
          </a:p>
        </p:txBody>
      </p:sp>
      <p:sp>
        <p:nvSpPr>
          <p:cNvPr id="6" name="Rectangle 5"/>
          <p:cNvSpPr>
            <a:spLocks noChangeArrowheads="1"/>
          </p:cNvSpPr>
          <p:nvPr/>
        </p:nvSpPr>
        <p:spPr bwMode="auto">
          <a:xfrm>
            <a:off x="0" y="332656"/>
            <a:ext cx="9144000" cy="900000"/>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a:ln>
            <a:noFill/>
          </a:ln>
          <a:effectLst>
            <a:outerShdw blurRad="63500" dist="88900" dir="5400000" algn="tl" rotWithShape="0">
              <a:srgbClr val="000000">
                <a:alpha val="39999"/>
              </a:srgbClr>
            </a:outerShdw>
          </a:effectLst>
        </p:spPr>
        <p:txBody>
          <a:bodyPr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fr-FR" altLang="fr-FR">
              <a:solidFill>
                <a:srgbClr val="FFFFFF"/>
              </a:solidFill>
              <a:latin typeface="Calibri" charset="0"/>
            </a:endParaRPr>
          </a:p>
        </p:txBody>
      </p:sp>
      <p:sp>
        <p:nvSpPr>
          <p:cNvPr id="7" name="TextBox 9"/>
          <p:cNvSpPr txBox="1"/>
          <p:nvPr userDrawn="1"/>
        </p:nvSpPr>
        <p:spPr>
          <a:xfrm>
            <a:off x="121776" y="0"/>
            <a:ext cx="1260000" cy="360000"/>
          </a:xfrm>
          <a:prstGeom prst="rect">
            <a:avLst/>
          </a:prstGeom>
          <a:noFill/>
        </p:spPr>
        <p:txBody>
          <a:bodyPr anchor="ctr"/>
          <a:lstStyle/>
          <a:p>
            <a:pPr algn="ctr" fontAlgn="auto">
              <a:spcBef>
                <a:spcPts val="0"/>
              </a:spcBef>
              <a:spcAft>
                <a:spcPts val="0"/>
              </a:spcAft>
              <a:defRPr/>
            </a:pPr>
            <a:r>
              <a:rPr lang="en-US" sz="1400" b="1" smtClean="0">
                <a:solidFill>
                  <a:schemeClr val="bg1"/>
                </a:solidFill>
                <a:latin typeface="+mn-lt"/>
                <a:ea typeface="+mn-ea"/>
                <a:cs typeface="+mn-cs"/>
              </a:rPr>
              <a:t>Introduction</a:t>
            </a:r>
            <a:endParaRPr lang="en-US" sz="1400" b="1">
              <a:solidFill>
                <a:schemeClr val="bg1"/>
              </a:solidFill>
              <a:latin typeface="+mn-lt"/>
              <a:ea typeface="+mn-ea"/>
              <a:cs typeface="+mn-cs"/>
            </a:endParaRPr>
          </a:p>
        </p:txBody>
      </p:sp>
      <p:sp>
        <p:nvSpPr>
          <p:cNvPr id="2" name="Title 1"/>
          <p:cNvSpPr>
            <a:spLocks noGrp="1"/>
          </p:cNvSpPr>
          <p:nvPr>
            <p:ph type="title"/>
          </p:nvPr>
        </p:nvSpPr>
        <p:spPr>
          <a:xfrm>
            <a:off x="0" y="404664"/>
            <a:ext cx="9144000" cy="762000"/>
          </a:xfrm>
        </p:spPr>
        <p:txBody>
          <a:bodyPr/>
          <a:lstStyle>
            <a:lvl1pPr marL="182880" algn="l">
              <a:defRPr b="1" baseline="0">
                <a:solidFill>
                  <a:schemeClr val="bg1"/>
                </a:solidFill>
              </a:defRPr>
            </a:lvl1pPr>
          </a:lstStyle>
          <a:p>
            <a:r>
              <a:rPr lang="fr-FR" dirty="0" smtClean="0"/>
              <a:t>Cliquez et modifiez le titre</a:t>
            </a:r>
            <a:endParaRPr lang="en-US" dirty="0"/>
          </a:p>
        </p:txBody>
      </p:sp>
      <p:sp>
        <p:nvSpPr>
          <p:cNvPr id="12" name="TextBox 9"/>
          <p:cNvSpPr txBox="1"/>
          <p:nvPr userDrawn="1"/>
        </p:nvSpPr>
        <p:spPr>
          <a:xfrm>
            <a:off x="2843808" y="0"/>
            <a:ext cx="1260000" cy="360000"/>
          </a:xfrm>
          <a:prstGeom prst="rect">
            <a:avLst/>
          </a:prstGeom>
          <a:noFill/>
        </p:spPr>
        <p:txBody>
          <a:bodyPr anchor="ctr"/>
          <a:lstStyle/>
          <a:p>
            <a:pPr algn="ctr" fontAlgn="auto">
              <a:spcBef>
                <a:spcPts val="0"/>
              </a:spcBef>
              <a:spcAft>
                <a:spcPts val="0"/>
              </a:spcAft>
              <a:defRPr/>
            </a:pPr>
            <a:r>
              <a:rPr lang="en-US" sz="1400" b="1" dirty="0" err="1" smtClean="0">
                <a:solidFill>
                  <a:schemeClr val="tx2">
                    <a:lumMod val="60000"/>
                    <a:lumOff val="40000"/>
                  </a:schemeClr>
                </a:solidFill>
                <a:latin typeface="+mn-lt"/>
                <a:ea typeface="+mn-ea"/>
                <a:cs typeface="+mn-cs"/>
              </a:rPr>
              <a:t>Résultats</a:t>
            </a:r>
            <a:endParaRPr lang="en-US" sz="1400" b="1" dirty="0">
              <a:solidFill>
                <a:schemeClr val="tx2">
                  <a:lumMod val="60000"/>
                  <a:lumOff val="40000"/>
                </a:schemeClr>
              </a:solidFill>
              <a:latin typeface="+mn-lt"/>
              <a:ea typeface="+mn-ea"/>
              <a:cs typeface="+mn-cs"/>
            </a:endParaRPr>
          </a:p>
        </p:txBody>
      </p:sp>
      <p:sp>
        <p:nvSpPr>
          <p:cNvPr id="13" name="TextBox 9"/>
          <p:cNvSpPr txBox="1"/>
          <p:nvPr userDrawn="1"/>
        </p:nvSpPr>
        <p:spPr>
          <a:xfrm>
            <a:off x="5112200" y="0"/>
            <a:ext cx="1260000" cy="360000"/>
          </a:xfrm>
          <a:prstGeom prst="rect">
            <a:avLst/>
          </a:prstGeom>
          <a:noFill/>
        </p:spPr>
        <p:txBody>
          <a:bodyPr anchor="ctr"/>
          <a:lstStyle/>
          <a:p>
            <a:pPr algn="ctr" fontAlgn="auto">
              <a:spcBef>
                <a:spcPts val="0"/>
              </a:spcBef>
              <a:spcAft>
                <a:spcPts val="0"/>
              </a:spcAft>
              <a:defRPr/>
            </a:pPr>
            <a:r>
              <a:rPr lang="en-US" sz="1400" b="1" dirty="0" smtClean="0">
                <a:solidFill>
                  <a:schemeClr val="tx2">
                    <a:lumMod val="60000"/>
                    <a:lumOff val="40000"/>
                  </a:schemeClr>
                </a:solidFill>
                <a:latin typeface="+mn-lt"/>
                <a:ea typeface="+mn-ea"/>
                <a:cs typeface="+mn-cs"/>
              </a:rPr>
              <a:t>Perspectives</a:t>
            </a:r>
            <a:endParaRPr lang="en-US" sz="1400" b="1" dirty="0">
              <a:solidFill>
                <a:schemeClr val="tx2">
                  <a:lumMod val="60000"/>
                  <a:lumOff val="40000"/>
                </a:schemeClr>
              </a:solidFill>
              <a:latin typeface="+mn-lt"/>
              <a:ea typeface="+mn-ea"/>
              <a:cs typeface="+mn-cs"/>
            </a:endParaRPr>
          </a:p>
        </p:txBody>
      </p:sp>
      <p:sp>
        <p:nvSpPr>
          <p:cNvPr id="14" name="TextBox 9"/>
          <p:cNvSpPr txBox="1"/>
          <p:nvPr userDrawn="1"/>
        </p:nvSpPr>
        <p:spPr>
          <a:xfrm>
            <a:off x="7776496" y="0"/>
            <a:ext cx="1260000" cy="360000"/>
          </a:xfrm>
          <a:prstGeom prst="rect">
            <a:avLst/>
          </a:prstGeom>
          <a:noFill/>
        </p:spPr>
        <p:txBody>
          <a:bodyPr anchor="ctr"/>
          <a:lstStyle/>
          <a:p>
            <a:pPr algn="ctr" fontAlgn="auto">
              <a:spcBef>
                <a:spcPts val="0"/>
              </a:spcBef>
              <a:spcAft>
                <a:spcPts val="0"/>
              </a:spcAft>
              <a:defRPr/>
            </a:pPr>
            <a:r>
              <a:rPr lang="en-US" sz="1400" b="1" smtClean="0">
                <a:solidFill>
                  <a:schemeClr val="tx2">
                    <a:lumMod val="60000"/>
                    <a:lumOff val="40000"/>
                  </a:schemeClr>
                </a:solidFill>
                <a:latin typeface="+mn-lt"/>
                <a:ea typeface="+mn-ea"/>
                <a:cs typeface="+mn-cs"/>
              </a:rPr>
              <a:t>Conclusions</a:t>
            </a:r>
            <a:endParaRPr lang="en-US" sz="1400" b="1">
              <a:solidFill>
                <a:schemeClr val="tx2">
                  <a:lumMod val="60000"/>
                  <a:lumOff val="40000"/>
                </a:schemeClr>
              </a:solidFill>
              <a:latin typeface="+mn-lt"/>
              <a:ea typeface="+mn-ea"/>
              <a:cs typeface="+mn-cs"/>
            </a:endParaRPr>
          </a:p>
        </p:txBody>
      </p:sp>
      <p:sp>
        <p:nvSpPr>
          <p:cNvPr id="16" name="Content Placeholder 2"/>
          <p:cNvSpPr>
            <a:spLocks noGrp="1"/>
          </p:cNvSpPr>
          <p:nvPr>
            <p:ph idx="1"/>
          </p:nvPr>
        </p:nvSpPr>
        <p:spPr>
          <a:xfrm>
            <a:off x="304800" y="1573724"/>
            <a:ext cx="8382000" cy="4552440"/>
          </a:xfrm>
        </p:spPr>
        <p:txBody>
          <a:bodyPr/>
          <a:lstStyle>
            <a:lvl1pPr marL="342900" indent="-342900">
              <a:buClr>
                <a:schemeClr val="tx2"/>
              </a:buClr>
              <a:buSzPct val="60000"/>
              <a:buFont typeface="Wingdings" charset="2"/>
              <a:buChar char="v"/>
              <a:defRPr sz="2000"/>
            </a:lvl1pPr>
            <a:lvl2pPr>
              <a:buSzPct val="60000"/>
              <a:buFontTx/>
              <a:buBlip>
                <a:blip r:embed="rId2"/>
              </a:buBlip>
              <a:defRPr sz="2000"/>
            </a:lvl2pPr>
          </a:lstStyle>
          <a:p>
            <a:pPr lvl="0"/>
            <a:r>
              <a:rPr lang="fr-FR" dirty="0" smtClean="0"/>
              <a:t>Cliquez pour modifier les styles du texte du masque</a:t>
            </a:r>
          </a:p>
          <a:p>
            <a:pPr lvl="1"/>
            <a:r>
              <a:rPr lang="fr-FR" dirty="0" smtClean="0"/>
              <a:t>Deuxième niveau</a:t>
            </a:r>
          </a:p>
        </p:txBody>
      </p:sp>
    </p:spTree>
    <p:extLst>
      <p:ext uri="{BB962C8B-B14F-4D97-AF65-F5344CB8AC3E}">
        <p14:creationId xmlns:p14="http://schemas.microsoft.com/office/powerpoint/2010/main" val="45106767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ethodes">
    <p:spTree>
      <p:nvGrpSpPr>
        <p:cNvPr id="1" name=""/>
        <p:cNvGrpSpPr/>
        <p:nvPr/>
      </p:nvGrpSpPr>
      <p:grpSpPr>
        <a:xfrm>
          <a:off x="0" y="0"/>
          <a:ext cx="0" cy="0"/>
          <a:chOff x="0" y="0"/>
          <a:chExt cx="0" cy="0"/>
        </a:xfrm>
      </p:grpSpPr>
      <p:sp>
        <p:nvSpPr>
          <p:cNvPr id="5" name="Rectangle 4"/>
          <p:cNvSpPr/>
          <p:nvPr userDrawn="1"/>
        </p:nvSpPr>
        <p:spPr>
          <a:xfrm>
            <a:off x="0" y="0"/>
            <a:ext cx="9144000" cy="3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b="1">
              <a:solidFill>
                <a:schemeClr val="bg1"/>
              </a:solidFill>
            </a:endParaRPr>
          </a:p>
        </p:txBody>
      </p:sp>
      <p:sp>
        <p:nvSpPr>
          <p:cNvPr id="6" name="Rectangle 5"/>
          <p:cNvSpPr>
            <a:spLocks noChangeArrowheads="1"/>
          </p:cNvSpPr>
          <p:nvPr/>
        </p:nvSpPr>
        <p:spPr bwMode="auto">
          <a:xfrm>
            <a:off x="0" y="332656"/>
            <a:ext cx="9144000" cy="900000"/>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a:ln>
            <a:noFill/>
          </a:ln>
          <a:effectLst>
            <a:outerShdw blurRad="63500" dist="88900" dir="5400000" algn="tl" rotWithShape="0">
              <a:srgbClr val="000000">
                <a:alpha val="39999"/>
              </a:srgbClr>
            </a:outerShdw>
          </a:effectLst>
        </p:spPr>
        <p:txBody>
          <a:bodyPr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fr-FR" altLang="fr-FR">
              <a:solidFill>
                <a:srgbClr val="FFFFFF"/>
              </a:solidFill>
              <a:latin typeface="Calibri" charset="0"/>
            </a:endParaRPr>
          </a:p>
        </p:txBody>
      </p:sp>
      <p:sp>
        <p:nvSpPr>
          <p:cNvPr id="7" name="TextBox 9"/>
          <p:cNvSpPr txBox="1"/>
          <p:nvPr userDrawn="1"/>
        </p:nvSpPr>
        <p:spPr>
          <a:xfrm>
            <a:off x="121776" y="0"/>
            <a:ext cx="1260000" cy="360000"/>
          </a:xfrm>
          <a:prstGeom prst="rect">
            <a:avLst/>
          </a:prstGeom>
          <a:noFill/>
        </p:spPr>
        <p:txBody>
          <a:bodyPr anchor="ctr"/>
          <a:lstStyle/>
          <a:p>
            <a:pPr algn="ctr" fontAlgn="auto">
              <a:spcBef>
                <a:spcPts val="0"/>
              </a:spcBef>
              <a:spcAft>
                <a:spcPts val="0"/>
              </a:spcAft>
              <a:defRPr/>
            </a:pPr>
            <a:r>
              <a:rPr lang="en-US" sz="1400" b="1" smtClean="0">
                <a:solidFill>
                  <a:schemeClr val="tx2">
                    <a:lumMod val="60000"/>
                    <a:lumOff val="40000"/>
                  </a:schemeClr>
                </a:solidFill>
                <a:latin typeface="+mn-lt"/>
                <a:ea typeface="+mn-ea"/>
                <a:cs typeface="+mn-cs"/>
              </a:rPr>
              <a:t>Introduction</a:t>
            </a:r>
            <a:endParaRPr lang="en-US" sz="1400" b="1">
              <a:solidFill>
                <a:schemeClr val="tx2">
                  <a:lumMod val="60000"/>
                  <a:lumOff val="40000"/>
                </a:schemeClr>
              </a:solidFill>
              <a:latin typeface="+mn-lt"/>
              <a:ea typeface="+mn-ea"/>
              <a:cs typeface="+mn-cs"/>
            </a:endParaRPr>
          </a:p>
        </p:txBody>
      </p:sp>
      <p:sp>
        <p:nvSpPr>
          <p:cNvPr id="2" name="Title 1"/>
          <p:cNvSpPr>
            <a:spLocks noGrp="1"/>
          </p:cNvSpPr>
          <p:nvPr>
            <p:ph type="title"/>
          </p:nvPr>
        </p:nvSpPr>
        <p:spPr>
          <a:xfrm>
            <a:off x="0" y="404664"/>
            <a:ext cx="9144000" cy="762000"/>
          </a:xfrm>
        </p:spPr>
        <p:txBody>
          <a:bodyPr/>
          <a:lstStyle>
            <a:lvl1pPr marL="182880" algn="l">
              <a:defRPr b="1" baseline="0">
                <a:solidFill>
                  <a:schemeClr val="bg1"/>
                </a:solidFill>
              </a:defRPr>
            </a:lvl1pPr>
          </a:lstStyle>
          <a:p>
            <a:r>
              <a:rPr lang="fr-FR" dirty="0" smtClean="0"/>
              <a:t>Cliquez et modifiez le titre</a:t>
            </a:r>
            <a:endParaRPr lang="en-US" dirty="0"/>
          </a:p>
        </p:txBody>
      </p:sp>
      <p:sp>
        <p:nvSpPr>
          <p:cNvPr id="11" name="TextBox 9"/>
          <p:cNvSpPr txBox="1"/>
          <p:nvPr userDrawn="1"/>
        </p:nvSpPr>
        <p:spPr>
          <a:xfrm>
            <a:off x="1986817" y="0"/>
            <a:ext cx="1260000" cy="360000"/>
          </a:xfrm>
          <a:prstGeom prst="rect">
            <a:avLst/>
          </a:prstGeom>
          <a:noFill/>
        </p:spPr>
        <p:txBody>
          <a:bodyPr anchor="ctr"/>
          <a:lstStyle/>
          <a:p>
            <a:pPr algn="ctr" fontAlgn="auto">
              <a:spcBef>
                <a:spcPts val="0"/>
              </a:spcBef>
              <a:spcAft>
                <a:spcPts val="0"/>
              </a:spcAft>
              <a:defRPr/>
            </a:pPr>
            <a:r>
              <a:rPr lang="en-US" sz="1400" b="1" dirty="0" err="1" smtClean="0">
                <a:solidFill>
                  <a:schemeClr val="bg1"/>
                </a:solidFill>
                <a:latin typeface="+mn-lt"/>
                <a:ea typeface="+mn-ea"/>
                <a:cs typeface="+mn-cs"/>
              </a:rPr>
              <a:t>Méthodes</a:t>
            </a:r>
            <a:endParaRPr lang="en-US" sz="1400" b="1" dirty="0">
              <a:solidFill>
                <a:schemeClr val="bg1"/>
              </a:solidFill>
              <a:latin typeface="+mn-lt"/>
              <a:ea typeface="+mn-ea"/>
              <a:cs typeface="+mn-cs"/>
            </a:endParaRPr>
          </a:p>
        </p:txBody>
      </p:sp>
      <p:sp>
        <p:nvSpPr>
          <p:cNvPr id="12" name="TextBox 9"/>
          <p:cNvSpPr txBox="1"/>
          <p:nvPr userDrawn="1"/>
        </p:nvSpPr>
        <p:spPr>
          <a:xfrm>
            <a:off x="3787017" y="0"/>
            <a:ext cx="1260000" cy="360000"/>
          </a:xfrm>
          <a:prstGeom prst="rect">
            <a:avLst/>
          </a:prstGeom>
          <a:noFill/>
        </p:spPr>
        <p:txBody>
          <a:bodyPr anchor="ctr"/>
          <a:lstStyle/>
          <a:p>
            <a:pPr algn="ctr" fontAlgn="auto">
              <a:spcBef>
                <a:spcPts val="0"/>
              </a:spcBef>
              <a:spcAft>
                <a:spcPts val="0"/>
              </a:spcAft>
              <a:defRPr/>
            </a:pPr>
            <a:r>
              <a:rPr lang="en-US" sz="1400" b="1" dirty="0" err="1" smtClean="0">
                <a:solidFill>
                  <a:schemeClr val="tx2">
                    <a:lumMod val="60000"/>
                    <a:lumOff val="40000"/>
                  </a:schemeClr>
                </a:solidFill>
                <a:latin typeface="+mn-lt"/>
                <a:ea typeface="+mn-ea"/>
                <a:cs typeface="+mn-cs"/>
              </a:rPr>
              <a:t>Résultats</a:t>
            </a:r>
            <a:endParaRPr lang="en-US" sz="1400" b="1" dirty="0">
              <a:solidFill>
                <a:schemeClr val="tx2">
                  <a:lumMod val="60000"/>
                  <a:lumOff val="40000"/>
                </a:schemeClr>
              </a:solidFill>
              <a:latin typeface="+mn-lt"/>
              <a:ea typeface="+mn-ea"/>
              <a:cs typeface="+mn-cs"/>
            </a:endParaRPr>
          </a:p>
        </p:txBody>
      </p:sp>
      <p:sp>
        <p:nvSpPr>
          <p:cNvPr id="13" name="TextBox 9"/>
          <p:cNvSpPr txBox="1"/>
          <p:nvPr userDrawn="1"/>
        </p:nvSpPr>
        <p:spPr>
          <a:xfrm>
            <a:off x="5875249" y="0"/>
            <a:ext cx="1260000" cy="360000"/>
          </a:xfrm>
          <a:prstGeom prst="rect">
            <a:avLst/>
          </a:prstGeom>
          <a:noFill/>
        </p:spPr>
        <p:txBody>
          <a:bodyPr anchor="ctr"/>
          <a:lstStyle/>
          <a:p>
            <a:pPr algn="ctr" fontAlgn="auto">
              <a:spcBef>
                <a:spcPts val="0"/>
              </a:spcBef>
              <a:spcAft>
                <a:spcPts val="0"/>
              </a:spcAft>
              <a:defRPr/>
            </a:pPr>
            <a:r>
              <a:rPr lang="en-US" sz="1400" b="1" dirty="0" smtClean="0">
                <a:solidFill>
                  <a:schemeClr val="tx2">
                    <a:lumMod val="60000"/>
                    <a:lumOff val="40000"/>
                  </a:schemeClr>
                </a:solidFill>
                <a:latin typeface="+mn-lt"/>
                <a:ea typeface="+mn-ea"/>
                <a:cs typeface="+mn-cs"/>
              </a:rPr>
              <a:t>Perspectives</a:t>
            </a:r>
            <a:endParaRPr lang="en-US" sz="1400" b="1" dirty="0">
              <a:solidFill>
                <a:schemeClr val="tx2">
                  <a:lumMod val="60000"/>
                  <a:lumOff val="40000"/>
                </a:schemeClr>
              </a:solidFill>
              <a:latin typeface="+mn-lt"/>
              <a:ea typeface="+mn-ea"/>
              <a:cs typeface="+mn-cs"/>
            </a:endParaRPr>
          </a:p>
        </p:txBody>
      </p:sp>
      <p:sp>
        <p:nvSpPr>
          <p:cNvPr id="14" name="TextBox 9"/>
          <p:cNvSpPr txBox="1"/>
          <p:nvPr userDrawn="1"/>
        </p:nvSpPr>
        <p:spPr>
          <a:xfrm>
            <a:off x="7776496" y="0"/>
            <a:ext cx="1260000" cy="360000"/>
          </a:xfrm>
          <a:prstGeom prst="rect">
            <a:avLst/>
          </a:prstGeom>
          <a:noFill/>
        </p:spPr>
        <p:txBody>
          <a:bodyPr anchor="ctr"/>
          <a:lstStyle/>
          <a:p>
            <a:pPr algn="ctr" fontAlgn="auto">
              <a:spcBef>
                <a:spcPts val="0"/>
              </a:spcBef>
              <a:spcAft>
                <a:spcPts val="0"/>
              </a:spcAft>
              <a:defRPr/>
            </a:pPr>
            <a:r>
              <a:rPr lang="en-US" sz="1400" b="1" smtClean="0">
                <a:solidFill>
                  <a:schemeClr val="tx2">
                    <a:lumMod val="60000"/>
                    <a:lumOff val="40000"/>
                  </a:schemeClr>
                </a:solidFill>
                <a:latin typeface="+mn-lt"/>
                <a:ea typeface="+mn-ea"/>
                <a:cs typeface="+mn-cs"/>
              </a:rPr>
              <a:t>Conclusions</a:t>
            </a:r>
            <a:endParaRPr lang="en-US" sz="1400" b="1">
              <a:solidFill>
                <a:schemeClr val="tx2">
                  <a:lumMod val="60000"/>
                  <a:lumOff val="40000"/>
                </a:schemeClr>
              </a:solidFill>
              <a:latin typeface="+mn-lt"/>
              <a:ea typeface="+mn-ea"/>
              <a:cs typeface="+mn-cs"/>
            </a:endParaRPr>
          </a:p>
        </p:txBody>
      </p:sp>
      <p:sp>
        <p:nvSpPr>
          <p:cNvPr id="15" name="Content Placeholder 2"/>
          <p:cNvSpPr>
            <a:spLocks noGrp="1"/>
          </p:cNvSpPr>
          <p:nvPr>
            <p:ph idx="1"/>
          </p:nvPr>
        </p:nvSpPr>
        <p:spPr>
          <a:xfrm>
            <a:off x="304800" y="1573724"/>
            <a:ext cx="8382000" cy="4552440"/>
          </a:xfrm>
        </p:spPr>
        <p:txBody>
          <a:bodyPr/>
          <a:lstStyle>
            <a:lvl1pPr marL="342900" indent="-342900">
              <a:buClr>
                <a:schemeClr val="tx2"/>
              </a:buClr>
              <a:buSzPct val="60000"/>
              <a:buFont typeface="Wingdings" charset="2"/>
              <a:buChar char="v"/>
              <a:defRPr sz="2000"/>
            </a:lvl1pPr>
            <a:lvl2pPr>
              <a:buSzPct val="60000"/>
              <a:buFontTx/>
              <a:buBlip>
                <a:blip r:embed="rId2"/>
              </a:buBlip>
              <a:defRPr sz="2000"/>
            </a:lvl2pPr>
          </a:lstStyle>
          <a:p>
            <a:pPr lvl="0"/>
            <a:r>
              <a:rPr lang="fr-FR" dirty="0" smtClean="0"/>
              <a:t>Cliquez pour modifier les styles du texte du masque</a:t>
            </a:r>
          </a:p>
          <a:p>
            <a:pPr lvl="1"/>
            <a:r>
              <a:rPr lang="fr-FR" smtClean="0"/>
              <a:t>Deuxième niveau</a:t>
            </a:r>
            <a:endParaRPr lang="fr-FR" dirty="0" smtClean="0"/>
          </a:p>
        </p:txBody>
      </p:sp>
    </p:spTree>
    <p:extLst>
      <p:ext uri="{BB962C8B-B14F-4D97-AF65-F5344CB8AC3E}">
        <p14:creationId xmlns:p14="http://schemas.microsoft.com/office/powerpoint/2010/main" val="105544656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sultats">
    <p:spTree>
      <p:nvGrpSpPr>
        <p:cNvPr id="1" name=""/>
        <p:cNvGrpSpPr/>
        <p:nvPr/>
      </p:nvGrpSpPr>
      <p:grpSpPr>
        <a:xfrm>
          <a:off x="0" y="0"/>
          <a:ext cx="0" cy="0"/>
          <a:chOff x="0" y="0"/>
          <a:chExt cx="0" cy="0"/>
        </a:xfrm>
      </p:grpSpPr>
      <p:sp>
        <p:nvSpPr>
          <p:cNvPr id="5" name="Rectangle 4"/>
          <p:cNvSpPr/>
          <p:nvPr userDrawn="1"/>
        </p:nvSpPr>
        <p:spPr>
          <a:xfrm>
            <a:off x="0" y="0"/>
            <a:ext cx="9144000" cy="3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b="1">
              <a:solidFill>
                <a:schemeClr val="bg1"/>
              </a:solidFill>
            </a:endParaRPr>
          </a:p>
        </p:txBody>
      </p:sp>
      <p:sp>
        <p:nvSpPr>
          <p:cNvPr id="6" name="Rectangle 5"/>
          <p:cNvSpPr>
            <a:spLocks noChangeArrowheads="1"/>
          </p:cNvSpPr>
          <p:nvPr/>
        </p:nvSpPr>
        <p:spPr bwMode="auto">
          <a:xfrm>
            <a:off x="0" y="332656"/>
            <a:ext cx="9144000" cy="900000"/>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a:ln>
            <a:noFill/>
          </a:ln>
          <a:effectLst>
            <a:outerShdw blurRad="63500" dist="88900" dir="5400000" algn="tl" rotWithShape="0">
              <a:srgbClr val="000000">
                <a:alpha val="39999"/>
              </a:srgbClr>
            </a:outerShdw>
          </a:effectLst>
        </p:spPr>
        <p:txBody>
          <a:bodyPr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fr-FR" altLang="fr-FR">
              <a:solidFill>
                <a:srgbClr val="FFFFFF"/>
              </a:solidFill>
              <a:latin typeface="Calibri" charset="0"/>
            </a:endParaRPr>
          </a:p>
        </p:txBody>
      </p:sp>
      <p:sp>
        <p:nvSpPr>
          <p:cNvPr id="7" name="TextBox 9"/>
          <p:cNvSpPr txBox="1"/>
          <p:nvPr userDrawn="1"/>
        </p:nvSpPr>
        <p:spPr>
          <a:xfrm>
            <a:off x="121776" y="0"/>
            <a:ext cx="1260000" cy="360000"/>
          </a:xfrm>
          <a:prstGeom prst="rect">
            <a:avLst/>
          </a:prstGeom>
          <a:noFill/>
        </p:spPr>
        <p:txBody>
          <a:bodyPr anchor="ctr"/>
          <a:lstStyle/>
          <a:p>
            <a:pPr algn="ctr" fontAlgn="auto">
              <a:spcBef>
                <a:spcPts val="0"/>
              </a:spcBef>
              <a:spcAft>
                <a:spcPts val="0"/>
              </a:spcAft>
              <a:defRPr/>
            </a:pPr>
            <a:r>
              <a:rPr lang="en-US" sz="1400" b="1" smtClean="0">
                <a:solidFill>
                  <a:schemeClr val="tx2">
                    <a:lumMod val="60000"/>
                    <a:lumOff val="40000"/>
                  </a:schemeClr>
                </a:solidFill>
                <a:latin typeface="+mn-lt"/>
                <a:ea typeface="+mn-ea"/>
                <a:cs typeface="+mn-cs"/>
              </a:rPr>
              <a:t>Introduction</a:t>
            </a:r>
            <a:endParaRPr lang="en-US" sz="1400" b="1">
              <a:solidFill>
                <a:schemeClr val="tx2">
                  <a:lumMod val="60000"/>
                  <a:lumOff val="40000"/>
                </a:schemeClr>
              </a:solidFill>
              <a:latin typeface="+mn-lt"/>
              <a:ea typeface="+mn-ea"/>
              <a:cs typeface="+mn-cs"/>
            </a:endParaRPr>
          </a:p>
        </p:txBody>
      </p:sp>
      <p:sp>
        <p:nvSpPr>
          <p:cNvPr id="2" name="Title 1"/>
          <p:cNvSpPr>
            <a:spLocks noGrp="1"/>
          </p:cNvSpPr>
          <p:nvPr>
            <p:ph type="title"/>
          </p:nvPr>
        </p:nvSpPr>
        <p:spPr>
          <a:xfrm>
            <a:off x="0" y="404664"/>
            <a:ext cx="9144000" cy="762000"/>
          </a:xfrm>
        </p:spPr>
        <p:txBody>
          <a:bodyPr/>
          <a:lstStyle>
            <a:lvl1pPr marL="182880" algn="l">
              <a:defRPr b="1" baseline="0">
                <a:solidFill>
                  <a:schemeClr val="bg1"/>
                </a:solidFill>
              </a:defRPr>
            </a:lvl1pPr>
          </a:lstStyle>
          <a:p>
            <a:r>
              <a:rPr lang="fr-FR" dirty="0" smtClean="0"/>
              <a:t>Cliquez et modifiez le titre</a:t>
            </a:r>
            <a:endParaRPr lang="en-US" dirty="0"/>
          </a:p>
        </p:txBody>
      </p:sp>
      <p:sp>
        <p:nvSpPr>
          <p:cNvPr id="12" name="TextBox 9"/>
          <p:cNvSpPr txBox="1"/>
          <p:nvPr userDrawn="1"/>
        </p:nvSpPr>
        <p:spPr>
          <a:xfrm>
            <a:off x="2699792" y="0"/>
            <a:ext cx="1260000" cy="360000"/>
          </a:xfrm>
          <a:prstGeom prst="rect">
            <a:avLst/>
          </a:prstGeom>
          <a:noFill/>
        </p:spPr>
        <p:txBody>
          <a:bodyPr anchor="ctr"/>
          <a:lstStyle/>
          <a:p>
            <a:pPr algn="ctr" fontAlgn="auto">
              <a:spcBef>
                <a:spcPts val="0"/>
              </a:spcBef>
              <a:spcAft>
                <a:spcPts val="0"/>
              </a:spcAft>
              <a:defRPr/>
            </a:pPr>
            <a:r>
              <a:rPr lang="en-US" sz="1400" b="1" dirty="0" err="1" smtClean="0">
                <a:solidFill>
                  <a:schemeClr val="bg1"/>
                </a:solidFill>
                <a:latin typeface="+mn-lt"/>
                <a:ea typeface="+mn-ea"/>
                <a:cs typeface="+mn-cs"/>
              </a:rPr>
              <a:t>Résultats</a:t>
            </a:r>
            <a:endParaRPr lang="en-US" sz="1400" b="1" dirty="0">
              <a:solidFill>
                <a:schemeClr val="bg1"/>
              </a:solidFill>
              <a:latin typeface="+mn-lt"/>
              <a:ea typeface="+mn-ea"/>
              <a:cs typeface="+mn-cs"/>
            </a:endParaRPr>
          </a:p>
        </p:txBody>
      </p:sp>
      <p:sp>
        <p:nvSpPr>
          <p:cNvPr id="13" name="TextBox 9"/>
          <p:cNvSpPr txBox="1"/>
          <p:nvPr userDrawn="1"/>
        </p:nvSpPr>
        <p:spPr>
          <a:xfrm>
            <a:off x="5220072" y="0"/>
            <a:ext cx="1260000" cy="360000"/>
          </a:xfrm>
          <a:prstGeom prst="rect">
            <a:avLst/>
          </a:prstGeom>
          <a:noFill/>
        </p:spPr>
        <p:txBody>
          <a:bodyPr anchor="ctr"/>
          <a:lstStyle/>
          <a:p>
            <a:pPr algn="ctr" fontAlgn="auto">
              <a:spcBef>
                <a:spcPts val="0"/>
              </a:spcBef>
              <a:spcAft>
                <a:spcPts val="0"/>
              </a:spcAft>
              <a:defRPr/>
            </a:pPr>
            <a:r>
              <a:rPr lang="en-US" sz="1400" b="1" dirty="0" smtClean="0">
                <a:solidFill>
                  <a:schemeClr val="tx2">
                    <a:lumMod val="60000"/>
                    <a:lumOff val="40000"/>
                  </a:schemeClr>
                </a:solidFill>
                <a:latin typeface="+mn-lt"/>
                <a:ea typeface="+mn-ea"/>
                <a:cs typeface="+mn-cs"/>
              </a:rPr>
              <a:t>Perspectives</a:t>
            </a:r>
            <a:endParaRPr lang="en-US" sz="1400" b="1" dirty="0">
              <a:solidFill>
                <a:schemeClr val="tx2">
                  <a:lumMod val="60000"/>
                  <a:lumOff val="40000"/>
                </a:schemeClr>
              </a:solidFill>
              <a:latin typeface="+mn-lt"/>
              <a:ea typeface="+mn-ea"/>
              <a:cs typeface="+mn-cs"/>
            </a:endParaRPr>
          </a:p>
        </p:txBody>
      </p:sp>
      <p:sp>
        <p:nvSpPr>
          <p:cNvPr id="14" name="TextBox 9"/>
          <p:cNvSpPr txBox="1"/>
          <p:nvPr userDrawn="1"/>
        </p:nvSpPr>
        <p:spPr>
          <a:xfrm>
            <a:off x="7776496" y="0"/>
            <a:ext cx="1260000" cy="360000"/>
          </a:xfrm>
          <a:prstGeom prst="rect">
            <a:avLst/>
          </a:prstGeom>
          <a:noFill/>
        </p:spPr>
        <p:txBody>
          <a:bodyPr anchor="ctr"/>
          <a:lstStyle/>
          <a:p>
            <a:pPr algn="ctr" fontAlgn="auto">
              <a:spcBef>
                <a:spcPts val="0"/>
              </a:spcBef>
              <a:spcAft>
                <a:spcPts val="0"/>
              </a:spcAft>
              <a:defRPr/>
            </a:pPr>
            <a:r>
              <a:rPr lang="en-US" sz="1400" b="1" smtClean="0">
                <a:solidFill>
                  <a:schemeClr val="tx2">
                    <a:lumMod val="60000"/>
                    <a:lumOff val="40000"/>
                  </a:schemeClr>
                </a:solidFill>
                <a:latin typeface="+mn-lt"/>
                <a:ea typeface="+mn-ea"/>
                <a:cs typeface="+mn-cs"/>
              </a:rPr>
              <a:t>Conclusions</a:t>
            </a:r>
            <a:endParaRPr lang="en-US" sz="1400" b="1">
              <a:solidFill>
                <a:schemeClr val="tx2">
                  <a:lumMod val="60000"/>
                  <a:lumOff val="40000"/>
                </a:schemeClr>
              </a:solidFill>
              <a:latin typeface="+mn-lt"/>
              <a:ea typeface="+mn-ea"/>
              <a:cs typeface="+mn-cs"/>
            </a:endParaRPr>
          </a:p>
        </p:txBody>
      </p:sp>
      <p:sp>
        <p:nvSpPr>
          <p:cNvPr id="15" name="Content Placeholder 2"/>
          <p:cNvSpPr>
            <a:spLocks noGrp="1"/>
          </p:cNvSpPr>
          <p:nvPr>
            <p:ph idx="1"/>
          </p:nvPr>
        </p:nvSpPr>
        <p:spPr>
          <a:xfrm>
            <a:off x="304800" y="1573724"/>
            <a:ext cx="8382000" cy="4552440"/>
          </a:xfrm>
        </p:spPr>
        <p:txBody>
          <a:bodyPr/>
          <a:lstStyle>
            <a:lvl1pPr marL="342900" indent="-342900">
              <a:buClr>
                <a:schemeClr val="tx2"/>
              </a:buClr>
              <a:buSzPct val="60000"/>
              <a:buFont typeface="Wingdings" charset="2"/>
              <a:buChar char="v"/>
              <a:defRPr sz="2000"/>
            </a:lvl1pPr>
            <a:lvl2pPr>
              <a:buSzPct val="60000"/>
              <a:buFontTx/>
              <a:buBlip>
                <a:blip r:embed="rId2"/>
              </a:buBlip>
              <a:defRPr sz="2000"/>
            </a:lvl2pPr>
          </a:lstStyle>
          <a:p>
            <a:pPr lvl="0"/>
            <a:r>
              <a:rPr lang="fr-FR" dirty="0" smtClean="0"/>
              <a:t>Cliquez pour modifier les styles du texte du masque</a:t>
            </a:r>
          </a:p>
          <a:p>
            <a:pPr lvl="1"/>
            <a:r>
              <a:rPr lang="fr-FR" smtClean="0"/>
              <a:t>Deuxième niveau</a:t>
            </a:r>
            <a:endParaRPr lang="fr-FR" dirty="0" smtClean="0"/>
          </a:p>
        </p:txBody>
      </p:sp>
    </p:spTree>
    <p:extLst>
      <p:ext uri="{BB962C8B-B14F-4D97-AF65-F5344CB8AC3E}">
        <p14:creationId xmlns:p14="http://schemas.microsoft.com/office/powerpoint/2010/main" val="6107329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erspectives">
    <p:spTree>
      <p:nvGrpSpPr>
        <p:cNvPr id="1" name=""/>
        <p:cNvGrpSpPr/>
        <p:nvPr/>
      </p:nvGrpSpPr>
      <p:grpSpPr>
        <a:xfrm>
          <a:off x="0" y="0"/>
          <a:ext cx="0" cy="0"/>
          <a:chOff x="0" y="0"/>
          <a:chExt cx="0" cy="0"/>
        </a:xfrm>
      </p:grpSpPr>
      <p:sp>
        <p:nvSpPr>
          <p:cNvPr id="5" name="Rectangle 4"/>
          <p:cNvSpPr/>
          <p:nvPr userDrawn="1"/>
        </p:nvSpPr>
        <p:spPr>
          <a:xfrm>
            <a:off x="0" y="0"/>
            <a:ext cx="9144000" cy="3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b="1">
              <a:solidFill>
                <a:schemeClr val="bg1"/>
              </a:solidFill>
            </a:endParaRPr>
          </a:p>
        </p:txBody>
      </p:sp>
      <p:sp>
        <p:nvSpPr>
          <p:cNvPr id="6" name="Rectangle 5"/>
          <p:cNvSpPr>
            <a:spLocks noChangeArrowheads="1"/>
          </p:cNvSpPr>
          <p:nvPr/>
        </p:nvSpPr>
        <p:spPr bwMode="auto">
          <a:xfrm>
            <a:off x="0" y="332656"/>
            <a:ext cx="9144000" cy="900000"/>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a:ln>
            <a:noFill/>
          </a:ln>
          <a:effectLst>
            <a:outerShdw blurRad="63500" dist="88900" dir="5400000" algn="tl" rotWithShape="0">
              <a:srgbClr val="000000">
                <a:alpha val="39999"/>
              </a:srgbClr>
            </a:outerShdw>
          </a:effectLst>
        </p:spPr>
        <p:txBody>
          <a:bodyPr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fr-FR" altLang="fr-FR">
              <a:solidFill>
                <a:srgbClr val="FFFFFF"/>
              </a:solidFill>
              <a:latin typeface="Calibri" charset="0"/>
            </a:endParaRPr>
          </a:p>
        </p:txBody>
      </p:sp>
      <p:sp>
        <p:nvSpPr>
          <p:cNvPr id="7" name="TextBox 9"/>
          <p:cNvSpPr txBox="1"/>
          <p:nvPr userDrawn="1"/>
        </p:nvSpPr>
        <p:spPr>
          <a:xfrm>
            <a:off x="121776" y="0"/>
            <a:ext cx="1260000" cy="360000"/>
          </a:xfrm>
          <a:prstGeom prst="rect">
            <a:avLst/>
          </a:prstGeom>
          <a:noFill/>
        </p:spPr>
        <p:txBody>
          <a:bodyPr anchor="ctr"/>
          <a:lstStyle/>
          <a:p>
            <a:pPr algn="ctr" fontAlgn="auto">
              <a:spcBef>
                <a:spcPts val="0"/>
              </a:spcBef>
              <a:spcAft>
                <a:spcPts val="0"/>
              </a:spcAft>
              <a:defRPr/>
            </a:pPr>
            <a:r>
              <a:rPr lang="en-US" sz="1400" b="1" smtClean="0">
                <a:solidFill>
                  <a:schemeClr val="tx2">
                    <a:lumMod val="60000"/>
                    <a:lumOff val="40000"/>
                  </a:schemeClr>
                </a:solidFill>
                <a:latin typeface="+mn-lt"/>
                <a:ea typeface="+mn-ea"/>
                <a:cs typeface="+mn-cs"/>
              </a:rPr>
              <a:t>Introduction</a:t>
            </a:r>
            <a:endParaRPr lang="en-US" sz="1400" b="1">
              <a:solidFill>
                <a:schemeClr val="tx2">
                  <a:lumMod val="60000"/>
                  <a:lumOff val="40000"/>
                </a:schemeClr>
              </a:solidFill>
              <a:latin typeface="+mn-lt"/>
              <a:ea typeface="+mn-ea"/>
              <a:cs typeface="+mn-cs"/>
            </a:endParaRPr>
          </a:p>
        </p:txBody>
      </p:sp>
      <p:sp>
        <p:nvSpPr>
          <p:cNvPr id="2" name="Title 1"/>
          <p:cNvSpPr>
            <a:spLocks noGrp="1"/>
          </p:cNvSpPr>
          <p:nvPr>
            <p:ph type="title"/>
          </p:nvPr>
        </p:nvSpPr>
        <p:spPr>
          <a:xfrm>
            <a:off x="0" y="404664"/>
            <a:ext cx="9144000" cy="762000"/>
          </a:xfrm>
        </p:spPr>
        <p:txBody>
          <a:bodyPr/>
          <a:lstStyle>
            <a:lvl1pPr marL="182880" algn="l">
              <a:defRPr b="1" baseline="0">
                <a:solidFill>
                  <a:schemeClr val="bg1"/>
                </a:solidFill>
              </a:defRPr>
            </a:lvl1pPr>
          </a:lstStyle>
          <a:p>
            <a:r>
              <a:rPr lang="fr-FR" dirty="0" smtClean="0"/>
              <a:t>Cliquez et modifiez le titre</a:t>
            </a:r>
            <a:endParaRPr lang="en-US" dirty="0"/>
          </a:p>
        </p:txBody>
      </p:sp>
      <p:sp>
        <p:nvSpPr>
          <p:cNvPr id="12" name="TextBox 9"/>
          <p:cNvSpPr txBox="1"/>
          <p:nvPr userDrawn="1"/>
        </p:nvSpPr>
        <p:spPr>
          <a:xfrm>
            <a:off x="2627784" y="0"/>
            <a:ext cx="1260000" cy="360000"/>
          </a:xfrm>
          <a:prstGeom prst="rect">
            <a:avLst/>
          </a:prstGeom>
          <a:noFill/>
        </p:spPr>
        <p:txBody>
          <a:bodyPr anchor="ctr"/>
          <a:lstStyle/>
          <a:p>
            <a:pPr algn="ctr" fontAlgn="auto">
              <a:spcBef>
                <a:spcPts val="0"/>
              </a:spcBef>
              <a:spcAft>
                <a:spcPts val="0"/>
              </a:spcAft>
              <a:defRPr/>
            </a:pPr>
            <a:r>
              <a:rPr lang="en-US" sz="1400" b="1" dirty="0" err="1" smtClean="0">
                <a:solidFill>
                  <a:schemeClr val="tx2">
                    <a:lumMod val="60000"/>
                    <a:lumOff val="40000"/>
                  </a:schemeClr>
                </a:solidFill>
                <a:latin typeface="+mn-lt"/>
                <a:ea typeface="+mn-ea"/>
                <a:cs typeface="+mn-cs"/>
              </a:rPr>
              <a:t>Resultats</a:t>
            </a:r>
            <a:endParaRPr lang="en-US" sz="1400" b="1" dirty="0">
              <a:solidFill>
                <a:schemeClr val="tx2">
                  <a:lumMod val="60000"/>
                  <a:lumOff val="40000"/>
                </a:schemeClr>
              </a:solidFill>
              <a:latin typeface="+mn-lt"/>
              <a:ea typeface="+mn-ea"/>
              <a:cs typeface="+mn-cs"/>
            </a:endParaRPr>
          </a:p>
        </p:txBody>
      </p:sp>
      <p:sp>
        <p:nvSpPr>
          <p:cNvPr id="13" name="TextBox 9"/>
          <p:cNvSpPr txBox="1"/>
          <p:nvPr userDrawn="1"/>
        </p:nvSpPr>
        <p:spPr>
          <a:xfrm>
            <a:off x="5148064" y="0"/>
            <a:ext cx="1260000" cy="360000"/>
          </a:xfrm>
          <a:prstGeom prst="rect">
            <a:avLst/>
          </a:prstGeom>
          <a:noFill/>
        </p:spPr>
        <p:txBody>
          <a:bodyPr anchor="ctr"/>
          <a:lstStyle/>
          <a:p>
            <a:pPr algn="ctr" fontAlgn="auto">
              <a:spcBef>
                <a:spcPts val="0"/>
              </a:spcBef>
              <a:spcAft>
                <a:spcPts val="0"/>
              </a:spcAft>
              <a:defRPr/>
            </a:pPr>
            <a:r>
              <a:rPr lang="en-US" sz="1400" b="1" dirty="0" smtClean="0">
                <a:solidFill>
                  <a:schemeClr val="bg1"/>
                </a:solidFill>
                <a:latin typeface="+mn-lt"/>
                <a:ea typeface="+mn-ea"/>
                <a:cs typeface="+mn-cs"/>
              </a:rPr>
              <a:t>Perspectives</a:t>
            </a:r>
            <a:endParaRPr lang="en-US" sz="1400" b="1" dirty="0">
              <a:solidFill>
                <a:schemeClr val="bg1"/>
              </a:solidFill>
              <a:latin typeface="+mn-lt"/>
              <a:ea typeface="+mn-ea"/>
              <a:cs typeface="+mn-cs"/>
            </a:endParaRPr>
          </a:p>
        </p:txBody>
      </p:sp>
      <p:sp>
        <p:nvSpPr>
          <p:cNvPr id="14" name="TextBox 9"/>
          <p:cNvSpPr txBox="1"/>
          <p:nvPr userDrawn="1"/>
        </p:nvSpPr>
        <p:spPr>
          <a:xfrm>
            <a:off x="7776496" y="0"/>
            <a:ext cx="1260000" cy="360000"/>
          </a:xfrm>
          <a:prstGeom prst="rect">
            <a:avLst/>
          </a:prstGeom>
          <a:noFill/>
        </p:spPr>
        <p:txBody>
          <a:bodyPr anchor="ctr"/>
          <a:lstStyle/>
          <a:p>
            <a:pPr algn="ctr" fontAlgn="auto">
              <a:spcBef>
                <a:spcPts val="0"/>
              </a:spcBef>
              <a:spcAft>
                <a:spcPts val="0"/>
              </a:spcAft>
              <a:defRPr/>
            </a:pPr>
            <a:r>
              <a:rPr lang="en-US" sz="1400" b="1" smtClean="0">
                <a:solidFill>
                  <a:schemeClr val="tx2">
                    <a:lumMod val="60000"/>
                    <a:lumOff val="40000"/>
                  </a:schemeClr>
                </a:solidFill>
                <a:latin typeface="+mn-lt"/>
                <a:ea typeface="+mn-ea"/>
                <a:cs typeface="+mn-cs"/>
              </a:rPr>
              <a:t>Conclusions</a:t>
            </a:r>
            <a:endParaRPr lang="en-US" sz="1400" b="1">
              <a:solidFill>
                <a:schemeClr val="tx2">
                  <a:lumMod val="60000"/>
                  <a:lumOff val="40000"/>
                </a:schemeClr>
              </a:solidFill>
              <a:latin typeface="+mn-lt"/>
              <a:ea typeface="+mn-ea"/>
              <a:cs typeface="+mn-cs"/>
            </a:endParaRPr>
          </a:p>
        </p:txBody>
      </p:sp>
      <p:sp>
        <p:nvSpPr>
          <p:cNvPr id="15" name="Content Placeholder 2"/>
          <p:cNvSpPr>
            <a:spLocks noGrp="1"/>
          </p:cNvSpPr>
          <p:nvPr>
            <p:ph idx="1"/>
          </p:nvPr>
        </p:nvSpPr>
        <p:spPr>
          <a:xfrm>
            <a:off x="304800" y="1573724"/>
            <a:ext cx="8382000" cy="4552440"/>
          </a:xfrm>
        </p:spPr>
        <p:txBody>
          <a:bodyPr/>
          <a:lstStyle>
            <a:lvl1pPr marL="342900" indent="-342900">
              <a:buClr>
                <a:schemeClr val="tx2"/>
              </a:buClr>
              <a:buSzPct val="60000"/>
              <a:buFont typeface="Wingdings" charset="2"/>
              <a:buChar char="v"/>
              <a:defRPr sz="2000"/>
            </a:lvl1pPr>
            <a:lvl2pPr>
              <a:buSzPct val="60000"/>
              <a:buFontTx/>
              <a:buBlip>
                <a:blip r:embed="rId2"/>
              </a:buBlip>
              <a:defRPr sz="2000"/>
            </a:lvl2pPr>
          </a:lstStyle>
          <a:p>
            <a:pPr lvl="0"/>
            <a:r>
              <a:rPr lang="fr-FR" dirty="0" smtClean="0"/>
              <a:t>Cliquez pour modifier les styles du texte du masque</a:t>
            </a:r>
          </a:p>
          <a:p>
            <a:pPr lvl="1"/>
            <a:r>
              <a:rPr lang="fr-FR" dirty="0" smtClean="0"/>
              <a:t>Deuxième niveau</a:t>
            </a:r>
          </a:p>
        </p:txBody>
      </p:sp>
    </p:spTree>
    <p:extLst>
      <p:ext uri="{BB962C8B-B14F-4D97-AF65-F5344CB8AC3E}">
        <p14:creationId xmlns:p14="http://schemas.microsoft.com/office/powerpoint/2010/main" val="212682912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clusion">
    <p:spTree>
      <p:nvGrpSpPr>
        <p:cNvPr id="1" name=""/>
        <p:cNvGrpSpPr/>
        <p:nvPr/>
      </p:nvGrpSpPr>
      <p:grpSpPr>
        <a:xfrm>
          <a:off x="0" y="0"/>
          <a:ext cx="0" cy="0"/>
          <a:chOff x="0" y="0"/>
          <a:chExt cx="0" cy="0"/>
        </a:xfrm>
      </p:grpSpPr>
      <p:sp>
        <p:nvSpPr>
          <p:cNvPr id="5" name="Rectangle 4"/>
          <p:cNvSpPr/>
          <p:nvPr userDrawn="1"/>
        </p:nvSpPr>
        <p:spPr>
          <a:xfrm>
            <a:off x="0" y="0"/>
            <a:ext cx="9144000" cy="3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400" b="1">
              <a:solidFill>
                <a:schemeClr val="bg1"/>
              </a:solidFill>
            </a:endParaRPr>
          </a:p>
        </p:txBody>
      </p:sp>
      <p:sp>
        <p:nvSpPr>
          <p:cNvPr id="6" name="Rectangle 5"/>
          <p:cNvSpPr>
            <a:spLocks noChangeArrowheads="1"/>
          </p:cNvSpPr>
          <p:nvPr/>
        </p:nvSpPr>
        <p:spPr bwMode="auto">
          <a:xfrm>
            <a:off x="0" y="332656"/>
            <a:ext cx="9144000" cy="900000"/>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a:ln>
            <a:noFill/>
          </a:ln>
          <a:effectLst>
            <a:outerShdw blurRad="63500" dist="88900" dir="5400000" algn="tl" rotWithShape="0">
              <a:srgbClr val="000000">
                <a:alpha val="39999"/>
              </a:srgbClr>
            </a:outerShdw>
          </a:effectLst>
        </p:spPr>
        <p:txBody>
          <a:bodyPr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fr-FR" altLang="fr-FR">
              <a:solidFill>
                <a:srgbClr val="FFFFFF"/>
              </a:solidFill>
              <a:latin typeface="Calibri" charset="0"/>
            </a:endParaRPr>
          </a:p>
        </p:txBody>
      </p:sp>
      <p:sp>
        <p:nvSpPr>
          <p:cNvPr id="7" name="TextBox 9"/>
          <p:cNvSpPr txBox="1"/>
          <p:nvPr userDrawn="1"/>
        </p:nvSpPr>
        <p:spPr>
          <a:xfrm>
            <a:off x="121776" y="0"/>
            <a:ext cx="1260000" cy="360000"/>
          </a:xfrm>
          <a:prstGeom prst="rect">
            <a:avLst/>
          </a:prstGeom>
          <a:noFill/>
        </p:spPr>
        <p:txBody>
          <a:bodyPr anchor="ctr"/>
          <a:lstStyle/>
          <a:p>
            <a:pPr algn="ctr" fontAlgn="auto">
              <a:spcBef>
                <a:spcPts val="0"/>
              </a:spcBef>
              <a:spcAft>
                <a:spcPts val="0"/>
              </a:spcAft>
              <a:defRPr/>
            </a:pPr>
            <a:r>
              <a:rPr lang="en-US" sz="1400" b="1" smtClean="0">
                <a:solidFill>
                  <a:schemeClr val="tx2">
                    <a:lumMod val="60000"/>
                    <a:lumOff val="40000"/>
                  </a:schemeClr>
                </a:solidFill>
                <a:latin typeface="+mn-lt"/>
                <a:ea typeface="+mn-ea"/>
                <a:cs typeface="+mn-cs"/>
              </a:rPr>
              <a:t>Introduction</a:t>
            </a:r>
            <a:endParaRPr lang="en-US" sz="1400" b="1">
              <a:solidFill>
                <a:schemeClr val="tx2">
                  <a:lumMod val="60000"/>
                  <a:lumOff val="40000"/>
                </a:schemeClr>
              </a:solidFill>
              <a:latin typeface="+mn-lt"/>
              <a:ea typeface="+mn-ea"/>
              <a:cs typeface="+mn-cs"/>
            </a:endParaRPr>
          </a:p>
        </p:txBody>
      </p:sp>
      <p:sp>
        <p:nvSpPr>
          <p:cNvPr id="2" name="Title 1"/>
          <p:cNvSpPr>
            <a:spLocks noGrp="1"/>
          </p:cNvSpPr>
          <p:nvPr>
            <p:ph type="title"/>
          </p:nvPr>
        </p:nvSpPr>
        <p:spPr>
          <a:xfrm>
            <a:off x="0" y="404664"/>
            <a:ext cx="9144000" cy="762000"/>
          </a:xfrm>
        </p:spPr>
        <p:txBody>
          <a:bodyPr/>
          <a:lstStyle>
            <a:lvl1pPr marL="182880" algn="l">
              <a:defRPr b="1" baseline="0">
                <a:solidFill>
                  <a:schemeClr val="bg1"/>
                </a:solidFill>
              </a:defRPr>
            </a:lvl1pPr>
          </a:lstStyle>
          <a:p>
            <a:r>
              <a:rPr lang="fr-FR" dirty="0" smtClean="0"/>
              <a:t>Cliquez et modifiez le titre</a:t>
            </a:r>
            <a:endParaRPr lang="en-US" dirty="0"/>
          </a:p>
        </p:txBody>
      </p:sp>
      <p:sp>
        <p:nvSpPr>
          <p:cNvPr id="12" name="TextBox 9"/>
          <p:cNvSpPr txBox="1"/>
          <p:nvPr userDrawn="1"/>
        </p:nvSpPr>
        <p:spPr>
          <a:xfrm>
            <a:off x="2699792" y="0"/>
            <a:ext cx="1260000" cy="360000"/>
          </a:xfrm>
          <a:prstGeom prst="rect">
            <a:avLst/>
          </a:prstGeom>
          <a:noFill/>
        </p:spPr>
        <p:txBody>
          <a:bodyPr anchor="ctr"/>
          <a:lstStyle/>
          <a:p>
            <a:pPr algn="ctr" fontAlgn="auto">
              <a:spcBef>
                <a:spcPts val="0"/>
              </a:spcBef>
              <a:spcAft>
                <a:spcPts val="0"/>
              </a:spcAft>
              <a:defRPr/>
            </a:pPr>
            <a:r>
              <a:rPr lang="en-US" sz="1400" b="1" dirty="0" err="1" smtClean="0">
                <a:solidFill>
                  <a:schemeClr val="tx2">
                    <a:lumMod val="60000"/>
                    <a:lumOff val="40000"/>
                  </a:schemeClr>
                </a:solidFill>
                <a:latin typeface="+mn-lt"/>
                <a:ea typeface="+mn-ea"/>
                <a:cs typeface="+mn-cs"/>
              </a:rPr>
              <a:t>Résultats</a:t>
            </a:r>
            <a:endParaRPr lang="en-US" sz="1400" b="1" dirty="0">
              <a:solidFill>
                <a:schemeClr val="tx2">
                  <a:lumMod val="60000"/>
                  <a:lumOff val="40000"/>
                </a:schemeClr>
              </a:solidFill>
              <a:latin typeface="+mn-lt"/>
              <a:ea typeface="+mn-ea"/>
              <a:cs typeface="+mn-cs"/>
            </a:endParaRPr>
          </a:p>
        </p:txBody>
      </p:sp>
      <p:sp>
        <p:nvSpPr>
          <p:cNvPr id="13" name="TextBox 9"/>
          <p:cNvSpPr txBox="1"/>
          <p:nvPr userDrawn="1"/>
        </p:nvSpPr>
        <p:spPr>
          <a:xfrm>
            <a:off x="5436096" y="0"/>
            <a:ext cx="1260000" cy="360000"/>
          </a:xfrm>
          <a:prstGeom prst="rect">
            <a:avLst/>
          </a:prstGeom>
          <a:noFill/>
        </p:spPr>
        <p:txBody>
          <a:bodyPr anchor="ctr"/>
          <a:lstStyle/>
          <a:p>
            <a:pPr algn="ctr" fontAlgn="auto">
              <a:spcBef>
                <a:spcPts val="0"/>
              </a:spcBef>
              <a:spcAft>
                <a:spcPts val="0"/>
              </a:spcAft>
              <a:defRPr/>
            </a:pPr>
            <a:r>
              <a:rPr lang="en-US" sz="1400" b="1" dirty="0" smtClean="0">
                <a:solidFill>
                  <a:schemeClr val="tx2">
                    <a:lumMod val="60000"/>
                    <a:lumOff val="40000"/>
                  </a:schemeClr>
                </a:solidFill>
                <a:latin typeface="+mn-lt"/>
                <a:ea typeface="+mn-ea"/>
                <a:cs typeface="+mn-cs"/>
              </a:rPr>
              <a:t>Perspectives</a:t>
            </a:r>
            <a:endParaRPr lang="en-US" sz="1400" b="1" dirty="0">
              <a:solidFill>
                <a:schemeClr val="tx2">
                  <a:lumMod val="60000"/>
                  <a:lumOff val="40000"/>
                </a:schemeClr>
              </a:solidFill>
              <a:latin typeface="+mn-lt"/>
              <a:ea typeface="+mn-ea"/>
              <a:cs typeface="+mn-cs"/>
            </a:endParaRPr>
          </a:p>
        </p:txBody>
      </p:sp>
      <p:sp>
        <p:nvSpPr>
          <p:cNvPr id="14" name="TextBox 9"/>
          <p:cNvSpPr txBox="1"/>
          <p:nvPr userDrawn="1"/>
        </p:nvSpPr>
        <p:spPr>
          <a:xfrm>
            <a:off x="7776496" y="0"/>
            <a:ext cx="1260000" cy="360000"/>
          </a:xfrm>
          <a:prstGeom prst="rect">
            <a:avLst/>
          </a:prstGeom>
          <a:noFill/>
        </p:spPr>
        <p:txBody>
          <a:bodyPr anchor="ctr"/>
          <a:lstStyle/>
          <a:p>
            <a:pPr algn="ctr" fontAlgn="auto">
              <a:spcBef>
                <a:spcPts val="0"/>
              </a:spcBef>
              <a:spcAft>
                <a:spcPts val="0"/>
              </a:spcAft>
              <a:defRPr/>
            </a:pPr>
            <a:r>
              <a:rPr lang="en-US" sz="1400" b="1" smtClean="0">
                <a:solidFill>
                  <a:schemeClr val="bg1"/>
                </a:solidFill>
                <a:latin typeface="+mn-lt"/>
                <a:ea typeface="+mn-ea"/>
                <a:cs typeface="+mn-cs"/>
              </a:rPr>
              <a:t>Conclusions</a:t>
            </a:r>
            <a:endParaRPr lang="en-US" sz="1400" b="1">
              <a:solidFill>
                <a:schemeClr val="bg1"/>
              </a:solidFill>
              <a:latin typeface="+mn-lt"/>
              <a:ea typeface="+mn-ea"/>
              <a:cs typeface="+mn-cs"/>
            </a:endParaRPr>
          </a:p>
        </p:txBody>
      </p:sp>
      <p:sp>
        <p:nvSpPr>
          <p:cNvPr id="16" name="Content Placeholder 2"/>
          <p:cNvSpPr>
            <a:spLocks noGrp="1"/>
          </p:cNvSpPr>
          <p:nvPr>
            <p:ph idx="1"/>
          </p:nvPr>
        </p:nvSpPr>
        <p:spPr>
          <a:xfrm>
            <a:off x="304800" y="1573724"/>
            <a:ext cx="8382000" cy="4552440"/>
          </a:xfrm>
        </p:spPr>
        <p:txBody>
          <a:bodyPr/>
          <a:lstStyle>
            <a:lvl1pPr marL="342900" indent="-342900">
              <a:buClr>
                <a:schemeClr val="tx2"/>
              </a:buClr>
              <a:buSzPct val="60000"/>
              <a:buFont typeface="Wingdings" charset="2"/>
              <a:buChar char="v"/>
              <a:defRPr sz="2000"/>
            </a:lvl1pPr>
            <a:lvl2pPr>
              <a:buSzPct val="60000"/>
              <a:buFontTx/>
              <a:buBlip>
                <a:blip r:embed="rId2"/>
              </a:buBlip>
              <a:defRPr sz="2000"/>
            </a:lvl2pPr>
          </a:lstStyle>
          <a:p>
            <a:pPr lvl="0"/>
            <a:r>
              <a:rPr lang="fr-FR" dirty="0" smtClean="0"/>
              <a:t>Cliquez pour modifier les styles du texte du masque</a:t>
            </a:r>
          </a:p>
          <a:p>
            <a:pPr lvl="1"/>
            <a:r>
              <a:rPr lang="fr-FR" smtClean="0"/>
              <a:t>Deuxième niveau</a:t>
            </a:r>
            <a:endParaRPr lang="fr-FR" dirty="0" smtClean="0"/>
          </a:p>
        </p:txBody>
      </p:sp>
    </p:spTree>
    <p:extLst>
      <p:ext uri="{BB962C8B-B14F-4D97-AF65-F5344CB8AC3E}">
        <p14:creationId xmlns:p14="http://schemas.microsoft.com/office/powerpoint/2010/main" val="26637647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5" name="Rectangle 4"/>
          <p:cNvSpPr/>
          <p:nvPr userDrawn="1"/>
        </p:nvSpPr>
        <p:spPr>
          <a:xfrm>
            <a:off x="0" y="0"/>
            <a:ext cx="9144000" cy="3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solidFill>
                <a:schemeClr val="bg1"/>
              </a:solidFill>
            </a:endParaRPr>
          </a:p>
        </p:txBody>
      </p:sp>
      <p:sp>
        <p:nvSpPr>
          <p:cNvPr id="6" name="Rectangle 5"/>
          <p:cNvSpPr>
            <a:spLocks noChangeArrowheads="1"/>
          </p:cNvSpPr>
          <p:nvPr/>
        </p:nvSpPr>
        <p:spPr bwMode="auto">
          <a:xfrm>
            <a:off x="0" y="332656"/>
            <a:ext cx="9144000" cy="900000"/>
          </a:xfrm>
          <a:prstGeom prst="rect">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2700000" scaled="1"/>
            <a:tileRect/>
          </a:gradFill>
          <a:ln>
            <a:noFill/>
          </a:ln>
          <a:effectLst>
            <a:outerShdw blurRad="63500" dist="88900" dir="5400000" algn="tl" rotWithShape="0">
              <a:srgbClr val="000000">
                <a:alpha val="39999"/>
              </a:srgbClr>
            </a:outerShdw>
          </a:effectLst>
        </p:spPr>
        <p:txBody>
          <a:bodyPr anchor="ctr"/>
          <a:lstStyle>
            <a:lvl1pPr eaLnBrk="0" hangingPunct="0">
              <a:defRPr>
                <a:solidFill>
                  <a:schemeClr val="tx1"/>
                </a:solidFill>
                <a:latin typeface="Arial" charset="0"/>
                <a:ea typeface="Arial"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algn="ctr" eaLnBrk="1" hangingPunct="1"/>
            <a:endParaRPr lang="fr-FR" altLang="fr-FR">
              <a:solidFill>
                <a:srgbClr val="FFFFFF"/>
              </a:solidFill>
              <a:latin typeface="Calibri" charset="0"/>
            </a:endParaRPr>
          </a:p>
        </p:txBody>
      </p:sp>
      <p:sp>
        <p:nvSpPr>
          <p:cNvPr id="7" name="TextBox 9"/>
          <p:cNvSpPr txBox="1"/>
          <p:nvPr userDrawn="1"/>
        </p:nvSpPr>
        <p:spPr>
          <a:xfrm>
            <a:off x="-29345" y="0"/>
            <a:ext cx="1152128" cy="369887"/>
          </a:xfrm>
          <a:prstGeom prst="rect">
            <a:avLst/>
          </a:prstGeom>
          <a:noFill/>
        </p:spPr>
        <p:txBody>
          <a:bodyPr anchor="ctr"/>
          <a:lstStyle/>
          <a:p>
            <a:pPr algn="r" fontAlgn="auto">
              <a:spcBef>
                <a:spcPts val="0"/>
              </a:spcBef>
              <a:spcAft>
                <a:spcPts val="0"/>
              </a:spcAft>
              <a:defRPr/>
            </a:pPr>
            <a:r>
              <a:rPr lang="en-US" sz="1400" b="1" smtClean="0">
                <a:solidFill>
                  <a:schemeClr val="bg1"/>
                </a:solidFill>
                <a:latin typeface="+mn-lt"/>
                <a:ea typeface="+mn-ea"/>
                <a:cs typeface="+mn-cs"/>
              </a:rPr>
              <a:t>Introduction</a:t>
            </a:r>
            <a:endParaRPr lang="en-US" sz="1400" b="1">
              <a:solidFill>
                <a:schemeClr val="bg1"/>
              </a:solidFill>
              <a:latin typeface="+mn-lt"/>
              <a:ea typeface="+mn-ea"/>
              <a:cs typeface="+mn-cs"/>
            </a:endParaRPr>
          </a:p>
        </p:txBody>
      </p:sp>
      <p:sp>
        <p:nvSpPr>
          <p:cNvPr id="2" name="Title 1"/>
          <p:cNvSpPr>
            <a:spLocks noGrp="1"/>
          </p:cNvSpPr>
          <p:nvPr>
            <p:ph type="title"/>
          </p:nvPr>
        </p:nvSpPr>
        <p:spPr>
          <a:xfrm>
            <a:off x="0" y="404664"/>
            <a:ext cx="9144000" cy="762000"/>
          </a:xfrm>
        </p:spPr>
        <p:txBody>
          <a:bodyPr/>
          <a:lstStyle>
            <a:lvl1pPr marL="182880" algn="l">
              <a:defRPr baseline="0">
                <a:solidFill>
                  <a:schemeClr val="bg1"/>
                </a:solidFill>
              </a:defRPr>
            </a:lvl1pPr>
          </a:lstStyle>
          <a:p>
            <a:r>
              <a:rPr lang="fr-FR" dirty="0" smtClean="0"/>
              <a:t>Cliquez et modifiez le titre</a:t>
            </a:r>
            <a:endParaRPr lang="en-US" dirty="0"/>
          </a:p>
        </p:txBody>
      </p:sp>
      <p:sp>
        <p:nvSpPr>
          <p:cNvPr id="11" name="TextBox 9"/>
          <p:cNvSpPr txBox="1"/>
          <p:nvPr userDrawn="1"/>
        </p:nvSpPr>
        <p:spPr>
          <a:xfrm>
            <a:off x="1835696" y="0"/>
            <a:ext cx="1152128" cy="369887"/>
          </a:xfrm>
          <a:prstGeom prst="rect">
            <a:avLst/>
          </a:prstGeom>
          <a:noFill/>
        </p:spPr>
        <p:txBody>
          <a:bodyPr anchor="ctr"/>
          <a:lstStyle/>
          <a:p>
            <a:pPr algn="r" fontAlgn="auto">
              <a:spcBef>
                <a:spcPts val="0"/>
              </a:spcBef>
              <a:spcAft>
                <a:spcPts val="0"/>
              </a:spcAft>
              <a:defRPr/>
            </a:pPr>
            <a:r>
              <a:rPr lang="en-US" sz="1400" b="1" err="1" smtClean="0">
                <a:solidFill>
                  <a:schemeClr val="bg1"/>
                </a:solidFill>
                <a:latin typeface="+mn-lt"/>
                <a:ea typeface="+mn-ea"/>
                <a:cs typeface="+mn-cs"/>
              </a:rPr>
              <a:t>Méthodes</a:t>
            </a:r>
            <a:endParaRPr lang="en-US" sz="1400" b="1">
              <a:solidFill>
                <a:schemeClr val="bg1"/>
              </a:solidFill>
              <a:latin typeface="+mn-lt"/>
              <a:ea typeface="+mn-ea"/>
              <a:cs typeface="+mn-cs"/>
            </a:endParaRPr>
          </a:p>
        </p:txBody>
      </p:sp>
      <p:sp>
        <p:nvSpPr>
          <p:cNvPr id="12" name="TextBox 9"/>
          <p:cNvSpPr txBox="1"/>
          <p:nvPr userDrawn="1"/>
        </p:nvSpPr>
        <p:spPr>
          <a:xfrm>
            <a:off x="3635896" y="0"/>
            <a:ext cx="1152128" cy="369887"/>
          </a:xfrm>
          <a:prstGeom prst="rect">
            <a:avLst/>
          </a:prstGeom>
          <a:noFill/>
        </p:spPr>
        <p:txBody>
          <a:bodyPr anchor="ctr"/>
          <a:lstStyle/>
          <a:p>
            <a:pPr algn="r" fontAlgn="auto">
              <a:spcBef>
                <a:spcPts val="0"/>
              </a:spcBef>
              <a:spcAft>
                <a:spcPts val="0"/>
              </a:spcAft>
              <a:defRPr/>
            </a:pPr>
            <a:r>
              <a:rPr lang="en-US" sz="1400" b="1" smtClean="0">
                <a:solidFill>
                  <a:schemeClr val="bg1"/>
                </a:solidFill>
                <a:latin typeface="+mn-lt"/>
                <a:ea typeface="+mn-ea"/>
                <a:cs typeface="+mn-cs"/>
              </a:rPr>
              <a:t>Résultats</a:t>
            </a:r>
            <a:endParaRPr lang="en-US" sz="1400" b="1">
              <a:solidFill>
                <a:schemeClr val="bg1"/>
              </a:solidFill>
              <a:latin typeface="+mn-lt"/>
              <a:ea typeface="+mn-ea"/>
              <a:cs typeface="+mn-cs"/>
            </a:endParaRPr>
          </a:p>
        </p:txBody>
      </p:sp>
      <p:sp>
        <p:nvSpPr>
          <p:cNvPr id="13" name="TextBox 9"/>
          <p:cNvSpPr txBox="1"/>
          <p:nvPr userDrawn="1"/>
        </p:nvSpPr>
        <p:spPr>
          <a:xfrm>
            <a:off x="5724128" y="0"/>
            <a:ext cx="1152128" cy="369887"/>
          </a:xfrm>
          <a:prstGeom prst="rect">
            <a:avLst/>
          </a:prstGeom>
          <a:noFill/>
        </p:spPr>
        <p:txBody>
          <a:bodyPr anchor="ctr"/>
          <a:lstStyle/>
          <a:p>
            <a:pPr algn="r" fontAlgn="auto">
              <a:spcBef>
                <a:spcPts val="0"/>
              </a:spcBef>
              <a:spcAft>
                <a:spcPts val="0"/>
              </a:spcAft>
              <a:defRPr/>
            </a:pPr>
            <a:r>
              <a:rPr lang="en-US" sz="1400" b="1" smtClean="0">
                <a:solidFill>
                  <a:schemeClr val="bg1"/>
                </a:solidFill>
                <a:latin typeface="+mn-lt"/>
                <a:ea typeface="+mn-ea"/>
                <a:cs typeface="+mn-cs"/>
              </a:rPr>
              <a:t>Perspectives</a:t>
            </a:r>
            <a:endParaRPr lang="en-US" sz="1400" b="1">
              <a:solidFill>
                <a:schemeClr val="bg1"/>
              </a:solidFill>
              <a:latin typeface="+mn-lt"/>
              <a:ea typeface="+mn-ea"/>
              <a:cs typeface="+mn-cs"/>
            </a:endParaRPr>
          </a:p>
        </p:txBody>
      </p:sp>
      <p:sp>
        <p:nvSpPr>
          <p:cNvPr id="14" name="TextBox 9"/>
          <p:cNvSpPr txBox="1"/>
          <p:nvPr userDrawn="1"/>
        </p:nvSpPr>
        <p:spPr>
          <a:xfrm>
            <a:off x="7625375" y="0"/>
            <a:ext cx="1152128" cy="369887"/>
          </a:xfrm>
          <a:prstGeom prst="rect">
            <a:avLst/>
          </a:prstGeom>
          <a:noFill/>
        </p:spPr>
        <p:txBody>
          <a:bodyPr anchor="ctr"/>
          <a:lstStyle/>
          <a:p>
            <a:pPr algn="r" fontAlgn="auto">
              <a:spcBef>
                <a:spcPts val="0"/>
              </a:spcBef>
              <a:spcAft>
                <a:spcPts val="0"/>
              </a:spcAft>
              <a:defRPr/>
            </a:pPr>
            <a:r>
              <a:rPr lang="en-US" sz="1400" b="1" smtClean="0">
                <a:solidFill>
                  <a:schemeClr val="bg1"/>
                </a:solidFill>
                <a:latin typeface="+mn-lt"/>
                <a:ea typeface="+mn-ea"/>
                <a:cs typeface="+mn-cs"/>
              </a:rPr>
              <a:t>Conclusions</a:t>
            </a:r>
            <a:endParaRPr lang="en-US" sz="1400" b="1">
              <a:solidFill>
                <a:schemeClr val="bg1"/>
              </a:solidFill>
              <a:latin typeface="+mn-lt"/>
              <a:ea typeface="+mn-ea"/>
              <a:cs typeface="+mn-cs"/>
            </a:endParaRPr>
          </a:p>
        </p:txBody>
      </p:sp>
      <p:sp>
        <p:nvSpPr>
          <p:cNvPr id="15" name="Content Placeholder 2"/>
          <p:cNvSpPr>
            <a:spLocks noGrp="1"/>
          </p:cNvSpPr>
          <p:nvPr>
            <p:ph idx="1"/>
          </p:nvPr>
        </p:nvSpPr>
        <p:spPr>
          <a:xfrm>
            <a:off x="304800" y="1573724"/>
            <a:ext cx="8382000" cy="4552440"/>
          </a:xfrm>
        </p:spPr>
        <p:txBody>
          <a:bodyPr/>
          <a:lstStyle>
            <a:lvl1pPr marL="342900" indent="-342900">
              <a:buClr>
                <a:schemeClr val="tx2"/>
              </a:buClr>
              <a:buSzPct val="60000"/>
              <a:buFont typeface="Wingdings" charset="2"/>
              <a:buChar char="v"/>
              <a:defRPr sz="2000"/>
            </a:lvl1pPr>
            <a:lvl2pPr>
              <a:buSzPct val="60000"/>
              <a:buFontTx/>
              <a:buBlip>
                <a:blip r:embed="rId2"/>
              </a:buBlip>
              <a:defRPr sz="2000"/>
            </a:lvl2pPr>
          </a:lstStyle>
          <a:p>
            <a:pPr lvl="0"/>
            <a:r>
              <a:rPr lang="fr-FR" dirty="0" smtClean="0"/>
              <a:t>Cliquez pour modifier les styles du texte du masque</a:t>
            </a:r>
          </a:p>
          <a:p>
            <a:pPr lvl="1"/>
            <a:r>
              <a:rPr lang="fr-FR" smtClean="0"/>
              <a:t>Deuxième niveau</a:t>
            </a:r>
            <a:endParaRPr lang="fr-FR" dirty="0" smtClean="0"/>
          </a:p>
        </p:txBody>
      </p:sp>
    </p:spTree>
    <p:extLst>
      <p:ext uri="{BB962C8B-B14F-4D97-AF65-F5344CB8AC3E}">
        <p14:creationId xmlns:p14="http://schemas.microsoft.com/office/powerpoint/2010/main" val="114868826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809625" y="1905000"/>
            <a:ext cx="3902075" cy="41910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864100" y="1905000"/>
            <a:ext cx="3903663" cy="41910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lvl1pPr>
              <a:defRPr/>
            </a:lvl1pPr>
          </a:lstStyle>
          <a:p>
            <a:endParaRPr lang="en-US" altLang="fr-FR"/>
          </a:p>
        </p:txBody>
      </p:sp>
      <p:sp>
        <p:nvSpPr>
          <p:cNvPr id="6" name="Espace réservé du pied de page 5"/>
          <p:cNvSpPr>
            <a:spLocks noGrp="1"/>
          </p:cNvSpPr>
          <p:nvPr>
            <p:ph type="ftr" sz="quarter" idx="11"/>
          </p:nvPr>
        </p:nvSpPr>
        <p:spPr/>
        <p:txBody>
          <a:bodyPr/>
          <a:lstStyle>
            <a:lvl1pPr>
              <a:defRPr/>
            </a:lvl1pPr>
          </a:lstStyle>
          <a:p>
            <a:endParaRPr lang="en-US" altLang="fr-FR"/>
          </a:p>
        </p:txBody>
      </p:sp>
      <p:sp>
        <p:nvSpPr>
          <p:cNvPr id="7" name="Espace réservé du numéro de diapositive 6"/>
          <p:cNvSpPr>
            <a:spLocks noGrp="1"/>
          </p:cNvSpPr>
          <p:nvPr>
            <p:ph type="sldNum" sz="quarter" idx="12"/>
          </p:nvPr>
        </p:nvSpPr>
        <p:spPr/>
        <p:txBody>
          <a:bodyPr/>
          <a:lstStyle>
            <a:lvl1pPr>
              <a:defRPr/>
            </a:lvl1pPr>
          </a:lstStyle>
          <a:p>
            <a:fld id="{1A6B8564-AC9A-5F46-AC66-6405EACA6D37}" type="slidenum">
              <a:rPr lang="en-US" altLang="fr-FR"/>
              <a:pPr/>
              <a:t>‹#›</a:t>
            </a:fld>
            <a:endParaRPr lang="en-US" altLang="fr-FR"/>
          </a:p>
        </p:txBody>
      </p:sp>
    </p:spTree>
    <p:extLst>
      <p:ext uri="{BB962C8B-B14F-4D97-AF65-F5344CB8AC3E}">
        <p14:creationId xmlns:p14="http://schemas.microsoft.com/office/powerpoint/2010/main" val="60013085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fr-FR" altLang="fr-FR" smtClean="0"/>
              <a:t>Cliquez et modifiez le titre</a:t>
            </a:r>
            <a:endParaRPr lang="en-US" altLang="fr-F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endParaRPr lang="en-US" altLang="fr-F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cs typeface="+mn-cs"/>
              </a:defRPr>
            </a:lvl1pPr>
          </a:lstStyle>
          <a:p>
            <a:pPr>
              <a:defRPr/>
            </a:pPr>
            <a:fld id="{4602A5CF-73B0-D24D-99BF-7B08B0BBBC44}" type="datetime1">
              <a:rPr lang="en-US"/>
              <a:pPr>
                <a:defRPr/>
              </a:pPr>
              <a:t>1/9/18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en-US"/>
              <a:t>A sample title</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fld id="{9AC4947B-F937-C340-B868-ED9B8819CBC2}" type="slidenum">
              <a:rPr lang="en-US" altLang="fr-FR"/>
              <a:pPr/>
              <a:t>‹#›</a:t>
            </a:fld>
            <a:endParaRPr lang="en-US" altLang="fr-FR"/>
          </a:p>
        </p:txBody>
      </p:sp>
    </p:spTree>
  </p:cSld>
  <p:clrMap bg1="lt1" tx1="dk1" bg2="lt2" tx2="dk2" accent1="accent1" accent2="accent2" accent3="accent3" accent4="accent4" accent5="accent5" accent6="accent6" hlink="hlink" folHlink="folHlink"/>
  <p:sldLayoutIdLst>
    <p:sldLayoutId id="2147483688" r:id="rId1"/>
    <p:sldLayoutId id="2147483694" r:id="rId2"/>
    <p:sldLayoutId id="2147483707" r:id="rId3"/>
    <p:sldLayoutId id="2147483708" r:id="rId4"/>
    <p:sldLayoutId id="2147483709" r:id="rId5"/>
    <p:sldLayoutId id="2147483710" r:id="rId6"/>
    <p:sldLayoutId id="2147483689" r:id="rId7"/>
    <p:sldLayoutId id="2147483713" r:id="rId8"/>
  </p:sldLayoutIdLst>
  <p:hf sldNum="0" hdr="0" ftr="0" dt="0"/>
  <p:txStyles>
    <p:title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tiff"/></Relationships>
</file>

<file path=ppt/slides/_rels/slide11.xml.rels><?xml version="1.0" encoding="UTF-8" standalone="yes"?>
<Relationships xmlns="http://schemas.openxmlformats.org/package/2006/relationships"><Relationship Id="rId3" Type="http://schemas.openxmlformats.org/officeDocument/2006/relationships/image" Target="../media/image32.tiff"/><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2.xml.rels><?xml version="1.0" encoding="UTF-8" standalone="yes"?>
<Relationships xmlns="http://schemas.openxmlformats.org/package/2006/relationships"><Relationship Id="rId3" Type="http://schemas.openxmlformats.org/officeDocument/2006/relationships/image" Target="../media/image32.tiff"/><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3.xml.rels><?xml version="1.0" encoding="UTF-8" standalone="yes"?>
<Relationships xmlns="http://schemas.openxmlformats.org/package/2006/relationships"><Relationship Id="rId3" Type="http://schemas.openxmlformats.org/officeDocument/2006/relationships/image" Target="../media/image37.tiff"/><Relationship Id="rId4" Type="http://schemas.openxmlformats.org/officeDocument/2006/relationships/image" Target="../media/image38.tiff"/><Relationship Id="rId5" Type="http://schemas.openxmlformats.org/officeDocument/2006/relationships/image" Target="../media/image21.tiff"/><Relationship Id="rId6"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3" Type="http://schemas.openxmlformats.org/officeDocument/2006/relationships/image" Target="../media/image41.tiff"/><Relationship Id="rId4" Type="http://schemas.openxmlformats.org/officeDocument/2006/relationships/image" Target="../media/image42.jpeg"/><Relationship Id="rId5" Type="http://schemas.openxmlformats.org/officeDocument/2006/relationships/image" Target="../media/image43.png"/><Relationship Id="rId6" Type="http://schemas.openxmlformats.org/officeDocument/2006/relationships/image" Target="../media/image44.tiff"/><Relationship Id="rId1" Type="http://schemas.openxmlformats.org/officeDocument/2006/relationships/slideLayout" Target="../slideLayouts/slideLayout2.xml"/><Relationship Id="rId2" Type="http://schemas.openxmlformats.org/officeDocument/2006/relationships/image" Target="../media/image40.gi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tiff"/><Relationship Id="rId5" Type="http://schemas.openxmlformats.org/officeDocument/2006/relationships/image" Target="../media/image47.pn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4.xml"/><Relationship Id="rId2" Type="http://schemas.openxmlformats.org/officeDocument/2006/relationships/image" Target="../media/image4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6.jpe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5.png"/><Relationship Id="rId3" Type="http://schemas.openxmlformats.org/officeDocument/2006/relationships/image" Target="../media/image5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1.tiff"/></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jpeg"/><Relationship Id="rId5" Type="http://schemas.openxmlformats.org/officeDocument/2006/relationships/image" Target="../media/image55.gif"/><Relationship Id="rId1" Type="http://schemas.openxmlformats.org/officeDocument/2006/relationships/slideLayout" Target="../slideLayouts/slideLayout4.xml"/><Relationship Id="rId2" Type="http://schemas.openxmlformats.org/officeDocument/2006/relationships/image" Target="../media/image52.g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5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7.tiff"/><Relationship Id="rId3" Type="http://schemas.openxmlformats.org/officeDocument/2006/relationships/image" Target="../media/image58.jpeg"/></Relationships>
</file>

<file path=ppt/slides/_rels/slide25.xml.rels><?xml version="1.0" encoding="UTF-8" standalone="yes"?>
<Relationships xmlns="http://schemas.openxmlformats.org/package/2006/relationships"><Relationship Id="rId3" Type="http://schemas.openxmlformats.org/officeDocument/2006/relationships/image" Target="../media/image59.tiff"/><Relationship Id="rId4" Type="http://schemas.openxmlformats.org/officeDocument/2006/relationships/image" Target="../media/image60.tiff"/><Relationship Id="rId5" Type="http://schemas.openxmlformats.org/officeDocument/2006/relationships/image" Target="../media/image61.tiff"/><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jpeg"/><Relationship Id="rId5" Type="http://schemas.openxmlformats.org/officeDocument/2006/relationships/image" Target="../media/image64.png"/><Relationship Id="rId1" Type="http://schemas.openxmlformats.org/officeDocument/2006/relationships/slideLayout" Target="../slideLayouts/slideLayout4.xml"/><Relationship Id="rId2"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5.tiff"/><Relationship Id="rId3" Type="http://schemas.openxmlformats.org/officeDocument/2006/relationships/image" Target="../media/image66.tiff"/></Relationships>
</file>

<file path=ppt/slides/_rels/slide28.xml.rels><?xml version="1.0" encoding="UTF-8" standalone="yes"?>
<Relationships xmlns="http://schemas.openxmlformats.org/package/2006/relationships"><Relationship Id="rId3" Type="http://schemas.openxmlformats.org/officeDocument/2006/relationships/image" Target="../media/image68.tiff"/><Relationship Id="rId4" Type="http://schemas.openxmlformats.org/officeDocument/2006/relationships/image" Target="../media/image69.tiff"/><Relationship Id="rId5" Type="http://schemas.openxmlformats.org/officeDocument/2006/relationships/image" Target="../media/image70.tiff"/><Relationship Id="rId6" Type="http://schemas.openxmlformats.org/officeDocument/2006/relationships/image" Target="../media/image71.jpeg"/><Relationship Id="rId1" Type="http://schemas.openxmlformats.org/officeDocument/2006/relationships/slideLayout" Target="../slideLayouts/slideLayout4.xml"/><Relationship Id="rId2" Type="http://schemas.openxmlformats.org/officeDocument/2006/relationships/image" Target="../media/image67.tif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2.png"/><Relationship Id="rId3" Type="http://schemas.openxmlformats.org/officeDocument/2006/relationships/image" Target="../media/image73.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png"/><Relationship Id="rId6"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4.tiff"/><Relationship Id="rId3" Type="http://schemas.openxmlformats.org/officeDocument/2006/relationships/image" Target="../media/image7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6.tif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77.tif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78.png"/></Relationships>
</file>

<file path=ppt/slides/_rels/slide35.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tiff"/><Relationship Id="rId1" Type="http://schemas.openxmlformats.org/officeDocument/2006/relationships/slideLayout" Target="../slideLayouts/slideLayout5.xml"/><Relationship Id="rId2" Type="http://schemas.openxmlformats.org/officeDocument/2006/relationships/image" Target="../media/image79.png"/></Relationships>
</file>

<file path=ppt/slides/_rels/slide36.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5.tiff"/><Relationship Id="rId1" Type="http://schemas.openxmlformats.org/officeDocument/2006/relationships/slideLayout" Target="../slideLayouts/slideLayout5.xml"/><Relationship Id="rId2" Type="http://schemas.openxmlformats.org/officeDocument/2006/relationships/image" Target="../media/image83.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86.jpe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88.png"/><Relationship Id="rId1" Type="http://schemas.openxmlformats.org/officeDocument/2006/relationships/slideLayout" Target="../slideLayouts/slideLayout5.xml"/><Relationship Id="rId2" Type="http://schemas.openxmlformats.org/officeDocument/2006/relationships/image" Target="../media/image8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 Id="rId3" Type="http://schemas.openxmlformats.org/officeDocument/2006/relationships/image" Target="../media/image1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89.JP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gif"/><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17.emf"/><Relationship Id="rId6" Type="http://schemas.openxmlformats.org/officeDocument/2006/relationships/image" Target="../media/image18.emf"/><Relationship Id="rId7" Type="http://schemas.openxmlformats.org/officeDocument/2006/relationships/image" Target="../media/image19.tiff"/><Relationship Id="rId8" Type="http://schemas.openxmlformats.org/officeDocument/2006/relationships/image" Target="../media/image20.tiff"/><Relationship Id="rId9" Type="http://schemas.openxmlformats.org/officeDocument/2006/relationships/image" Target="../media/image21.tiff"/><Relationship Id="rId1" Type="http://schemas.openxmlformats.org/officeDocument/2006/relationships/slideLayout" Target="../slideLayouts/slideLayout2.xml"/><Relationship Id="rId2" Type="http://schemas.openxmlformats.org/officeDocument/2006/relationships/image" Target="../media/image14.tiff"/></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tiff"/><Relationship Id="rId6"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8.tiff"/><Relationship Id="rId4" Type="http://schemas.openxmlformats.org/officeDocument/2006/relationships/image" Target="../media/image29.tiff"/><Relationship Id="rId5" Type="http://schemas.openxmlformats.org/officeDocument/2006/relationships/image" Target="../media/image30.tiff"/><Relationship Id="rId1" Type="http://schemas.openxmlformats.org/officeDocument/2006/relationships/slideLayout" Target="../slideLayouts/slideLayout2.xml"/><Relationship Id="rId2" Type="http://schemas.openxmlformats.org/officeDocument/2006/relationships/image" Target="../media/image27.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5"/>
          <p:cNvSpPr>
            <a:spLocks noGrp="1"/>
          </p:cNvSpPr>
          <p:nvPr>
            <p:ph type="ctrTitle"/>
          </p:nvPr>
        </p:nvSpPr>
        <p:spPr>
          <a:xfrm>
            <a:off x="899593" y="2276872"/>
            <a:ext cx="7200800" cy="2160240"/>
          </a:xfrm>
        </p:spPr>
        <p:txBody>
          <a:bodyPr/>
          <a:lstStyle/>
          <a:p>
            <a:pPr>
              <a:lnSpc>
                <a:spcPct val="150000"/>
              </a:lnSpc>
            </a:pPr>
            <a:r>
              <a:rPr lang="fr-FR" dirty="0" smtClean="0"/>
              <a:t>Quand l’Atlantique Nord souffle le chaud et le froid</a:t>
            </a:r>
            <a:r>
              <a:rPr lang="fr-FR" dirty="0"/>
              <a:t/>
            </a:r>
            <a:br>
              <a:rPr lang="fr-FR" dirty="0"/>
            </a:br>
            <a:endParaRPr lang="fr-FR" altLang="fr-FR" dirty="0"/>
          </a:p>
        </p:txBody>
      </p:sp>
      <p:sp>
        <p:nvSpPr>
          <p:cNvPr id="17" name="Subtitle 16"/>
          <p:cNvSpPr>
            <a:spLocks noGrp="1"/>
          </p:cNvSpPr>
          <p:nvPr>
            <p:ph type="subTitle" idx="1"/>
          </p:nvPr>
        </p:nvSpPr>
        <p:spPr>
          <a:xfrm>
            <a:off x="1547664" y="5157192"/>
            <a:ext cx="6120680" cy="1412776"/>
          </a:xfrm>
        </p:spPr>
        <p:txBody>
          <a:bodyPr rtlCol="0">
            <a:normAutofit fontScale="55000" lnSpcReduction="20000"/>
          </a:bodyPr>
          <a:lstStyle/>
          <a:p>
            <a:pPr fontAlgn="auto">
              <a:spcAft>
                <a:spcPts val="0"/>
              </a:spcAft>
              <a:buFont typeface="Arial" pitchFamily="34" charset="0"/>
              <a:buNone/>
              <a:defRPr/>
            </a:pPr>
            <a:r>
              <a:rPr lang="en-US" sz="4200" b="1" dirty="0" smtClean="0"/>
              <a:t>Didier </a:t>
            </a:r>
            <a:r>
              <a:rPr lang="en-US" sz="4200" b="1" dirty="0" err="1" smtClean="0"/>
              <a:t>Swingedouw</a:t>
            </a:r>
            <a:endParaRPr lang="en-US" sz="4200" b="1" dirty="0" smtClean="0"/>
          </a:p>
          <a:p>
            <a:pPr fontAlgn="auto">
              <a:spcAft>
                <a:spcPts val="0"/>
              </a:spcAft>
              <a:buFont typeface="Arial" pitchFamily="34" charset="0"/>
              <a:buNone/>
              <a:defRPr/>
            </a:pPr>
            <a:endParaRPr lang="en-US" sz="1400" b="1" dirty="0"/>
          </a:p>
          <a:p>
            <a:pPr fontAlgn="auto">
              <a:spcAft>
                <a:spcPts val="0"/>
              </a:spcAft>
              <a:buFont typeface="Arial" pitchFamily="34" charset="0"/>
              <a:buNone/>
              <a:defRPr/>
            </a:pPr>
            <a:r>
              <a:rPr lang="en-US" sz="2600" dirty="0" smtClean="0"/>
              <a:t>Juliette </a:t>
            </a:r>
            <a:r>
              <a:rPr lang="en-US" sz="2600" dirty="0" err="1" smtClean="0"/>
              <a:t>Mignot</a:t>
            </a:r>
            <a:r>
              <a:rPr lang="en-US" sz="2600" dirty="0" smtClean="0"/>
              <a:t>, Eric </a:t>
            </a:r>
            <a:r>
              <a:rPr lang="en-US" sz="2600" dirty="0" err="1" smtClean="0"/>
              <a:t>Guilyardi</a:t>
            </a:r>
            <a:r>
              <a:rPr lang="en-US" sz="2600" dirty="0" smtClean="0"/>
              <a:t>, Gilles </a:t>
            </a:r>
            <a:r>
              <a:rPr lang="en-US" sz="2600" dirty="0" err="1" smtClean="0"/>
              <a:t>Ramstein</a:t>
            </a:r>
            <a:r>
              <a:rPr lang="en-US" sz="2600" dirty="0" smtClean="0"/>
              <a:t>, Dimitri </a:t>
            </a:r>
            <a:r>
              <a:rPr lang="en-US" sz="2600" dirty="0" err="1" smtClean="0"/>
              <a:t>DeFrance</a:t>
            </a:r>
            <a:r>
              <a:rPr lang="en-US" sz="2600" dirty="0" smtClean="0"/>
              <a:t>, </a:t>
            </a:r>
            <a:r>
              <a:rPr lang="en-US" sz="2600" dirty="0" err="1" smtClean="0"/>
              <a:t>Valérie</a:t>
            </a:r>
            <a:r>
              <a:rPr lang="en-US" sz="2600" dirty="0" smtClean="0"/>
              <a:t> Masson-</a:t>
            </a:r>
            <a:r>
              <a:rPr lang="en-US" sz="2600" dirty="0" err="1" smtClean="0"/>
              <a:t>Delmotte</a:t>
            </a:r>
            <a:r>
              <a:rPr lang="en-US" sz="2600" dirty="0" smtClean="0"/>
              <a:t>, </a:t>
            </a:r>
            <a:r>
              <a:rPr lang="en-US" sz="2600" dirty="0" err="1" smtClean="0"/>
              <a:t>Cavier</a:t>
            </a:r>
            <a:r>
              <a:rPr lang="en-US" sz="2600" dirty="0" smtClean="0"/>
              <a:t> </a:t>
            </a:r>
            <a:r>
              <a:rPr lang="en-US" sz="2600" dirty="0" err="1" smtClean="0"/>
              <a:t>Crosta</a:t>
            </a:r>
            <a:r>
              <a:rPr lang="en-US" sz="2600" dirty="0" smtClean="0"/>
              <a:t>, </a:t>
            </a:r>
            <a:r>
              <a:rPr lang="en-US" sz="2600" dirty="0" err="1" smtClean="0"/>
              <a:t>Frede</a:t>
            </a:r>
            <a:r>
              <a:rPr lang="en-US" sz="2600" dirty="0" smtClean="0"/>
              <a:t> </a:t>
            </a:r>
            <a:r>
              <a:rPr lang="en-US" sz="2600" dirty="0" err="1" smtClean="0"/>
              <a:t>Eynaud</a:t>
            </a:r>
            <a:r>
              <a:rPr lang="en-US" sz="2600" dirty="0" smtClean="0"/>
              <a:t>, Christophe Colin</a:t>
            </a:r>
            <a:r>
              <a:rPr lang="is-IS" sz="2600" dirty="0" smtClean="0"/>
              <a:t>…</a:t>
            </a:r>
            <a:endParaRPr lang="en-US" sz="2600" dirty="0" smtClean="0"/>
          </a:p>
          <a:p>
            <a:pPr fontAlgn="auto">
              <a:spcAft>
                <a:spcPts val="0"/>
              </a:spcAft>
              <a:buFont typeface="Arial" pitchFamily="34" charset="0"/>
              <a:buNone/>
              <a:defRPr/>
            </a:pPr>
            <a:r>
              <a:rPr lang="en-US" sz="2600" dirty="0" smtClean="0"/>
              <a:t>Giovanni </a:t>
            </a:r>
            <a:r>
              <a:rPr lang="en-US" sz="2600" dirty="0" err="1" smtClean="0"/>
              <a:t>Sgubin</a:t>
            </a:r>
            <a:r>
              <a:rPr lang="en-US" sz="2600" dirty="0" smtClean="0"/>
              <a:t>, Pablo Ortega, Alina </a:t>
            </a:r>
            <a:r>
              <a:rPr lang="en-US" sz="2600" dirty="0" err="1" smtClean="0"/>
              <a:t>Gainusa</a:t>
            </a:r>
            <a:r>
              <a:rPr lang="en-US" sz="2600" dirty="0" smtClean="0"/>
              <a:t>-Bogdan, Mohamed </a:t>
            </a:r>
            <a:r>
              <a:rPr lang="en-US" sz="2600" dirty="0" err="1" smtClean="0"/>
              <a:t>Ayache</a:t>
            </a:r>
            <a:endParaRPr lang="en-US" sz="2600" dirty="0"/>
          </a:p>
          <a:p>
            <a:pPr fontAlgn="auto">
              <a:spcAft>
                <a:spcPts val="0"/>
              </a:spcAft>
              <a:buFont typeface="Arial" pitchFamily="34" charset="0"/>
              <a:buNone/>
              <a:defRPr/>
            </a:pPr>
            <a:r>
              <a:rPr lang="en-US" sz="2600" dirty="0" smtClean="0"/>
              <a:t> Sebastien Le </a:t>
            </a:r>
            <a:r>
              <a:rPr lang="en-US" sz="2600" dirty="0" err="1" smtClean="0"/>
              <a:t>Clec’h</a:t>
            </a:r>
            <a:r>
              <a:rPr lang="en-US" sz="2600" dirty="0" smtClean="0"/>
              <a:t>, Lola </a:t>
            </a:r>
            <a:r>
              <a:rPr lang="en-US" sz="2600" dirty="0" err="1" smtClean="0"/>
              <a:t>Ormières</a:t>
            </a:r>
            <a:r>
              <a:rPr lang="en-US" sz="2600" dirty="0" smtClean="0"/>
              <a:t>, Amy Jewell, Simon Michel</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1700808"/>
            <a:ext cx="7812360" cy="762000"/>
          </a:xfrm>
        </p:spPr>
        <p:txBody>
          <a:bodyPr>
            <a:noAutofit/>
          </a:bodyPr>
          <a:lstStyle/>
          <a:p>
            <a:r>
              <a:rPr lang="fr-FR" sz="2400" b="0" dirty="0" err="1" smtClean="0">
                <a:solidFill>
                  <a:srgbClr val="C00000"/>
                </a:solidFill>
                <a:latin typeface="+mn-lt"/>
              </a:rPr>
              <a:t>Lenton</a:t>
            </a:r>
            <a:r>
              <a:rPr lang="fr-FR" sz="2400" b="0" dirty="0" smtClean="0">
                <a:solidFill>
                  <a:srgbClr val="C00000"/>
                </a:solidFill>
                <a:latin typeface="+mn-lt"/>
              </a:rPr>
              <a:t> et al. (2008) </a:t>
            </a:r>
            <a:r>
              <a:rPr lang="fr-FR" sz="2400" b="0" dirty="0" smtClean="0">
                <a:solidFill>
                  <a:schemeClr val="tx1"/>
                </a:solidFill>
                <a:latin typeface="+mn-lt"/>
              </a:rPr>
              <a:t>: Le terme ‘‘</a:t>
            </a:r>
            <a:r>
              <a:rPr lang="fr-FR" sz="2400" dirty="0" smtClean="0">
                <a:solidFill>
                  <a:schemeClr val="tx1"/>
                </a:solidFill>
                <a:latin typeface="+mn-lt"/>
              </a:rPr>
              <a:t>point de bascule</a:t>
            </a:r>
            <a:r>
              <a:rPr lang="fr-FR" sz="2400" b="0" dirty="0" smtClean="0">
                <a:solidFill>
                  <a:schemeClr val="tx1"/>
                </a:solidFill>
                <a:latin typeface="+mn-lt"/>
              </a:rPr>
              <a:t>’’ se réfère à un seuil critique au delà duquel une petite perturbation peut modifier qualitativement l’état d’un système. </a:t>
            </a:r>
            <a:endParaRPr lang="fr-FR" sz="2400" b="0" dirty="0">
              <a:solidFill>
                <a:schemeClr val="tx1"/>
              </a:solidFill>
              <a:latin typeface="+mn-lt"/>
            </a:endParaRPr>
          </a:p>
        </p:txBody>
      </p:sp>
      <p:sp>
        <p:nvSpPr>
          <p:cNvPr id="7" name="Titre 1"/>
          <p:cNvSpPr txBox="1">
            <a:spLocks/>
          </p:cNvSpPr>
          <p:nvPr/>
        </p:nvSpPr>
        <p:spPr bwMode="auto">
          <a:xfrm>
            <a:off x="0" y="404664"/>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marL="182880" algn="l" rtl="0" eaLnBrk="1" fontAlgn="base" hangingPunct="1">
              <a:spcBef>
                <a:spcPct val="0"/>
              </a:spcBef>
              <a:spcAft>
                <a:spcPct val="0"/>
              </a:spcAft>
              <a:defRPr sz="4400" b="1" kern="1200" baseline="0">
                <a:solidFill>
                  <a:schemeClr val="bg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fr-FR" dirty="0" smtClean="0"/>
              <a:t>Point de bascule</a:t>
            </a:r>
            <a:endParaRPr lang="fr-FR" dirty="0"/>
          </a:p>
        </p:txBody>
      </p:sp>
      <p:pic>
        <p:nvPicPr>
          <p:cNvPr id="3" name="Image 2"/>
          <p:cNvPicPr>
            <a:picLocks noChangeAspect="1"/>
          </p:cNvPicPr>
          <p:nvPr/>
        </p:nvPicPr>
        <p:blipFill>
          <a:blip r:embed="rId2"/>
          <a:stretch>
            <a:fillRect/>
          </a:stretch>
        </p:blipFill>
        <p:spPr>
          <a:xfrm>
            <a:off x="702000" y="2790454"/>
            <a:ext cx="7740000" cy="4067546"/>
          </a:xfrm>
          <a:prstGeom prst="rect">
            <a:avLst/>
          </a:prstGeom>
        </p:spPr>
      </p:pic>
    </p:spTree>
    <p:extLst>
      <p:ext uri="{BB962C8B-B14F-4D97-AF65-F5344CB8AC3E}">
        <p14:creationId xmlns:p14="http://schemas.microsoft.com/office/powerpoint/2010/main" val="19817716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er 30"/>
          <p:cNvGrpSpPr>
            <a:grpSpLocks noChangeAspect="1"/>
          </p:cNvGrpSpPr>
          <p:nvPr/>
        </p:nvGrpSpPr>
        <p:grpSpPr>
          <a:xfrm>
            <a:off x="5175185" y="1268760"/>
            <a:ext cx="3960001" cy="3791409"/>
            <a:chOff x="8748463" y="-4323215"/>
            <a:chExt cx="7263664" cy="6954416"/>
          </a:xfrm>
        </p:grpSpPr>
        <p:pic>
          <p:nvPicPr>
            <p:cNvPr id="35" name="Image 34"/>
            <p:cNvPicPr>
              <a:picLocks noChangeAspect="1"/>
            </p:cNvPicPr>
            <p:nvPr/>
          </p:nvPicPr>
          <p:blipFill>
            <a:blip r:embed="rId3"/>
            <a:stretch>
              <a:fillRect/>
            </a:stretch>
          </p:blipFill>
          <p:spPr>
            <a:xfrm>
              <a:off x="8748463" y="-4323215"/>
              <a:ext cx="7263663" cy="6858000"/>
            </a:xfrm>
            <a:prstGeom prst="rect">
              <a:avLst/>
            </a:prstGeom>
          </p:spPr>
        </p:pic>
        <p:cxnSp>
          <p:nvCxnSpPr>
            <p:cNvPr id="37" name="Connecteur droit 36"/>
            <p:cNvCxnSpPr/>
            <p:nvPr/>
          </p:nvCxnSpPr>
          <p:spPr>
            <a:xfrm>
              <a:off x="11916816" y="-1611560"/>
              <a:ext cx="936104" cy="1008112"/>
            </a:xfrm>
            <a:prstGeom prst="line">
              <a:avLst/>
            </a:prstGeom>
            <a:ln w="76200">
              <a:solidFill>
                <a:srgbClr val="FAFBD3"/>
              </a:solidFill>
            </a:ln>
          </p:spPr>
          <p:style>
            <a:lnRef idx="1">
              <a:schemeClr val="accent1"/>
            </a:lnRef>
            <a:fillRef idx="0">
              <a:schemeClr val="accent1"/>
            </a:fillRef>
            <a:effectRef idx="0">
              <a:schemeClr val="accent1"/>
            </a:effectRef>
            <a:fontRef idx="minor">
              <a:schemeClr val="tx1"/>
            </a:fontRef>
          </p:style>
        </p:cxnSp>
        <p:cxnSp>
          <p:nvCxnSpPr>
            <p:cNvPr id="38" name="Connecteur droit 37"/>
            <p:cNvCxnSpPr/>
            <p:nvPr/>
          </p:nvCxnSpPr>
          <p:spPr>
            <a:xfrm>
              <a:off x="12744976" y="-603448"/>
              <a:ext cx="612000" cy="0"/>
            </a:xfrm>
            <a:prstGeom prst="line">
              <a:avLst/>
            </a:prstGeom>
            <a:ln w="76200">
              <a:solidFill>
                <a:srgbClr val="FAFBD3"/>
              </a:solidFill>
            </a:ln>
          </p:spPr>
          <p:style>
            <a:lnRef idx="1">
              <a:schemeClr val="accent1"/>
            </a:lnRef>
            <a:fillRef idx="0">
              <a:schemeClr val="accent1"/>
            </a:fillRef>
            <a:effectRef idx="0">
              <a:schemeClr val="accent1"/>
            </a:effectRef>
            <a:fontRef idx="minor">
              <a:schemeClr val="tx1"/>
            </a:fontRef>
          </p:style>
        </p:cxnSp>
        <p:sp>
          <p:nvSpPr>
            <p:cNvPr id="39" name="Rectangle 38"/>
            <p:cNvSpPr>
              <a:spLocks/>
            </p:cNvSpPr>
            <p:nvPr/>
          </p:nvSpPr>
          <p:spPr>
            <a:xfrm>
              <a:off x="13140952" y="-819472"/>
              <a:ext cx="1386699" cy="198100"/>
            </a:xfrm>
            <a:prstGeom prst="rect">
              <a:avLst/>
            </a:prstGeom>
            <a:solidFill>
              <a:srgbClr val="FAFBD3"/>
            </a:solidFill>
            <a:ln>
              <a:solidFill>
                <a:srgbClr val="FAFB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smtClean="0">
                  <a:solidFill>
                    <a:schemeClr val="tx1"/>
                  </a:solidFill>
                </a:rPr>
                <a:t>Ovide section</a:t>
              </a:r>
              <a:endParaRPr lang="fr-FR" sz="800">
                <a:solidFill>
                  <a:schemeClr val="tx1"/>
                </a:solidFill>
              </a:endParaRPr>
            </a:p>
          </p:txBody>
        </p:sp>
        <p:sp>
          <p:nvSpPr>
            <p:cNvPr id="40" name="ZoneTexte 39"/>
            <p:cNvSpPr txBox="1"/>
            <p:nvPr/>
          </p:nvSpPr>
          <p:spPr>
            <a:xfrm>
              <a:off x="13865636" y="2165454"/>
              <a:ext cx="2146491" cy="465747"/>
            </a:xfrm>
            <a:prstGeom prst="rect">
              <a:avLst/>
            </a:prstGeom>
            <a:noFill/>
          </p:spPr>
          <p:txBody>
            <a:bodyPr wrap="square" rtlCol="0">
              <a:spAutoFit/>
            </a:bodyPr>
            <a:lstStyle/>
            <a:p>
              <a:r>
                <a:rPr lang="fr-FR" sz="1050" err="1" smtClean="0"/>
                <a:t>Quadfasel</a:t>
              </a:r>
              <a:r>
                <a:rPr lang="fr-FR" sz="1050" smtClean="0"/>
                <a:t> 2005</a:t>
              </a:r>
              <a:endParaRPr lang="fr-FR" sz="1050"/>
            </a:p>
          </p:txBody>
        </p:sp>
      </p:grpSp>
      <p:sp>
        <p:nvSpPr>
          <p:cNvPr id="2" name="Titre 1"/>
          <p:cNvSpPr>
            <a:spLocks noGrp="1"/>
          </p:cNvSpPr>
          <p:nvPr>
            <p:ph type="title"/>
          </p:nvPr>
        </p:nvSpPr>
        <p:spPr/>
        <p:txBody>
          <a:bodyPr>
            <a:normAutofit/>
          </a:bodyPr>
          <a:lstStyle/>
          <a:p>
            <a:r>
              <a:rPr lang="en-GB" sz="4000" dirty="0" smtClean="0"/>
              <a:t>Evolution </a:t>
            </a:r>
            <a:r>
              <a:rPr lang="en-GB" sz="4000" dirty="0" err="1" smtClean="0"/>
              <a:t>récente</a:t>
            </a:r>
            <a:r>
              <a:rPr lang="en-GB" sz="4000" dirty="0" smtClean="0"/>
              <a:t> de </a:t>
            </a:r>
            <a:r>
              <a:rPr lang="en-GB" sz="4000" dirty="0" err="1" smtClean="0"/>
              <a:t>l’AMOC</a:t>
            </a:r>
            <a:endParaRPr lang="en-GB" sz="4000" dirty="0"/>
          </a:p>
        </p:txBody>
      </p:sp>
      <p:grpSp>
        <p:nvGrpSpPr>
          <p:cNvPr id="26" name="Grouper 25"/>
          <p:cNvGrpSpPr/>
          <p:nvPr/>
        </p:nvGrpSpPr>
        <p:grpSpPr>
          <a:xfrm>
            <a:off x="4068000" y="3232931"/>
            <a:ext cx="5120329" cy="3636479"/>
            <a:chOff x="4068000" y="3232931"/>
            <a:chExt cx="5120329" cy="3636479"/>
          </a:xfrm>
        </p:grpSpPr>
        <p:pic>
          <p:nvPicPr>
            <p:cNvPr id="10" name="Image 9"/>
            <p:cNvPicPr>
              <a:picLocks noChangeAspect="1"/>
            </p:cNvPicPr>
            <p:nvPr/>
          </p:nvPicPr>
          <p:blipFill>
            <a:blip r:embed="rId4"/>
            <a:stretch>
              <a:fillRect/>
            </a:stretch>
          </p:blipFill>
          <p:spPr>
            <a:xfrm>
              <a:off x="4845458" y="4509120"/>
              <a:ext cx="4320000" cy="2088611"/>
            </a:xfrm>
            <a:prstGeom prst="rect">
              <a:avLst/>
            </a:prstGeom>
          </p:spPr>
        </p:pic>
        <p:cxnSp>
          <p:nvCxnSpPr>
            <p:cNvPr id="25" name="Connecteur droit 24"/>
            <p:cNvCxnSpPr>
              <a:stCxn id="39" idx="1"/>
            </p:cNvCxnSpPr>
            <p:nvPr/>
          </p:nvCxnSpPr>
          <p:spPr>
            <a:xfrm flipH="1">
              <a:off x="6745872" y="3232931"/>
              <a:ext cx="824008" cy="1515853"/>
            </a:xfrm>
            <a:prstGeom prst="line">
              <a:avLst/>
            </a:prstGeom>
            <a:ln w="38100" cmpd="sng">
              <a:solidFill>
                <a:schemeClr val="tx1"/>
              </a:solidFill>
              <a:headEnd type="none"/>
              <a:tailEnd type="arrow"/>
            </a:ln>
          </p:spPr>
          <p:style>
            <a:lnRef idx="2">
              <a:schemeClr val="accent1"/>
            </a:lnRef>
            <a:fillRef idx="0">
              <a:schemeClr val="accent1"/>
            </a:fillRef>
            <a:effectRef idx="1">
              <a:schemeClr val="accent1"/>
            </a:effectRef>
            <a:fontRef idx="minor">
              <a:schemeClr val="tx1"/>
            </a:fontRef>
          </p:style>
        </p:cxnSp>
        <p:sp>
          <p:nvSpPr>
            <p:cNvPr id="34" name="ZoneTexte 33"/>
            <p:cNvSpPr txBox="1"/>
            <p:nvPr/>
          </p:nvSpPr>
          <p:spPr>
            <a:xfrm>
              <a:off x="5378435" y="6408884"/>
              <a:ext cx="3006109" cy="276999"/>
            </a:xfrm>
            <a:prstGeom prst="rect">
              <a:avLst/>
            </a:prstGeom>
            <a:solidFill>
              <a:srgbClr val="FFFFFF"/>
            </a:solidFill>
          </p:spPr>
          <p:txBody>
            <a:bodyPr wrap="square" rtlCol="0">
              <a:spAutoFit/>
            </a:bodyPr>
            <a:lstStyle/>
            <a:p>
              <a:pPr algn="ctr"/>
              <a:r>
                <a:rPr lang="en-GB" sz="1200" smtClean="0">
                  <a:solidFill>
                    <a:schemeClr val="bg1"/>
                  </a:solidFill>
                </a:rPr>
                <a:t>Temps (</a:t>
              </a:r>
              <a:r>
                <a:rPr lang="en-GB" sz="1200" err="1" smtClean="0">
                  <a:solidFill>
                    <a:schemeClr val="bg1"/>
                  </a:solidFill>
                </a:rPr>
                <a:t>années</a:t>
              </a:r>
              <a:r>
                <a:rPr lang="en-GB" sz="1200" smtClean="0">
                  <a:solidFill>
                    <a:schemeClr val="bg1"/>
                  </a:solidFill>
                </a:rPr>
                <a:t>)</a:t>
              </a:r>
              <a:endParaRPr lang="en-GB" sz="1200">
                <a:solidFill>
                  <a:schemeClr val="bg1"/>
                </a:solidFill>
              </a:endParaRPr>
            </a:p>
          </p:txBody>
        </p:sp>
        <p:sp>
          <p:nvSpPr>
            <p:cNvPr id="33" name="ZoneTexte 32"/>
            <p:cNvSpPr txBox="1"/>
            <p:nvPr/>
          </p:nvSpPr>
          <p:spPr>
            <a:xfrm>
              <a:off x="4068000" y="6589533"/>
              <a:ext cx="5120329" cy="279877"/>
            </a:xfrm>
            <a:prstGeom prst="rect">
              <a:avLst/>
            </a:prstGeom>
            <a:solidFill>
              <a:srgbClr val="FFFFFF"/>
            </a:solidFill>
          </p:spPr>
          <p:txBody>
            <a:bodyPr wrap="square" rtlCol="0">
              <a:spAutoFit/>
            </a:bodyPr>
            <a:lstStyle/>
            <a:p>
              <a:pPr algn="r"/>
              <a:r>
                <a:rPr lang="en-GB" sz="1200" smtClean="0"/>
                <a:t>Mercier et al. (2015)</a:t>
              </a:r>
              <a:endParaRPr lang="en-GB" sz="1200"/>
            </a:p>
          </p:txBody>
        </p:sp>
      </p:grpSp>
      <p:grpSp>
        <p:nvGrpSpPr>
          <p:cNvPr id="4" name="Grouper 3"/>
          <p:cNvGrpSpPr/>
          <p:nvPr/>
        </p:nvGrpSpPr>
        <p:grpSpPr>
          <a:xfrm>
            <a:off x="150447" y="3378227"/>
            <a:ext cx="5809140" cy="3502867"/>
            <a:chOff x="150447" y="3378227"/>
            <a:chExt cx="5809140" cy="3502867"/>
          </a:xfrm>
        </p:grpSpPr>
        <p:pic>
          <p:nvPicPr>
            <p:cNvPr id="1026" name="Picture 2" descr="lot of amoc dat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000" y="3660152"/>
              <a:ext cx="4212000" cy="3220942"/>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er 5"/>
            <p:cNvGrpSpPr/>
            <p:nvPr/>
          </p:nvGrpSpPr>
          <p:grpSpPr>
            <a:xfrm>
              <a:off x="150447" y="3378227"/>
              <a:ext cx="5809140" cy="3254106"/>
              <a:chOff x="80637" y="3643302"/>
              <a:chExt cx="5809140" cy="3254106"/>
            </a:xfrm>
          </p:grpSpPr>
          <p:grpSp>
            <p:nvGrpSpPr>
              <p:cNvPr id="55" name="Grouper 54"/>
              <p:cNvGrpSpPr/>
              <p:nvPr/>
            </p:nvGrpSpPr>
            <p:grpSpPr>
              <a:xfrm>
                <a:off x="80637" y="3643302"/>
                <a:ext cx="5809140" cy="3254106"/>
                <a:chOff x="114505" y="3634835"/>
                <a:chExt cx="5809140" cy="3254106"/>
              </a:xfrm>
            </p:grpSpPr>
            <p:sp>
              <p:nvSpPr>
                <p:cNvPr id="13" name="Espace réservé du contenu 2"/>
                <p:cNvSpPr txBox="1">
                  <a:spLocks/>
                </p:cNvSpPr>
                <p:nvPr/>
              </p:nvSpPr>
              <p:spPr>
                <a:xfrm>
                  <a:off x="114505" y="4382643"/>
                  <a:ext cx="4238453" cy="2506298"/>
                </a:xfrm>
                <a:prstGeom prst="rect">
                  <a:avLst/>
                </a:prstGeom>
              </p:spPr>
              <p:txBody>
                <a:bodyPr vert="horz" lIns="91440" tIns="45720" rIns="91440" bIns="45720" rtlCol="0">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endParaRPr lang="fr-FR" sz="2000" smtClean="0">
                    <a:solidFill>
                      <a:srgbClr val="000000"/>
                    </a:solidFill>
                  </a:endParaRPr>
                </a:p>
                <a:p>
                  <a:pPr marL="0" indent="0">
                    <a:buNone/>
                  </a:pPr>
                  <a:endParaRPr lang="en-GB" sz="2000"/>
                </a:p>
              </p:txBody>
            </p:sp>
            <p:cxnSp>
              <p:nvCxnSpPr>
                <p:cNvPr id="49" name="Connecteur droit 48"/>
                <p:cNvCxnSpPr/>
                <p:nvPr/>
              </p:nvCxnSpPr>
              <p:spPr>
                <a:xfrm flipH="1">
                  <a:off x="2678705" y="3634835"/>
                  <a:ext cx="3244940" cy="412514"/>
                </a:xfrm>
                <a:prstGeom prst="line">
                  <a:avLst/>
                </a:prstGeom>
                <a:ln w="38100" cmpd="sng">
                  <a:solidFill>
                    <a:srgbClr val="000000"/>
                  </a:solidFill>
                  <a:headEnd type="none"/>
                  <a:tailEnd type="arrow"/>
                </a:ln>
              </p:spPr>
              <p:style>
                <a:lnRef idx="2">
                  <a:schemeClr val="accent1"/>
                </a:lnRef>
                <a:fillRef idx="0">
                  <a:schemeClr val="accent1"/>
                </a:fillRef>
                <a:effectRef idx="1">
                  <a:schemeClr val="accent1"/>
                </a:effectRef>
                <a:fontRef idx="minor">
                  <a:schemeClr val="tx1"/>
                </a:fontRef>
              </p:style>
            </p:cxnSp>
          </p:grpSp>
          <p:sp>
            <p:nvSpPr>
              <p:cNvPr id="56" name="Rectangle 55"/>
              <p:cNvSpPr>
                <a:spLocks noChangeAspect="1"/>
              </p:cNvSpPr>
              <p:nvPr/>
            </p:nvSpPr>
            <p:spPr>
              <a:xfrm>
                <a:off x="2963782" y="4095096"/>
                <a:ext cx="73999" cy="7318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sp>
        <p:nvSpPr>
          <p:cNvPr id="8" name="ZoneTexte 7"/>
          <p:cNvSpPr txBox="1"/>
          <p:nvPr/>
        </p:nvSpPr>
        <p:spPr>
          <a:xfrm>
            <a:off x="539552" y="1700808"/>
            <a:ext cx="3849348" cy="369332"/>
          </a:xfrm>
          <a:prstGeom prst="rect">
            <a:avLst/>
          </a:prstGeom>
          <a:noFill/>
        </p:spPr>
        <p:txBody>
          <a:bodyPr wrap="square" rtlCol="0">
            <a:spAutoFit/>
          </a:bodyPr>
          <a:lstStyle/>
          <a:p>
            <a:r>
              <a:rPr lang="fr-FR" dirty="0" smtClean="0"/>
              <a:t>Pas </a:t>
            </a:r>
            <a:r>
              <a:rPr lang="fr-FR" smtClean="0"/>
              <a:t>de tendances nettes sur 15 ans</a:t>
            </a:r>
            <a:endParaRPr lang="fr-FR"/>
          </a:p>
        </p:txBody>
      </p:sp>
    </p:spTree>
    <p:extLst>
      <p:ext uri="{BB962C8B-B14F-4D97-AF65-F5344CB8AC3E}">
        <p14:creationId xmlns:p14="http://schemas.microsoft.com/office/powerpoint/2010/main" val="753488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er 18"/>
          <p:cNvGrpSpPr>
            <a:grpSpLocks noChangeAspect="1"/>
          </p:cNvGrpSpPr>
          <p:nvPr/>
        </p:nvGrpSpPr>
        <p:grpSpPr>
          <a:xfrm>
            <a:off x="5175185" y="1268760"/>
            <a:ext cx="3960001" cy="3791409"/>
            <a:chOff x="8748463" y="-4323215"/>
            <a:chExt cx="7263664" cy="6954416"/>
          </a:xfrm>
        </p:grpSpPr>
        <p:pic>
          <p:nvPicPr>
            <p:cNvPr id="3" name="Image 2"/>
            <p:cNvPicPr>
              <a:picLocks noChangeAspect="1"/>
            </p:cNvPicPr>
            <p:nvPr/>
          </p:nvPicPr>
          <p:blipFill>
            <a:blip r:embed="rId3"/>
            <a:stretch>
              <a:fillRect/>
            </a:stretch>
          </p:blipFill>
          <p:spPr>
            <a:xfrm>
              <a:off x="8748463" y="-4323215"/>
              <a:ext cx="7263663" cy="6858000"/>
            </a:xfrm>
            <a:prstGeom prst="rect">
              <a:avLst/>
            </a:prstGeom>
          </p:spPr>
        </p:pic>
        <p:cxnSp>
          <p:nvCxnSpPr>
            <p:cNvPr id="6" name="Connecteur droit 5"/>
            <p:cNvCxnSpPr/>
            <p:nvPr/>
          </p:nvCxnSpPr>
          <p:spPr>
            <a:xfrm>
              <a:off x="11916816" y="-1611560"/>
              <a:ext cx="936104" cy="1008112"/>
            </a:xfrm>
            <a:prstGeom prst="line">
              <a:avLst/>
            </a:prstGeom>
            <a:ln w="76200">
              <a:solidFill>
                <a:srgbClr val="FAFBD3"/>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a:off x="12744976" y="-603448"/>
              <a:ext cx="612000" cy="0"/>
            </a:xfrm>
            <a:prstGeom prst="line">
              <a:avLst/>
            </a:prstGeom>
            <a:ln w="76200">
              <a:solidFill>
                <a:srgbClr val="FAFBD3"/>
              </a:solidFill>
            </a:ln>
          </p:spPr>
          <p:style>
            <a:lnRef idx="1">
              <a:schemeClr val="accent1"/>
            </a:lnRef>
            <a:fillRef idx="0">
              <a:schemeClr val="accent1"/>
            </a:fillRef>
            <a:effectRef idx="0">
              <a:schemeClr val="accent1"/>
            </a:effectRef>
            <a:fontRef idx="minor">
              <a:schemeClr val="tx1"/>
            </a:fontRef>
          </p:style>
        </p:cxnSp>
        <p:sp>
          <p:nvSpPr>
            <p:cNvPr id="11" name="Rectangle 10"/>
            <p:cNvSpPr>
              <a:spLocks/>
            </p:cNvSpPr>
            <p:nvPr/>
          </p:nvSpPr>
          <p:spPr>
            <a:xfrm>
              <a:off x="13140952" y="-819472"/>
              <a:ext cx="1386699" cy="198100"/>
            </a:xfrm>
            <a:prstGeom prst="rect">
              <a:avLst/>
            </a:prstGeom>
            <a:solidFill>
              <a:srgbClr val="FAFBD3"/>
            </a:solidFill>
            <a:ln>
              <a:solidFill>
                <a:srgbClr val="FAFB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800" smtClean="0">
                  <a:solidFill>
                    <a:schemeClr val="tx1"/>
                  </a:solidFill>
                </a:rPr>
                <a:t>Ovide section</a:t>
              </a:r>
              <a:endParaRPr lang="fr-FR" sz="800">
                <a:solidFill>
                  <a:schemeClr val="tx1"/>
                </a:solidFill>
              </a:endParaRPr>
            </a:p>
          </p:txBody>
        </p:sp>
        <p:sp>
          <p:nvSpPr>
            <p:cNvPr id="12" name="ZoneTexte 11"/>
            <p:cNvSpPr txBox="1"/>
            <p:nvPr/>
          </p:nvSpPr>
          <p:spPr>
            <a:xfrm>
              <a:off x="13865636" y="2165454"/>
              <a:ext cx="2146491" cy="465747"/>
            </a:xfrm>
            <a:prstGeom prst="rect">
              <a:avLst/>
            </a:prstGeom>
            <a:noFill/>
          </p:spPr>
          <p:txBody>
            <a:bodyPr wrap="square" rtlCol="0">
              <a:spAutoFit/>
            </a:bodyPr>
            <a:lstStyle/>
            <a:p>
              <a:r>
                <a:rPr lang="fr-FR" sz="1050" err="1" smtClean="0"/>
                <a:t>Quadfasel</a:t>
              </a:r>
              <a:r>
                <a:rPr lang="fr-FR" sz="1050" smtClean="0"/>
                <a:t> 2005</a:t>
              </a:r>
              <a:endParaRPr lang="fr-FR" sz="1050"/>
            </a:p>
          </p:txBody>
        </p:sp>
      </p:grpSp>
      <p:sp>
        <p:nvSpPr>
          <p:cNvPr id="2" name="Titre 1"/>
          <p:cNvSpPr>
            <a:spLocks noGrp="1"/>
          </p:cNvSpPr>
          <p:nvPr>
            <p:ph type="title"/>
          </p:nvPr>
        </p:nvSpPr>
        <p:spPr/>
        <p:txBody>
          <a:bodyPr>
            <a:noAutofit/>
          </a:bodyPr>
          <a:lstStyle/>
          <a:p>
            <a:r>
              <a:rPr lang="en-GB" sz="3200" dirty="0" smtClean="0"/>
              <a:t>La circulation </a:t>
            </a:r>
            <a:r>
              <a:rPr lang="en-GB" sz="3200" dirty="0" err="1" smtClean="0"/>
              <a:t>océanique</a:t>
            </a:r>
            <a:r>
              <a:rPr lang="en-GB" sz="3200" dirty="0" smtClean="0"/>
              <a:t> de </a:t>
            </a:r>
            <a:r>
              <a:rPr lang="en-GB" sz="3200" dirty="0" err="1" smtClean="0"/>
              <a:t>retournement</a:t>
            </a:r>
            <a:r>
              <a:rPr lang="en-GB" sz="3200" dirty="0" smtClean="0"/>
              <a:t> (AMOC)</a:t>
            </a:r>
            <a:endParaRPr lang="en-GB" sz="3200" dirty="0"/>
          </a:p>
        </p:txBody>
      </p:sp>
      <p:sp>
        <p:nvSpPr>
          <p:cNvPr id="4" name="Espace réservé du contenu 3"/>
          <p:cNvSpPr>
            <a:spLocks noGrp="1"/>
          </p:cNvSpPr>
          <p:nvPr>
            <p:ph idx="1"/>
          </p:nvPr>
        </p:nvSpPr>
        <p:spPr>
          <a:xfrm>
            <a:off x="246916" y="1777273"/>
            <a:ext cx="4431601" cy="4552440"/>
          </a:xfrm>
        </p:spPr>
        <p:txBody>
          <a:bodyPr/>
          <a:lstStyle/>
          <a:p>
            <a:pPr>
              <a:spcBef>
                <a:spcPts val="1200"/>
              </a:spcBef>
              <a:spcAft>
                <a:spcPts val="1200"/>
              </a:spcAft>
            </a:pPr>
            <a:r>
              <a:rPr lang="fr-FR" dirty="0" smtClean="0"/>
              <a:t>Mesuré au mois de Juin tous les deux ans (section OVIDE) entre le Portugal and la pointe du Groenland</a:t>
            </a:r>
          </a:p>
          <a:p>
            <a:pPr>
              <a:spcBef>
                <a:spcPts val="1200"/>
              </a:spcBef>
              <a:spcAft>
                <a:spcPts val="1200"/>
              </a:spcAft>
            </a:pPr>
            <a:r>
              <a:rPr lang="fr-FR" dirty="0" smtClean="0"/>
              <a:t>A 26°N en continu (section RAPID)</a:t>
            </a:r>
            <a:endParaRPr lang="fr-FR" dirty="0"/>
          </a:p>
          <a:p>
            <a:endParaRPr lang="fr-FR" dirty="0" smtClean="0"/>
          </a:p>
          <a:p>
            <a:endParaRPr lang="fr-FR" sz="2400" dirty="0"/>
          </a:p>
        </p:txBody>
      </p:sp>
      <p:grpSp>
        <p:nvGrpSpPr>
          <p:cNvPr id="10" name="Grouper 9"/>
          <p:cNvGrpSpPr/>
          <p:nvPr/>
        </p:nvGrpSpPr>
        <p:grpSpPr>
          <a:xfrm>
            <a:off x="5545706" y="2747099"/>
            <a:ext cx="3564000" cy="4138285"/>
            <a:chOff x="937194" y="1452141"/>
            <a:chExt cx="3564000" cy="4138285"/>
          </a:xfrm>
        </p:grpSpPr>
        <p:pic>
          <p:nvPicPr>
            <p:cNvPr id="14" name="Image 13"/>
            <p:cNvPicPr>
              <a:picLocks noChangeAspect="1"/>
            </p:cNvPicPr>
            <p:nvPr/>
          </p:nvPicPr>
          <p:blipFill>
            <a:blip r:embed="rId4"/>
            <a:stretch>
              <a:fillRect/>
            </a:stretch>
          </p:blipFill>
          <p:spPr>
            <a:xfrm>
              <a:off x="937194" y="3178136"/>
              <a:ext cx="3564000" cy="2412290"/>
            </a:xfrm>
            <a:prstGeom prst="rect">
              <a:avLst/>
            </a:prstGeom>
          </p:spPr>
        </p:pic>
        <p:cxnSp>
          <p:nvCxnSpPr>
            <p:cNvPr id="13" name="Connecteur droit 12"/>
            <p:cNvCxnSpPr/>
            <p:nvPr/>
          </p:nvCxnSpPr>
          <p:spPr>
            <a:xfrm flipH="1">
              <a:off x="1344586" y="1452141"/>
              <a:ext cx="963085" cy="2698125"/>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6" name="Connecteur droit 15"/>
            <p:cNvCxnSpPr/>
            <p:nvPr/>
          </p:nvCxnSpPr>
          <p:spPr>
            <a:xfrm>
              <a:off x="3056176" y="2050256"/>
              <a:ext cx="329522" cy="2569723"/>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grpSp>
        <p:nvGrpSpPr>
          <p:cNvPr id="43" name="Grouper 42"/>
          <p:cNvGrpSpPr/>
          <p:nvPr/>
        </p:nvGrpSpPr>
        <p:grpSpPr>
          <a:xfrm>
            <a:off x="50898" y="3380478"/>
            <a:ext cx="7518982" cy="2904004"/>
            <a:chOff x="3349991" y="3926574"/>
            <a:chExt cx="8020248" cy="2904004"/>
          </a:xfrm>
        </p:grpSpPr>
        <p:pic>
          <p:nvPicPr>
            <p:cNvPr id="15" name="Image 14"/>
            <p:cNvPicPr>
              <a:picLocks noChangeAspect="1"/>
            </p:cNvPicPr>
            <p:nvPr/>
          </p:nvPicPr>
          <p:blipFill>
            <a:blip r:embed="rId5"/>
            <a:stretch>
              <a:fillRect/>
            </a:stretch>
          </p:blipFill>
          <p:spPr>
            <a:xfrm>
              <a:off x="3349991" y="4471408"/>
              <a:ext cx="5760000" cy="2359170"/>
            </a:xfrm>
            <a:prstGeom prst="rect">
              <a:avLst/>
            </a:prstGeom>
          </p:spPr>
        </p:pic>
        <p:cxnSp>
          <p:nvCxnSpPr>
            <p:cNvPr id="28" name="Connecteur droit 27"/>
            <p:cNvCxnSpPr/>
            <p:nvPr/>
          </p:nvCxnSpPr>
          <p:spPr>
            <a:xfrm flipH="1">
              <a:off x="8026401" y="4357891"/>
              <a:ext cx="3343838" cy="1192009"/>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31" name="Connecteur droit 30"/>
            <p:cNvCxnSpPr/>
            <p:nvPr/>
          </p:nvCxnSpPr>
          <p:spPr>
            <a:xfrm flipH="1">
              <a:off x="3601651" y="3926574"/>
              <a:ext cx="6013997" cy="1623326"/>
            </a:xfrm>
            <a:prstGeom prst="line">
              <a:avLst/>
            </a:prstGeom>
            <a:ln w="38100" cmpd="sng">
              <a:solidFill>
                <a:srgbClr val="000000"/>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57997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Coup de froid sans forcer</a:t>
            </a:r>
            <a:endParaRPr lang="fr-FR" dirty="0"/>
          </a:p>
        </p:txBody>
      </p:sp>
      <p:sp>
        <p:nvSpPr>
          <p:cNvPr id="3" name="Espace réservé du contenu 2"/>
          <p:cNvSpPr>
            <a:spLocks noGrp="1"/>
          </p:cNvSpPr>
          <p:nvPr>
            <p:ph idx="1"/>
          </p:nvPr>
        </p:nvSpPr>
        <p:spPr>
          <a:xfrm>
            <a:off x="304800" y="1573724"/>
            <a:ext cx="8643888" cy="4552440"/>
          </a:xfrm>
        </p:spPr>
        <p:txBody>
          <a:bodyPr/>
          <a:lstStyle/>
          <a:p>
            <a:r>
              <a:rPr lang="fr-FR" dirty="0" smtClean="0"/>
              <a:t>Changement spontané de la température et de la circulation avec forçage externe constant (simulation préindustrielle de EC-</a:t>
            </a:r>
            <a:r>
              <a:rPr lang="fr-FR" dirty="0" err="1" smtClean="0"/>
              <a:t>Earth</a:t>
            </a:r>
            <a:r>
              <a:rPr lang="fr-FR" dirty="0" smtClean="0"/>
              <a:t>, </a:t>
            </a:r>
            <a:r>
              <a:rPr lang="fr-FR" dirty="0" err="1" smtClean="0">
                <a:solidFill>
                  <a:srgbClr val="C00000"/>
                </a:solidFill>
              </a:rPr>
              <a:t>Drijfhout</a:t>
            </a:r>
            <a:r>
              <a:rPr lang="fr-FR" dirty="0" smtClean="0">
                <a:solidFill>
                  <a:srgbClr val="C00000"/>
                </a:solidFill>
              </a:rPr>
              <a:t> et al. 2013</a:t>
            </a:r>
            <a:r>
              <a:rPr lang="fr-FR" dirty="0" smtClean="0"/>
              <a:t>)</a:t>
            </a:r>
            <a:endParaRPr lang="fr-FR" dirty="0"/>
          </a:p>
        </p:txBody>
      </p:sp>
      <p:pic>
        <p:nvPicPr>
          <p:cNvPr id="4" name="Image 3"/>
          <p:cNvPicPr>
            <a:picLocks noChangeAspect="1"/>
          </p:cNvPicPr>
          <p:nvPr/>
        </p:nvPicPr>
        <p:blipFill>
          <a:blip r:embed="rId3"/>
          <a:stretch>
            <a:fillRect/>
          </a:stretch>
        </p:blipFill>
        <p:spPr>
          <a:xfrm>
            <a:off x="0" y="2631619"/>
            <a:ext cx="9144000" cy="3437106"/>
          </a:xfrm>
          <a:prstGeom prst="rect">
            <a:avLst/>
          </a:prstGeom>
        </p:spPr>
      </p:pic>
      <p:sp>
        <p:nvSpPr>
          <p:cNvPr id="14" name="ZoneTexte 13"/>
          <p:cNvSpPr txBox="1"/>
          <p:nvPr/>
        </p:nvSpPr>
        <p:spPr>
          <a:xfrm>
            <a:off x="0" y="2514235"/>
            <a:ext cx="4427984" cy="369332"/>
          </a:xfrm>
          <a:prstGeom prst="rect">
            <a:avLst/>
          </a:prstGeom>
          <a:solidFill>
            <a:schemeClr val="bg1"/>
          </a:solidFill>
        </p:spPr>
        <p:txBody>
          <a:bodyPr wrap="square" rtlCol="0">
            <a:spAutoFit/>
          </a:bodyPr>
          <a:lstStyle/>
          <a:p>
            <a:r>
              <a:rPr lang="fr-FR" dirty="0" smtClean="0"/>
              <a:t>Température Atlantique Nord (0-60°N)</a:t>
            </a:r>
            <a:endParaRPr lang="fr-FR" dirty="0"/>
          </a:p>
        </p:txBody>
      </p:sp>
      <p:sp>
        <p:nvSpPr>
          <p:cNvPr id="15" name="ZoneTexte 14"/>
          <p:cNvSpPr txBox="1"/>
          <p:nvPr/>
        </p:nvSpPr>
        <p:spPr>
          <a:xfrm>
            <a:off x="4520704" y="2514235"/>
            <a:ext cx="4427984" cy="369332"/>
          </a:xfrm>
          <a:prstGeom prst="rect">
            <a:avLst/>
          </a:prstGeom>
          <a:solidFill>
            <a:schemeClr val="bg1"/>
          </a:solidFill>
        </p:spPr>
        <p:txBody>
          <a:bodyPr wrap="square" rtlCol="0">
            <a:spAutoFit/>
          </a:bodyPr>
          <a:lstStyle/>
          <a:p>
            <a:r>
              <a:rPr lang="fr-FR" dirty="0" smtClean="0"/>
              <a:t>Carte anomalies température</a:t>
            </a:r>
            <a:endParaRPr lang="fr-FR" dirty="0"/>
          </a:p>
        </p:txBody>
      </p:sp>
      <p:grpSp>
        <p:nvGrpSpPr>
          <p:cNvPr id="18" name="Grouper 17"/>
          <p:cNvGrpSpPr/>
          <p:nvPr/>
        </p:nvGrpSpPr>
        <p:grpSpPr>
          <a:xfrm>
            <a:off x="48528" y="1526046"/>
            <a:ext cx="9156432" cy="5319796"/>
            <a:chOff x="905496" y="7647854"/>
            <a:chExt cx="9156432" cy="4991606"/>
          </a:xfrm>
        </p:grpSpPr>
        <p:grpSp>
          <p:nvGrpSpPr>
            <p:cNvPr id="13" name="Grouper 12"/>
            <p:cNvGrpSpPr/>
            <p:nvPr/>
          </p:nvGrpSpPr>
          <p:grpSpPr>
            <a:xfrm>
              <a:off x="905496" y="7647854"/>
              <a:ext cx="9156432" cy="4991606"/>
              <a:chOff x="2234343" y="6903787"/>
              <a:chExt cx="4975907" cy="3017927"/>
            </a:xfrm>
          </p:grpSpPr>
          <p:sp>
            <p:nvSpPr>
              <p:cNvPr id="10" name="ZoneTexte 9"/>
              <p:cNvSpPr txBox="1"/>
              <p:nvPr/>
            </p:nvSpPr>
            <p:spPr>
              <a:xfrm>
                <a:off x="2234343" y="9698416"/>
                <a:ext cx="4969152" cy="223298"/>
              </a:xfrm>
              <a:prstGeom prst="rect">
                <a:avLst/>
              </a:prstGeom>
              <a:solidFill>
                <a:schemeClr val="bg1"/>
              </a:solidFill>
            </p:spPr>
            <p:txBody>
              <a:bodyPr wrap="square" rtlCol="0">
                <a:spAutoFit/>
              </a:bodyPr>
              <a:lstStyle/>
              <a:p>
                <a:r>
                  <a:rPr lang="fr-FR" dirty="0" err="1" smtClean="0">
                    <a:solidFill>
                      <a:srgbClr val="C00000"/>
                    </a:solidFill>
                  </a:rPr>
                  <a:t>Lenton</a:t>
                </a:r>
                <a:r>
                  <a:rPr lang="fr-FR" dirty="0" smtClean="0">
                    <a:solidFill>
                      <a:srgbClr val="C00000"/>
                    </a:solidFill>
                  </a:rPr>
                  <a:t> 2011</a:t>
                </a:r>
                <a:endParaRPr lang="fr-FR" dirty="0">
                  <a:solidFill>
                    <a:srgbClr val="C00000"/>
                  </a:solidFill>
                </a:endParaRPr>
              </a:p>
            </p:txBody>
          </p:sp>
          <p:sp>
            <p:nvSpPr>
              <p:cNvPr id="11" name="ZoneTexte 10"/>
              <p:cNvSpPr txBox="1"/>
              <p:nvPr/>
            </p:nvSpPr>
            <p:spPr>
              <a:xfrm>
                <a:off x="2264857" y="6903787"/>
                <a:ext cx="2547696" cy="558246"/>
              </a:xfrm>
              <a:prstGeom prst="rect">
                <a:avLst/>
              </a:prstGeom>
              <a:solidFill>
                <a:schemeClr val="bg1"/>
              </a:solidFill>
            </p:spPr>
            <p:txBody>
              <a:bodyPr wrap="square" rtlCol="0">
                <a:spAutoFit/>
              </a:bodyPr>
              <a:lstStyle/>
              <a:p>
                <a:r>
                  <a:rPr lang="fr-FR" dirty="0" smtClean="0"/>
                  <a:t>Etat système F</a:t>
                </a:r>
              </a:p>
              <a:p>
                <a:endParaRPr lang="fr-FR" dirty="0"/>
              </a:p>
              <a:p>
                <a:endParaRPr lang="fr-FR" dirty="0"/>
              </a:p>
            </p:txBody>
          </p:sp>
          <p:sp>
            <p:nvSpPr>
              <p:cNvPr id="12" name="ZoneTexte 11"/>
              <p:cNvSpPr txBox="1"/>
              <p:nvPr/>
            </p:nvSpPr>
            <p:spPr>
              <a:xfrm>
                <a:off x="4813814" y="6903787"/>
                <a:ext cx="2396436" cy="558246"/>
              </a:xfrm>
              <a:prstGeom prst="rect">
                <a:avLst/>
              </a:prstGeom>
              <a:solidFill>
                <a:schemeClr val="bg1"/>
              </a:solidFill>
            </p:spPr>
            <p:txBody>
              <a:bodyPr wrap="square" rtlCol="0">
                <a:spAutoFit/>
              </a:bodyPr>
              <a:lstStyle/>
              <a:p>
                <a:r>
                  <a:rPr lang="fr-FR" dirty="0" smtClean="0"/>
                  <a:t>Etat système F</a:t>
                </a:r>
              </a:p>
              <a:p>
                <a:endParaRPr lang="fr-FR" dirty="0" smtClean="0"/>
              </a:p>
              <a:p>
                <a:endParaRPr lang="fr-FR" dirty="0"/>
              </a:p>
            </p:txBody>
          </p:sp>
        </p:grpSp>
        <p:pic>
          <p:nvPicPr>
            <p:cNvPr id="17" name="Image 16"/>
            <p:cNvPicPr>
              <a:picLocks noChangeAspect="1"/>
            </p:cNvPicPr>
            <p:nvPr/>
          </p:nvPicPr>
          <p:blipFill>
            <a:blip r:embed="rId4"/>
            <a:stretch>
              <a:fillRect/>
            </a:stretch>
          </p:blipFill>
          <p:spPr>
            <a:xfrm>
              <a:off x="905497" y="8071098"/>
              <a:ext cx="9144000" cy="4199032"/>
            </a:xfrm>
            <a:prstGeom prst="rect">
              <a:avLst/>
            </a:prstGeom>
          </p:spPr>
        </p:pic>
      </p:grpSp>
      <p:pic>
        <p:nvPicPr>
          <p:cNvPr id="16" name="Image 15"/>
          <p:cNvPicPr>
            <a:picLocks noChangeAspect="1"/>
          </p:cNvPicPr>
          <p:nvPr/>
        </p:nvPicPr>
        <p:blipFill>
          <a:blip r:embed="rId5"/>
          <a:stretch>
            <a:fillRect/>
          </a:stretch>
        </p:blipFill>
        <p:spPr>
          <a:xfrm>
            <a:off x="0" y="4756394"/>
            <a:ext cx="9144000" cy="2136127"/>
          </a:xfrm>
          <a:prstGeom prst="rect">
            <a:avLst/>
          </a:prstGeom>
        </p:spPr>
      </p:pic>
      <p:grpSp>
        <p:nvGrpSpPr>
          <p:cNvPr id="19" name="Grouper 18"/>
          <p:cNvGrpSpPr/>
          <p:nvPr/>
        </p:nvGrpSpPr>
        <p:grpSpPr>
          <a:xfrm>
            <a:off x="40480" y="1268760"/>
            <a:ext cx="9068024" cy="5627850"/>
            <a:chOff x="-8158362" y="7995509"/>
            <a:chExt cx="9068024" cy="5627850"/>
          </a:xfrm>
        </p:grpSpPr>
        <p:grpSp>
          <p:nvGrpSpPr>
            <p:cNvPr id="20" name="Grouper 19"/>
            <p:cNvGrpSpPr>
              <a:grpSpLocks noChangeAspect="1"/>
            </p:cNvGrpSpPr>
            <p:nvPr/>
          </p:nvGrpSpPr>
          <p:grpSpPr>
            <a:xfrm>
              <a:off x="-8158362" y="7995509"/>
              <a:ext cx="9068024" cy="5472244"/>
              <a:chOff x="1007685" y="8840500"/>
              <a:chExt cx="6865789" cy="4143256"/>
            </a:xfrm>
          </p:grpSpPr>
          <p:pic>
            <p:nvPicPr>
              <p:cNvPr id="22" name="Image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85" y="8843643"/>
                <a:ext cx="6819988" cy="4140113"/>
              </a:xfrm>
              <a:prstGeom prst="rect">
                <a:avLst/>
              </a:prstGeom>
            </p:spPr>
          </p:pic>
          <p:sp>
            <p:nvSpPr>
              <p:cNvPr id="23" name="ZoneTexte 22"/>
              <p:cNvSpPr txBox="1"/>
              <p:nvPr/>
            </p:nvSpPr>
            <p:spPr>
              <a:xfrm>
                <a:off x="1053486" y="8840500"/>
                <a:ext cx="6819988" cy="289131"/>
              </a:xfrm>
              <a:prstGeom prst="rect">
                <a:avLst/>
              </a:prstGeom>
              <a:solidFill>
                <a:schemeClr val="bg1"/>
              </a:solidFill>
            </p:spPr>
            <p:txBody>
              <a:bodyPr wrap="square" rtlCol="0">
                <a:spAutoFit/>
              </a:bodyPr>
              <a:lstStyle/>
              <a:p>
                <a:r>
                  <a:rPr lang="fr-FR" dirty="0" smtClean="0"/>
                  <a:t>     Projections AMOC à 26°N pour un scénario RCP85</a:t>
                </a:r>
                <a:endParaRPr lang="fr-FR" dirty="0"/>
              </a:p>
            </p:txBody>
          </p:sp>
        </p:grpSp>
        <p:sp>
          <p:nvSpPr>
            <p:cNvPr id="21" name="ZoneTexte 20"/>
            <p:cNvSpPr txBox="1"/>
            <p:nvPr/>
          </p:nvSpPr>
          <p:spPr>
            <a:xfrm>
              <a:off x="-8124578" y="13250064"/>
              <a:ext cx="9007533" cy="373295"/>
            </a:xfrm>
            <a:prstGeom prst="rect">
              <a:avLst/>
            </a:prstGeom>
            <a:solidFill>
              <a:schemeClr val="bg1"/>
            </a:solidFill>
          </p:spPr>
          <p:txBody>
            <a:bodyPr wrap="square" rtlCol="0">
              <a:spAutoFit/>
            </a:bodyPr>
            <a:lstStyle/>
            <a:p>
              <a:pPr algn="ctr"/>
              <a:r>
                <a:rPr lang="fr-FR" dirty="0" smtClean="0"/>
                <a:t>Années</a:t>
              </a:r>
              <a:endParaRPr lang="fr-FR" dirty="0"/>
            </a:p>
          </p:txBody>
        </p:sp>
      </p:grpSp>
    </p:spTree>
    <p:extLst>
      <p:ext uri="{BB962C8B-B14F-4D97-AF65-F5344CB8AC3E}">
        <p14:creationId xmlns:p14="http://schemas.microsoft.com/office/powerpoint/2010/main" val="138986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ORCA12_LIM-T321_T_5m_Natl_y2009m10d01_palmicom_gridblueORCA1on12_darkwallpaper.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268760"/>
            <a:ext cx="1260000" cy="1260000"/>
          </a:xfrm>
          <a:prstGeom prst="rect">
            <a:avLst/>
          </a:prstGeom>
        </p:spPr>
      </p:pic>
      <p:sp>
        <p:nvSpPr>
          <p:cNvPr id="2" name="Titre 1"/>
          <p:cNvSpPr>
            <a:spLocks noGrp="1"/>
          </p:cNvSpPr>
          <p:nvPr>
            <p:ph type="title"/>
          </p:nvPr>
        </p:nvSpPr>
        <p:spPr/>
        <p:txBody>
          <a:bodyPr/>
          <a:lstStyle/>
          <a:p>
            <a:r>
              <a:rPr lang="en-US" altLang="x-none" sz="4000" dirty="0">
                <a:latin typeface="Century Gothic" charset="0"/>
              </a:rPr>
              <a:t>Sources </a:t>
            </a:r>
            <a:r>
              <a:rPr lang="en-US" altLang="x-none" sz="4000" dirty="0" err="1" smtClean="0">
                <a:latin typeface="Century Gothic" charset="0"/>
              </a:rPr>
              <a:t>d’incertitude</a:t>
            </a:r>
            <a:r>
              <a:rPr lang="fr-FR" altLang="x-none" sz="4000" dirty="0" smtClean="0">
                <a:latin typeface="Century Gothic" charset="0"/>
              </a:rPr>
              <a:t>s</a:t>
            </a:r>
            <a:endParaRPr lang="fr-FR" sz="4000" dirty="0"/>
          </a:p>
        </p:txBody>
      </p:sp>
      <p:grpSp>
        <p:nvGrpSpPr>
          <p:cNvPr id="19" name="Grouper 18"/>
          <p:cNvGrpSpPr/>
          <p:nvPr/>
        </p:nvGrpSpPr>
        <p:grpSpPr>
          <a:xfrm>
            <a:off x="1331640" y="1260943"/>
            <a:ext cx="6750831" cy="5328000"/>
            <a:chOff x="1405141" y="1458488"/>
            <a:chExt cx="6750831" cy="5384123"/>
          </a:xfrm>
        </p:grpSpPr>
        <p:pic>
          <p:nvPicPr>
            <p:cNvPr id="9" name="Image 8"/>
            <p:cNvPicPr>
              <a:picLocks noChangeAspect="1"/>
            </p:cNvPicPr>
            <p:nvPr/>
          </p:nvPicPr>
          <p:blipFill>
            <a:blip r:embed="rId3"/>
            <a:stretch>
              <a:fillRect/>
            </a:stretch>
          </p:blipFill>
          <p:spPr>
            <a:xfrm>
              <a:off x="1420679" y="1458488"/>
              <a:ext cx="6735293" cy="5292000"/>
            </a:xfrm>
            <a:prstGeom prst="rect">
              <a:avLst/>
            </a:prstGeom>
          </p:spPr>
        </p:pic>
        <p:sp>
          <p:nvSpPr>
            <p:cNvPr id="21" name="ZoneTexte 20"/>
            <p:cNvSpPr txBox="1"/>
            <p:nvPr/>
          </p:nvSpPr>
          <p:spPr>
            <a:xfrm rot="16200000">
              <a:off x="-881100" y="3788605"/>
              <a:ext cx="4911035" cy="338554"/>
            </a:xfrm>
            <a:prstGeom prst="rect">
              <a:avLst/>
            </a:prstGeom>
            <a:solidFill>
              <a:schemeClr val="bg1"/>
            </a:solidFill>
          </p:spPr>
          <p:txBody>
            <a:bodyPr wrap="square" rtlCol="0">
              <a:spAutoFit/>
            </a:bodyPr>
            <a:lstStyle/>
            <a:p>
              <a:r>
                <a:rPr lang="fr-FR" sz="1600" dirty="0" smtClean="0"/>
                <a:t>Température globale en référence à 1971-2000 (°C)</a:t>
              </a:r>
            </a:p>
          </p:txBody>
        </p:sp>
        <p:sp>
          <p:nvSpPr>
            <p:cNvPr id="22" name="ZoneTexte 21"/>
            <p:cNvSpPr txBox="1"/>
            <p:nvPr/>
          </p:nvSpPr>
          <p:spPr>
            <a:xfrm>
              <a:off x="4788325" y="6504057"/>
              <a:ext cx="1345431" cy="338554"/>
            </a:xfrm>
            <a:prstGeom prst="rect">
              <a:avLst/>
            </a:prstGeom>
            <a:solidFill>
              <a:schemeClr val="bg1"/>
            </a:solidFill>
          </p:spPr>
          <p:txBody>
            <a:bodyPr wrap="square" rtlCol="0">
              <a:spAutoFit/>
            </a:bodyPr>
            <a:lstStyle/>
            <a:p>
              <a:r>
                <a:rPr lang="fr-FR" sz="1600" smtClean="0"/>
                <a:t>Année</a:t>
              </a:r>
              <a:endParaRPr lang="fr-FR" sz="1600" dirty="0" smtClean="0"/>
            </a:p>
          </p:txBody>
        </p:sp>
      </p:grpSp>
      <p:sp>
        <p:nvSpPr>
          <p:cNvPr id="3" name="ZoneTexte 2"/>
          <p:cNvSpPr txBox="1"/>
          <p:nvPr/>
        </p:nvSpPr>
        <p:spPr>
          <a:xfrm>
            <a:off x="62856" y="6525344"/>
            <a:ext cx="3168352" cy="369332"/>
          </a:xfrm>
          <a:prstGeom prst="rect">
            <a:avLst/>
          </a:prstGeom>
          <a:noFill/>
        </p:spPr>
        <p:txBody>
          <a:bodyPr wrap="square" rtlCol="0">
            <a:spAutoFit/>
          </a:bodyPr>
          <a:lstStyle/>
          <a:p>
            <a:r>
              <a:rPr lang="fr-FR" dirty="0" smtClean="0">
                <a:solidFill>
                  <a:srgbClr val="97233E"/>
                </a:solidFill>
              </a:rPr>
              <a:t>Hawkins &amp; Sutton 2009</a:t>
            </a:r>
            <a:endParaRPr lang="fr-FR" dirty="0">
              <a:solidFill>
                <a:srgbClr val="97233E"/>
              </a:solidFill>
            </a:endParaRPr>
          </a:p>
        </p:txBody>
      </p:sp>
      <p:grpSp>
        <p:nvGrpSpPr>
          <p:cNvPr id="38" name="Grouper 37"/>
          <p:cNvGrpSpPr/>
          <p:nvPr/>
        </p:nvGrpSpPr>
        <p:grpSpPr>
          <a:xfrm>
            <a:off x="1297161" y="1257859"/>
            <a:ext cx="6865554" cy="5328000"/>
            <a:chOff x="4572000" y="-5581420"/>
            <a:chExt cx="6865554" cy="5296553"/>
          </a:xfrm>
        </p:grpSpPr>
        <p:grpSp>
          <p:nvGrpSpPr>
            <p:cNvPr id="7" name="Grouper 6"/>
            <p:cNvGrpSpPr>
              <a:grpSpLocks noChangeAspect="1"/>
            </p:cNvGrpSpPr>
            <p:nvPr/>
          </p:nvGrpSpPr>
          <p:grpSpPr>
            <a:xfrm>
              <a:off x="4572000" y="-5581420"/>
              <a:ext cx="6865554" cy="5296553"/>
              <a:chOff x="1356325" y="1268760"/>
              <a:chExt cx="6591471" cy="5296553"/>
            </a:xfrm>
          </p:grpSpPr>
          <p:pic>
            <p:nvPicPr>
              <p:cNvPr id="22530" name="Image 2" descr="exFig1.jpg"/>
              <p:cNvPicPr>
                <a:picLocks noChangeAspect="1"/>
              </p:cNvPicPr>
              <p:nvPr/>
            </p:nvPicPr>
            <p:blipFill>
              <a:blip r:embed="rId4">
                <a:extLst>
                  <a:ext uri="{28A0092B-C50C-407E-A947-70E740481C1C}">
                    <a14:useLocalDpi xmlns:a14="http://schemas.microsoft.com/office/drawing/2010/main" val="0"/>
                  </a:ext>
                </a:extLst>
              </a:blip>
              <a:srcRect t="5270"/>
              <a:stretch>
                <a:fillRect/>
              </a:stretch>
            </p:blipFill>
            <p:spPr bwMode="auto">
              <a:xfrm>
                <a:off x="1395796" y="1387077"/>
                <a:ext cx="6552000" cy="4992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ZoneTexte 7"/>
              <p:cNvSpPr txBox="1">
                <a:spLocks noChangeArrowheads="1"/>
              </p:cNvSpPr>
              <p:nvPr/>
            </p:nvSpPr>
            <p:spPr bwMode="auto">
              <a:xfrm>
                <a:off x="3396961" y="6193801"/>
                <a:ext cx="4078080" cy="37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bg1"/>
                    </a:solidFill>
                    <a:latin typeface="Times New Roman" charset="0"/>
                    <a:ea typeface="ＭＳ Ｐゴシック" charset="-128"/>
                  </a:defRPr>
                </a:lvl1pPr>
                <a:lvl2pPr marL="37931725" indent="-37474525">
                  <a:defRPr sz="2400">
                    <a:solidFill>
                      <a:schemeClr val="bg1"/>
                    </a:solidFill>
                    <a:latin typeface="Times New Roman" charset="0"/>
                    <a:ea typeface="ＭＳ Ｐゴシック" charset="-128"/>
                  </a:defRPr>
                </a:lvl2pPr>
                <a:lvl3pPr>
                  <a:defRPr sz="2400">
                    <a:solidFill>
                      <a:schemeClr val="bg1"/>
                    </a:solidFill>
                    <a:latin typeface="Times New Roman" charset="0"/>
                    <a:ea typeface="ＭＳ Ｐゴシック" charset="-128"/>
                  </a:defRPr>
                </a:lvl3pPr>
                <a:lvl4pPr>
                  <a:defRPr sz="2400">
                    <a:solidFill>
                      <a:schemeClr val="bg1"/>
                    </a:solidFill>
                    <a:latin typeface="Times New Roman" charset="0"/>
                    <a:ea typeface="ＭＳ Ｐゴシック" charset="-128"/>
                  </a:defRPr>
                </a:lvl4pPr>
                <a:lvl5pPr>
                  <a:defRPr sz="2400">
                    <a:solidFill>
                      <a:schemeClr val="bg1"/>
                    </a:solidFill>
                    <a:latin typeface="Times New Roman" charset="0"/>
                    <a:ea typeface="ＭＳ Ｐゴシック" charset="-128"/>
                  </a:defRPr>
                </a:lvl5pPr>
                <a:lvl6pPr marL="457200" eaLnBrk="0" fontAlgn="base" hangingPunct="0">
                  <a:lnSpc>
                    <a:spcPts val="4863"/>
                  </a:lnSpc>
                  <a:spcBef>
                    <a:spcPct val="0"/>
                  </a:spcBef>
                  <a:spcAft>
                    <a:spcPct val="0"/>
                  </a:spcAft>
                  <a:defRPr sz="2400">
                    <a:solidFill>
                      <a:schemeClr val="bg1"/>
                    </a:solidFill>
                    <a:latin typeface="Times New Roman" charset="0"/>
                    <a:ea typeface="ＭＳ Ｐゴシック" charset="-128"/>
                  </a:defRPr>
                </a:lvl6pPr>
                <a:lvl7pPr marL="914400" eaLnBrk="0" fontAlgn="base" hangingPunct="0">
                  <a:lnSpc>
                    <a:spcPts val="4863"/>
                  </a:lnSpc>
                  <a:spcBef>
                    <a:spcPct val="0"/>
                  </a:spcBef>
                  <a:spcAft>
                    <a:spcPct val="0"/>
                  </a:spcAft>
                  <a:defRPr sz="2400">
                    <a:solidFill>
                      <a:schemeClr val="bg1"/>
                    </a:solidFill>
                    <a:latin typeface="Times New Roman" charset="0"/>
                    <a:ea typeface="ＭＳ Ｐゴシック" charset="-128"/>
                  </a:defRPr>
                </a:lvl7pPr>
                <a:lvl8pPr marL="1371600" eaLnBrk="0" fontAlgn="base" hangingPunct="0">
                  <a:lnSpc>
                    <a:spcPts val="4863"/>
                  </a:lnSpc>
                  <a:spcBef>
                    <a:spcPct val="0"/>
                  </a:spcBef>
                  <a:spcAft>
                    <a:spcPct val="0"/>
                  </a:spcAft>
                  <a:defRPr sz="2400">
                    <a:solidFill>
                      <a:schemeClr val="bg1"/>
                    </a:solidFill>
                    <a:latin typeface="Times New Roman" charset="0"/>
                    <a:ea typeface="ＭＳ Ｐゴシック" charset="-128"/>
                  </a:defRPr>
                </a:lvl8pPr>
                <a:lvl9pPr marL="1828800" eaLnBrk="0" fontAlgn="base" hangingPunct="0">
                  <a:lnSpc>
                    <a:spcPts val="4863"/>
                  </a:lnSpc>
                  <a:spcBef>
                    <a:spcPct val="0"/>
                  </a:spcBef>
                  <a:spcAft>
                    <a:spcPct val="0"/>
                  </a:spcAft>
                  <a:defRPr sz="2400">
                    <a:solidFill>
                      <a:schemeClr val="bg1"/>
                    </a:solidFill>
                    <a:latin typeface="Times New Roman" charset="0"/>
                    <a:ea typeface="ＭＳ Ｐゴシック" charset="-128"/>
                  </a:defRPr>
                </a:lvl9pPr>
              </a:lstStyle>
              <a:p>
                <a:r>
                  <a:rPr lang="fr-FR" altLang="x-none" sz="1814"/>
                  <a:t>Hawkins &amp; Sutton 2009</a:t>
                </a:r>
              </a:p>
            </p:txBody>
          </p:sp>
          <p:sp>
            <p:nvSpPr>
              <p:cNvPr id="11" name="ZoneTexte 10"/>
              <p:cNvSpPr txBox="1"/>
              <p:nvPr/>
            </p:nvSpPr>
            <p:spPr>
              <a:xfrm>
                <a:off x="2556189" y="1485629"/>
                <a:ext cx="3049639" cy="1315628"/>
              </a:xfrm>
              <a:prstGeom prst="rect">
                <a:avLst/>
              </a:prstGeom>
              <a:solidFill>
                <a:schemeClr val="bg1"/>
              </a:solidFill>
            </p:spPr>
            <p:txBody>
              <a:bodyPr wrap="square" rtlCol="0">
                <a:spAutoFit/>
              </a:bodyPr>
              <a:lstStyle/>
              <a:p>
                <a:r>
                  <a:rPr lang="fr-FR" sz="1600" dirty="0" smtClean="0"/>
                  <a:t>Température globale Variabilité interne</a:t>
                </a:r>
              </a:p>
              <a:p>
                <a:r>
                  <a:rPr lang="fr-FR" sz="1600" dirty="0" smtClean="0"/>
                  <a:t>Incertitude modèle</a:t>
                </a:r>
              </a:p>
              <a:p>
                <a:r>
                  <a:rPr lang="fr-FR" sz="1600" dirty="0" smtClean="0"/>
                  <a:t>Incertitude scénario émission</a:t>
                </a:r>
              </a:p>
              <a:p>
                <a:r>
                  <a:rPr lang="fr-FR" sz="1600" dirty="0" smtClean="0"/>
                  <a:t>Incertitude période historique</a:t>
                </a:r>
                <a:endParaRPr lang="fr-FR" sz="1600" dirty="0"/>
              </a:p>
            </p:txBody>
          </p:sp>
          <p:sp>
            <p:nvSpPr>
              <p:cNvPr id="12" name="ZoneTexte 11"/>
              <p:cNvSpPr txBox="1"/>
              <p:nvPr/>
            </p:nvSpPr>
            <p:spPr>
              <a:xfrm>
                <a:off x="2541538" y="1470085"/>
                <a:ext cx="4536504" cy="338554"/>
              </a:xfrm>
              <a:prstGeom prst="rect">
                <a:avLst/>
              </a:prstGeom>
              <a:solidFill>
                <a:schemeClr val="bg1"/>
              </a:solidFill>
            </p:spPr>
            <p:txBody>
              <a:bodyPr wrap="square" rtlCol="0">
                <a:spAutoFit/>
              </a:bodyPr>
              <a:lstStyle/>
              <a:p>
                <a:r>
                  <a:rPr lang="fr-FR" sz="1600" dirty="0" smtClean="0"/>
                  <a:t>Température globale observée (HadCRUT3)</a:t>
                </a:r>
              </a:p>
            </p:txBody>
          </p:sp>
          <p:sp>
            <p:nvSpPr>
              <p:cNvPr id="17" name="ZoneTexte 16"/>
              <p:cNvSpPr txBox="1"/>
              <p:nvPr/>
            </p:nvSpPr>
            <p:spPr>
              <a:xfrm>
                <a:off x="4283729" y="6183865"/>
                <a:ext cx="1345431" cy="338554"/>
              </a:xfrm>
              <a:prstGeom prst="rect">
                <a:avLst/>
              </a:prstGeom>
              <a:solidFill>
                <a:schemeClr val="bg1"/>
              </a:solidFill>
            </p:spPr>
            <p:txBody>
              <a:bodyPr wrap="square" rtlCol="0">
                <a:spAutoFit/>
              </a:bodyPr>
              <a:lstStyle/>
              <a:p>
                <a:r>
                  <a:rPr lang="fr-FR" sz="1600" smtClean="0"/>
                  <a:t>Année</a:t>
                </a:r>
                <a:endParaRPr lang="fr-FR" sz="1600" dirty="0" smtClean="0"/>
              </a:p>
            </p:txBody>
          </p:sp>
          <p:sp>
            <p:nvSpPr>
              <p:cNvPr id="18" name="ZoneTexte 17"/>
              <p:cNvSpPr txBox="1"/>
              <p:nvPr/>
            </p:nvSpPr>
            <p:spPr>
              <a:xfrm rot="16200000">
                <a:off x="-929916" y="3555001"/>
                <a:ext cx="4911035" cy="338554"/>
              </a:xfrm>
              <a:prstGeom prst="rect">
                <a:avLst/>
              </a:prstGeom>
              <a:solidFill>
                <a:schemeClr val="bg1"/>
              </a:solidFill>
            </p:spPr>
            <p:txBody>
              <a:bodyPr wrap="square" rtlCol="0">
                <a:spAutoFit/>
              </a:bodyPr>
              <a:lstStyle/>
              <a:p>
                <a:r>
                  <a:rPr lang="fr-FR" sz="1600" dirty="0" smtClean="0"/>
                  <a:t>Température globale en référence à 1971-2000 (°C)</a:t>
                </a:r>
              </a:p>
            </p:txBody>
          </p:sp>
        </p:grpSp>
        <p:sp>
          <p:nvSpPr>
            <p:cNvPr id="41" name="ZoneTexte 40"/>
            <p:cNvSpPr txBox="1"/>
            <p:nvPr/>
          </p:nvSpPr>
          <p:spPr>
            <a:xfrm>
              <a:off x="5384792" y="-4124903"/>
              <a:ext cx="2347739" cy="338554"/>
            </a:xfrm>
            <a:prstGeom prst="rect">
              <a:avLst/>
            </a:prstGeom>
            <a:solidFill>
              <a:schemeClr val="bg1"/>
            </a:solidFill>
          </p:spPr>
          <p:txBody>
            <a:bodyPr wrap="square" rtlCol="0">
              <a:spAutoFit/>
            </a:bodyPr>
            <a:lstStyle/>
            <a:p>
              <a:endParaRPr lang="fr-FR" sz="1600" dirty="0"/>
            </a:p>
          </p:txBody>
        </p:sp>
      </p:grpSp>
      <p:grpSp>
        <p:nvGrpSpPr>
          <p:cNvPr id="20" name="Grouper 19"/>
          <p:cNvGrpSpPr/>
          <p:nvPr/>
        </p:nvGrpSpPr>
        <p:grpSpPr>
          <a:xfrm>
            <a:off x="0" y="2501808"/>
            <a:ext cx="9205816" cy="4154978"/>
            <a:chOff x="105715" y="-4051759"/>
            <a:chExt cx="9205816" cy="4154978"/>
          </a:xfrm>
        </p:grpSpPr>
        <p:pic>
          <p:nvPicPr>
            <p:cNvPr id="10" name="Imag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46596" y="-3960564"/>
              <a:ext cx="9144000" cy="3939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ZoneTexte 23"/>
            <p:cNvSpPr txBox="1"/>
            <p:nvPr/>
          </p:nvSpPr>
          <p:spPr>
            <a:xfrm>
              <a:off x="1591663" y="-285857"/>
              <a:ext cx="3995323" cy="338554"/>
            </a:xfrm>
            <a:prstGeom prst="rect">
              <a:avLst/>
            </a:prstGeom>
            <a:solidFill>
              <a:schemeClr val="bg1"/>
            </a:solidFill>
          </p:spPr>
          <p:txBody>
            <a:bodyPr wrap="square" rtlCol="0">
              <a:spAutoFit/>
            </a:bodyPr>
            <a:lstStyle/>
            <a:p>
              <a:r>
                <a:rPr lang="fr-FR" sz="1600" dirty="0" smtClean="0"/>
                <a:t>Années après 2000</a:t>
              </a:r>
            </a:p>
          </p:txBody>
        </p:sp>
        <p:sp>
          <p:nvSpPr>
            <p:cNvPr id="25" name="ZoneTexte 24"/>
            <p:cNvSpPr txBox="1"/>
            <p:nvPr/>
          </p:nvSpPr>
          <p:spPr>
            <a:xfrm>
              <a:off x="4807821" y="-235335"/>
              <a:ext cx="3900456" cy="338554"/>
            </a:xfrm>
            <a:prstGeom prst="rect">
              <a:avLst/>
            </a:prstGeom>
            <a:solidFill>
              <a:schemeClr val="bg1"/>
            </a:solidFill>
          </p:spPr>
          <p:txBody>
            <a:bodyPr wrap="square" rtlCol="0">
              <a:spAutoFit/>
            </a:bodyPr>
            <a:lstStyle/>
            <a:p>
              <a:r>
                <a:rPr lang="fr-FR" sz="1600" dirty="0" smtClean="0"/>
                <a:t>              Années après 2000</a:t>
              </a:r>
            </a:p>
          </p:txBody>
        </p:sp>
        <p:sp>
          <p:nvSpPr>
            <p:cNvPr id="26" name="ZoneTexte 25"/>
            <p:cNvSpPr txBox="1"/>
            <p:nvPr/>
          </p:nvSpPr>
          <p:spPr>
            <a:xfrm rot="16200000">
              <a:off x="-1198790" y="-2266681"/>
              <a:ext cx="2947566" cy="338554"/>
            </a:xfrm>
            <a:prstGeom prst="rect">
              <a:avLst/>
            </a:prstGeom>
            <a:solidFill>
              <a:schemeClr val="bg1"/>
            </a:solidFill>
          </p:spPr>
          <p:txBody>
            <a:bodyPr wrap="square" rtlCol="0">
              <a:spAutoFit/>
            </a:bodyPr>
            <a:lstStyle/>
            <a:p>
              <a:r>
                <a:rPr lang="fr-FR" sz="1600" dirty="0" smtClean="0"/>
                <a:t>Fraction </a:t>
              </a:r>
              <a:r>
                <a:rPr lang="fr-FR" sz="1600" smtClean="0"/>
                <a:t>variance expliquée</a:t>
              </a:r>
              <a:endParaRPr lang="fr-FR" sz="1600" dirty="0" smtClean="0"/>
            </a:p>
          </p:txBody>
        </p:sp>
        <p:sp>
          <p:nvSpPr>
            <p:cNvPr id="27" name="ZoneTexte 26"/>
            <p:cNvSpPr txBox="1"/>
            <p:nvPr/>
          </p:nvSpPr>
          <p:spPr>
            <a:xfrm rot="16200000">
              <a:off x="3424705" y="-2366834"/>
              <a:ext cx="2947566" cy="338554"/>
            </a:xfrm>
            <a:prstGeom prst="rect">
              <a:avLst/>
            </a:prstGeom>
            <a:solidFill>
              <a:schemeClr val="bg1"/>
            </a:solidFill>
          </p:spPr>
          <p:txBody>
            <a:bodyPr wrap="square" rtlCol="0">
              <a:spAutoFit/>
            </a:bodyPr>
            <a:lstStyle/>
            <a:p>
              <a:r>
                <a:rPr lang="fr-FR" sz="1600" dirty="0" smtClean="0"/>
                <a:t>Fraction </a:t>
              </a:r>
              <a:r>
                <a:rPr lang="fr-FR" sz="1600" smtClean="0"/>
                <a:t>variance expliquée</a:t>
              </a:r>
              <a:endParaRPr lang="fr-FR" sz="1600" dirty="0" smtClean="0"/>
            </a:p>
          </p:txBody>
        </p:sp>
        <p:sp>
          <p:nvSpPr>
            <p:cNvPr id="28" name="ZoneTexte 27"/>
            <p:cNvSpPr txBox="1"/>
            <p:nvPr/>
          </p:nvSpPr>
          <p:spPr>
            <a:xfrm>
              <a:off x="105715" y="-4051759"/>
              <a:ext cx="4471445" cy="338554"/>
            </a:xfrm>
            <a:prstGeom prst="rect">
              <a:avLst/>
            </a:prstGeom>
            <a:solidFill>
              <a:schemeClr val="bg1"/>
            </a:solidFill>
          </p:spPr>
          <p:txBody>
            <a:bodyPr wrap="square" rtlCol="0">
              <a:spAutoFit/>
            </a:bodyPr>
            <a:lstStyle/>
            <a:p>
              <a:r>
                <a:rPr lang="fr-FR" sz="1600" dirty="0" smtClean="0"/>
                <a:t>          Température moyenne globale</a:t>
              </a:r>
            </a:p>
          </p:txBody>
        </p:sp>
        <p:sp>
          <p:nvSpPr>
            <p:cNvPr id="29" name="ZoneTexte 28"/>
            <p:cNvSpPr txBox="1"/>
            <p:nvPr/>
          </p:nvSpPr>
          <p:spPr>
            <a:xfrm>
              <a:off x="4860032" y="-4051759"/>
              <a:ext cx="4451499" cy="338554"/>
            </a:xfrm>
            <a:prstGeom prst="rect">
              <a:avLst/>
            </a:prstGeom>
            <a:solidFill>
              <a:schemeClr val="bg1"/>
            </a:solidFill>
          </p:spPr>
          <p:txBody>
            <a:bodyPr wrap="square" rtlCol="0">
              <a:spAutoFit/>
            </a:bodyPr>
            <a:lstStyle/>
            <a:p>
              <a:r>
                <a:rPr lang="fr-FR" sz="1600" smtClean="0"/>
                <a:t>       </a:t>
              </a:r>
              <a:r>
                <a:rPr lang="fr-FR" sz="1600" dirty="0" smtClean="0"/>
                <a:t>Température îles britanniques</a:t>
              </a:r>
            </a:p>
          </p:txBody>
        </p:sp>
      </p:grpSp>
      <p:grpSp>
        <p:nvGrpSpPr>
          <p:cNvPr id="36" name="Grouper 35"/>
          <p:cNvGrpSpPr/>
          <p:nvPr/>
        </p:nvGrpSpPr>
        <p:grpSpPr>
          <a:xfrm>
            <a:off x="-20054" y="1296144"/>
            <a:ext cx="9204935" cy="5589240"/>
            <a:chOff x="4600238" y="6081244"/>
            <a:chExt cx="9204935" cy="5718720"/>
          </a:xfrm>
        </p:grpSpPr>
        <p:grpSp>
          <p:nvGrpSpPr>
            <p:cNvPr id="33" name="Grouper 32"/>
            <p:cNvGrpSpPr/>
            <p:nvPr/>
          </p:nvGrpSpPr>
          <p:grpSpPr>
            <a:xfrm>
              <a:off x="4600238" y="6081244"/>
              <a:ext cx="9204935" cy="5718720"/>
              <a:chOff x="4438046" y="5908942"/>
              <a:chExt cx="9204935" cy="5718720"/>
            </a:xfrm>
          </p:grpSpPr>
          <p:pic>
            <p:nvPicPr>
              <p:cNvPr id="6" name="Image 5"/>
              <p:cNvPicPr>
                <a:picLocks noChangeAspect="1"/>
              </p:cNvPicPr>
              <p:nvPr/>
            </p:nvPicPr>
            <p:blipFill>
              <a:blip r:embed="rId6"/>
              <a:stretch>
                <a:fillRect/>
              </a:stretch>
            </p:blipFill>
            <p:spPr>
              <a:xfrm>
                <a:off x="4438046" y="5908942"/>
                <a:ext cx="9204935" cy="5683023"/>
              </a:xfrm>
              <a:prstGeom prst="rect">
                <a:avLst/>
              </a:prstGeom>
            </p:spPr>
          </p:pic>
          <p:sp>
            <p:nvSpPr>
              <p:cNvPr id="32" name="ZoneTexte 31"/>
              <p:cNvSpPr txBox="1"/>
              <p:nvPr/>
            </p:nvSpPr>
            <p:spPr>
              <a:xfrm>
                <a:off x="6154149" y="7092658"/>
                <a:ext cx="2925207" cy="461665"/>
              </a:xfrm>
              <a:prstGeom prst="rect">
                <a:avLst/>
              </a:prstGeom>
              <a:solidFill>
                <a:schemeClr val="bg1"/>
              </a:solidFill>
            </p:spPr>
            <p:txBody>
              <a:bodyPr wrap="square" rtlCol="0">
                <a:spAutoFit/>
              </a:bodyPr>
              <a:lstStyle/>
              <a:p>
                <a:r>
                  <a:rPr lang="fr-FR" sz="2400" dirty="0" smtClean="0"/>
                  <a:t>Incertitude modèle</a:t>
                </a:r>
              </a:p>
            </p:txBody>
          </p:sp>
          <p:sp>
            <p:nvSpPr>
              <p:cNvPr id="34" name="ZoneTexte 33"/>
              <p:cNvSpPr txBox="1"/>
              <p:nvPr/>
            </p:nvSpPr>
            <p:spPr>
              <a:xfrm>
                <a:off x="6154149" y="7719863"/>
                <a:ext cx="3079501" cy="461665"/>
              </a:xfrm>
              <a:prstGeom prst="rect">
                <a:avLst/>
              </a:prstGeom>
              <a:solidFill>
                <a:schemeClr val="bg1"/>
              </a:solidFill>
            </p:spPr>
            <p:txBody>
              <a:bodyPr wrap="square" rtlCol="0">
                <a:spAutoFit/>
              </a:bodyPr>
              <a:lstStyle/>
              <a:p>
                <a:r>
                  <a:rPr lang="fr-FR" sz="2400" smtClean="0"/>
                  <a:t>Incertitude </a:t>
                </a:r>
                <a:r>
                  <a:rPr lang="fr-FR" sz="2400" dirty="0" smtClean="0"/>
                  <a:t>Scénario</a:t>
                </a:r>
              </a:p>
            </p:txBody>
          </p:sp>
          <p:sp>
            <p:nvSpPr>
              <p:cNvPr id="35" name="ZoneTexte 34"/>
              <p:cNvSpPr txBox="1"/>
              <p:nvPr/>
            </p:nvSpPr>
            <p:spPr>
              <a:xfrm>
                <a:off x="6173019" y="8380234"/>
                <a:ext cx="2647453" cy="461665"/>
              </a:xfrm>
              <a:prstGeom prst="rect">
                <a:avLst/>
              </a:prstGeom>
              <a:solidFill>
                <a:schemeClr val="bg1"/>
              </a:solidFill>
            </p:spPr>
            <p:txBody>
              <a:bodyPr wrap="square" rtlCol="0">
                <a:spAutoFit/>
              </a:bodyPr>
              <a:lstStyle/>
              <a:p>
                <a:r>
                  <a:rPr lang="fr-FR" sz="2400" dirty="0" smtClean="0"/>
                  <a:t>Variabilité interne</a:t>
                </a:r>
                <a:endParaRPr lang="fr-FR" sz="2400" dirty="0"/>
              </a:p>
            </p:txBody>
          </p:sp>
          <p:sp>
            <p:nvSpPr>
              <p:cNvPr id="31" name="Ellipse 30"/>
              <p:cNvSpPr/>
              <p:nvPr/>
            </p:nvSpPr>
            <p:spPr>
              <a:xfrm>
                <a:off x="4438046" y="6360152"/>
                <a:ext cx="638010" cy="4978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4499992" y="5980950"/>
                <a:ext cx="8856984" cy="535341"/>
              </a:xfrm>
              <a:prstGeom prst="rect">
                <a:avLst/>
              </a:prstGeom>
              <a:solidFill>
                <a:schemeClr val="bg1"/>
              </a:solidFill>
            </p:spPr>
            <p:txBody>
              <a:bodyPr wrap="square" rtlCol="0">
                <a:spAutoFit/>
              </a:bodyPr>
              <a:lstStyle/>
              <a:p>
                <a:r>
                  <a:rPr lang="fr-FR" sz="2800" dirty="0" smtClean="0"/>
                  <a:t>Source incertitudes AMOC à 30°N (RCP45 et RCP85) </a:t>
                </a:r>
                <a:endParaRPr lang="fr-FR" sz="2800" dirty="0"/>
              </a:p>
            </p:txBody>
          </p:sp>
          <p:sp>
            <p:nvSpPr>
              <p:cNvPr id="37" name="ZoneTexte 36"/>
              <p:cNvSpPr txBox="1"/>
              <p:nvPr/>
            </p:nvSpPr>
            <p:spPr>
              <a:xfrm>
                <a:off x="8350901" y="11289108"/>
                <a:ext cx="2736304" cy="338554"/>
              </a:xfrm>
              <a:prstGeom prst="rect">
                <a:avLst/>
              </a:prstGeom>
              <a:solidFill>
                <a:schemeClr val="bg1"/>
              </a:solidFill>
            </p:spPr>
            <p:txBody>
              <a:bodyPr wrap="square" rtlCol="0">
                <a:spAutoFit/>
              </a:bodyPr>
              <a:lstStyle/>
              <a:p>
                <a:r>
                  <a:rPr lang="fr-FR" sz="1600" dirty="0" smtClean="0"/>
                  <a:t>Années</a:t>
                </a:r>
              </a:p>
            </p:txBody>
          </p:sp>
        </p:grpSp>
        <p:sp>
          <p:nvSpPr>
            <p:cNvPr id="39" name="ZoneTexte 38"/>
            <p:cNvSpPr txBox="1"/>
            <p:nvPr/>
          </p:nvSpPr>
          <p:spPr>
            <a:xfrm>
              <a:off x="9957542" y="7229337"/>
              <a:ext cx="3168352" cy="400110"/>
            </a:xfrm>
            <a:prstGeom prst="rect">
              <a:avLst/>
            </a:prstGeom>
            <a:noFill/>
          </p:spPr>
          <p:txBody>
            <a:bodyPr wrap="square" rtlCol="0">
              <a:spAutoFit/>
            </a:bodyPr>
            <a:lstStyle/>
            <a:p>
              <a:r>
                <a:rPr lang="fr-FR" sz="2000" dirty="0" err="1" smtClean="0">
                  <a:solidFill>
                    <a:srgbClr val="97233E"/>
                  </a:solidFill>
                </a:rPr>
                <a:t>Reintges</a:t>
              </a:r>
              <a:r>
                <a:rPr lang="fr-FR" sz="2000" dirty="0" smtClean="0">
                  <a:solidFill>
                    <a:srgbClr val="97233E"/>
                  </a:solidFill>
                </a:rPr>
                <a:t> et al. 2017</a:t>
              </a:r>
              <a:endParaRPr lang="fr-FR" sz="2000" dirty="0">
                <a:solidFill>
                  <a:srgbClr val="97233E"/>
                </a:solidFill>
              </a:endParaRPr>
            </a:p>
          </p:txBody>
        </p:sp>
      </p:grpSp>
    </p:spTree>
    <p:extLst>
      <p:ext uri="{BB962C8B-B14F-4D97-AF65-F5344CB8AC3E}">
        <p14:creationId xmlns:p14="http://schemas.microsoft.com/office/powerpoint/2010/main" val="1893831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Problématique</a:t>
            </a:r>
            <a:endParaRPr lang="fr-FR" dirty="0"/>
          </a:p>
        </p:txBody>
      </p:sp>
      <p:sp>
        <p:nvSpPr>
          <p:cNvPr id="6" name="Rectangle à coins arrondis 5"/>
          <p:cNvSpPr/>
          <p:nvPr/>
        </p:nvSpPr>
        <p:spPr>
          <a:xfrm>
            <a:off x="791580" y="1916832"/>
            <a:ext cx="7560840" cy="4032448"/>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spcBef>
                <a:spcPts val="1200"/>
              </a:spcBef>
              <a:spcAft>
                <a:spcPts val="1200"/>
              </a:spcAft>
              <a:buFont typeface="Arial" charset="0"/>
              <a:buChar char="•"/>
            </a:pPr>
            <a:r>
              <a:rPr lang="fr-FR" sz="2800" dirty="0" smtClean="0"/>
              <a:t>Les modèles sont-ils réellement trop « stables » ?</a:t>
            </a:r>
            <a:endParaRPr lang="is-IS" sz="2800" dirty="0" smtClean="0"/>
          </a:p>
          <a:p>
            <a:pPr marL="285750" indent="-285750">
              <a:spcBef>
                <a:spcPts val="1200"/>
              </a:spcBef>
              <a:spcAft>
                <a:spcPts val="1200"/>
              </a:spcAft>
              <a:buFont typeface="Arial" charset="0"/>
              <a:buChar char="•"/>
            </a:pPr>
            <a:r>
              <a:rPr lang="is-IS" sz="2800" dirty="0" smtClean="0"/>
              <a:t>Quel est le timing et l’impact climatique et humain potentiel d’un ralentissement de la circulation océanique ?</a:t>
            </a:r>
          </a:p>
          <a:p>
            <a:pPr marL="285750" indent="-285750">
              <a:spcBef>
                <a:spcPts val="1200"/>
              </a:spcBef>
              <a:spcAft>
                <a:spcPts val="1200"/>
              </a:spcAft>
              <a:buFont typeface="Arial" charset="0"/>
              <a:buChar char="•"/>
            </a:pPr>
            <a:r>
              <a:rPr lang="is-IS" sz="2800" dirty="0" smtClean="0"/>
              <a:t>Peut-on prévenir le risque associé ?</a:t>
            </a:r>
          </a:p>
        </p:txBody>
      </p:sp>
    </p:spTree>
    <p:extLst>
      <p:ext uri="{BB962C8B-B14F-4D97-AF65-F5344CB8AC3E}">
        <p14:creationId xmlns:p14="http://schemas.microsoft.com/office/powerpoint/2010/main" val="1259677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6" name="Rectangle à coins arrondis 5"/>
          <p:cNvSpPr/>
          <p:nvPr/>
        </p:nvSpPr>
        <p:spPr>
          <a:xfrm>
            <a:off x="791580" y="1916832"/>
            <a:ext cx="7560840" cy="4032448"/>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200"/>
              </a:spcBef>
              <a:spcAft>
                <a:spcPts val="1200"/>
              </a:spcAft>
            </a:pPr>
            <a:r>
              <a:rPr lang="fr-FR" sz="4800" b="1" dirty="0" smtClean="0"/>
              <a:t>Résumé des épisodes précédents</a:t>
            </a:r>
            <a:endParaRPr lang="fr-FR" sz="4800" b="1" dirty="0"/>
          </a:p>
        </p:txBody>
      </p:sp>
    </p:spTree>
    <p:extLst>
      <p:ext uri="{BB962C8B-B14F-4D97-AF65-F5344CB8AC3E}">
        <p14:creationId xmlns:p14="http://schemas.microsoft.com/office/powerpoint/2010/main" val="16571885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sz="3600" dirty="0" smtClean="0"/>
              <a:t>De la </a:t>
            </a:r>
            <a:r>
              <a:rPr lang="en-GB" sz="3600" dirty="0" err="1" smtClean="0"/>
              <a:t>possibilité</a:t>
            </a:r>
            <a:r>
              <a:rPr lang="en-GB" sz="3600" dirty="0" smtClean="0"/>
              <a:t> de </a:t>
            </a:r>
            <a:r>
              <a:rPr lang="en-GB" sz="3600" dirty="0" err="1" smtClean="0"/>
              <a:t>changements</a:t>
            </a:r>
            <a:r>
              <a:rPr lang="en-GB" sz="3600" dirty="0" smtClean="0"/>
              <a:t> </a:t>
            </a:r>
            <a:r>
              <a:rPr lang="en-GB" sz="3600" dirty="0" err="1" smtClean="0"/>
              <a:t>abrupts</a:t>
            </a:r>
            <a:endParaRPr lang="en-GB" sz="3600" dirty="0"/>
          </a:p>
        </p:txBody>
      </p:sp>
      <p:pic>
        <p:nvPicPr>
          <p:cNvPr id="5" name="Image 4"/>
          <p:cNvPicPr>
            <a:picLocks noChangeAspect="1"/>
          </p:cNvPicPr>
          <p:nvPr/>
        </p:nvPicPr>
        <p:blipFill>
          <a:blip r:embed="rId3"/>
          <a:stretch>
            <a:fillRect/>
          </a:stretch>
        </p:blipFill>
        <p:spPr>
          <a:xfrm>
            <a:off x="35696" y="1412776"/>
            <a:ext cx="1800000" cy="1089721"/>
          </a:xfrm>
          <a:prstGeom prst="rect">
            <a:avLst/>
          </a:prstGeom>
        </p:spPr>
      </p:pic>
      <p:sp>
        <p:nvSpPr>
          <p:cNvPr id="13" name="Espace réservé du contenu 2"/>
          <p:cNvSpPr>
            <a:spLocks noGrp="1"/>
          </p:cNvSpPr>
          <p:nvPr>
            <p:ph idx="1"/>
          </p:nvPr>
        </p:nvSpPr>
        <p:spPr>
          <a:xfrm>
            <a:off x="35696" y="2420888"/>
            <a:ext cx="4236243" cy="4355503"/>
          </a:xfrm>
        </p:spPr>
        <p:txBody>
          <a:bodyPr>
            <a:normAutofit fontScale="92500"/>
          </a:bodyPr>
          <a:lstStyle/>
          <a:p>
            <a:endParaRPr lang="en-GB" dirty="0" smtClean="0"/>
          </a:p>
          <a:p>
            <a:pPr>
              <a:lnSpc>
                <a:spcPct val="120000"/>
              </a:lnSpc>
              <a:spcBef>
                <a:spcPts val="600"/>
              </a:spcBef>
              <a:spcAft>
                <a:spcPts val="600"/>
              </a:spcAft>
            </a:pPr>
            <a:r>
              <a:rPr lang="fr-FR" dirty="0" smtClean="0"/>
              <a:t>Nous avons scanné la base de données CMIP5 à la recherche de variations brutales (</a:t>
            </a:r>
            <a:r>
              <a:rPr lang="fr-FR" dirty="0" err="1" smtClean="0">
                <a:solidFill>
                  <a:srgbClr val="C00000"/>
                </a:solidFill>
              </a:rPr>
              <a:t>Drijfhout</a:t>
            </a:r>
            <a:r>
              <a:rPr lang="fr-FR" dirty="0" smtClean="0">
                <a:solidFill>
                  <a:srgbClr val="C00000"/>
                </a:solidFill>
              </a:rPr>
              <a:t> et al., </a:t>
            </a:r>
            <a:r>
              <a:rPr lang="fr-FR" i="1" dirty="0" smtClean="0">
                <a:solidFill>
                  <a:srgbClr val="C00000"/>
                </a:solidFill>
              </a:rPr>
              <a:t>PNAS</a:t>
            </a:r>
            <a:r>
              <a:rPr lang="fr-FR" dirty="0" smtClean="0">
                <a:solidFill>
                  <a:srgbClr val="C00000"/>
                </a:solidFill>
              </a:rPr>
              <a:t> 2015</a:t>
            </a:r>
            <a:r>
              <a:rPr lang="fr-FR" dirty="0" smtClean="0"/>
              <a:t>)</a:t>
            </a:r>
          </a:p>
          <a:p>
            <a:pPr>
              <a:lnSpc>
                <a:spcPct val="120000"/>
              </a:lnSpc>
              <a:spcBef>
                <a:spcPts val="600"/>
              </a:spcBef>
              <a:spcAft>
                <a:spcPts val="600"/>
              </a:spcAft>
            </a:pPr>
            <a:r>
              <a:rPr lang="fr-FR" dirty="0" smtClean="0"/>
              <a:t>Critère de recherche : tendance linéaire sur 10 ans &gt; 4 écarts type de la distribution des tendances de 10 ans de la simulation préindustrielle</a:t>
            </a:r>
          </a:p>
          <a:p>
            <a:pPr>
              <a:lnSpc>
                <a:spcPct val="120000"/>
              </a:lnSpc>
              <a:spcBef>
                <a:spcPts val="600"/>
              </a:spcBef>
              <a:spcAft>
                <a:spcPts val="600"/>
              </a:spcAft>
            </a:pPr>
            <a:r>
              <a:rPr lang="en-US" b="1" dirty="0"/>
              <a:t>39 </a:t>
            </a:r>
            <a:r>
              <a:rPr lang="en-US" b="1" dirty="0" err="1" smtClean="0"/>
              <a:t>événements</a:t>
            </a:r>
            <a:r>
              <a:rPr lang="en-US" b="1" dirty="0" smtClean="0"/>
              <a:t> </a:t>
            </a:r>
            <a:r>
              <a:rPr lang="en-US" b="1" dirty="0" err="1" smtClean="0"/>
              <a:t>abrupts</a:t>
            </a:r>
            <a:r>
              <a:rPr lang="en-US" b="1" dirty="0" smtClean="0"/>
              <a:t> (</a:t>
            </a:r>
            <a:r>
              <a:rPr lang="en-US" b="1" dirty="0" err="1" smtClean="0"/>
              <a:t>présent</a:t>
            </a:r>
            <a:r>
              <a:rPr lang="en-US" b="1" dirty="0" smtClean="0"/>
              <a:t> </a:t>
            </a:r>
            <a:r>
              <a:rPr lang="en-US" b="1" dirty="0" err="1" smtClean="0"/>
              <a:t>dans</a:t>
            </a:r>
            <a:r>
              <a:rPr lang="en-US" b="1" dirty="0" smtClean="0"/>
              <a:t> </a:t>
            </a:r>
            <a:r>
              <a:rPr lang="en-US" b="1" dirty="0"/>
              <a:t>36% </a:t>
            </a:r>
            <a:r>
              <a:rPr lang="en-US" b="1" dirty="0" smtClean="0"/>
              <a:t>des simulations)</a:t>
            </a:r>
            <a:endParaRPr lang="en-US" b="1" dirty="0"/>
          </a:p>
          <a:p>
            <a:pPr>
              <a:lnSpc>
                <a:spcPct val="120000"/>
              </a:lnSpc>
              <a:spcBef>
                <a:spcPts val="600"/>
              </a:spcBef>
              <a:spcAft>
                <a:spcPts val="600"/>
              </a:spcAft>
            </a:pPr>
            <a:endParaRPr lang="fr-FR" dirty="0" smtClean="0"/>
          </a:p>
        </p:txBody>
      </p:sp>
      <p:grpSp>
        <p:nvGrpSpPr>
          <p:cNvPr id="6" name="Grouper 5"/>
          <p:cNvGrpSpPr/>
          <p:nvPr/>
        </p:nvGrpSpPr>
        <p:grpSpPr>
          <a:xfrm>
            <a:off x="4439964" y="1268760"/>
            <a:ext cx="4536012" cy="2789000"/>
            <a:chOff x="4439964" y="1187828"/>
            <a:chExt cx="4536012" cy="2789000"/>
          </a:xfrm>
        </p:grpSpPr>
        <p:pic>
          <p:nvPicPr>
            <p:cNvPr id="8" name="Image 7"/>
            <p:cNvPicPr>
              <a:picLocks noChangeAspect="1"/>
            </p:cNvPicPr>
            <p:nvPr/>
          </p:nvPicPr>
          <p:blipFill>
            <a:blip r:embed="rId4"/>
            <a:stretch>
              <a:fillRect/>
            </a:stretch>
          </p:blipFill>
          <p:spPr>
            <a:xfrm>
              <a:off x="4439964" y="1187828"/>
              <a:ext cx="4536012" cy="2629336"/>
            </a:xfrm>
            <a:prstGeom prst="rect">
              <a:avLst/>
            </a:prstGeom>
          </p:spPr>
        </p:pic>
        <p:sp>
          <p:nvSpPr>
            <p:cNvPr id="9" name="ZoneTexte 8"/>
            <p:cNvSpPr txBox="1"/>
            <p:nvPr/>
          </p:nvSpPr>
          <p:spPr>
            <a:xfrm>
              <a:off x="5580112" y="3699829"/>
              <a:ext cx="3384376" cy="276999"/>
            </a:xfrm>
            <a:prstGeom prst="rect">
              <a:avLst/>
            </a:prstGeom>
            <a:solidFill>
              <a:schemeClr val="bg1"/>
            </a:solidFill>
          </p:spPr>
          <p:txBody>
            <a:bodyPr wrap="square" rtlCol="0">
              <a:spAutoFit/>
            </a:bodyPr>
            <a:lstStyle/>
            <a:p>
              <a:r>
                <a:rPr lang="fr-FR" sz="1200" dirty="0" smtClean="0"/>
                <a:t>Niveau de réchauffement global</a:t>
              </a:r>
              <a:endParaRPr lang="fr-FR" sz="1200" dirty="0"/>
            </a:p>
          </p:txBody>
        </p:sp>
      </p:grpSp>
      <p:grpSp>
        <p:nvGrpSpPr>
          <p:cNvPr id="7" name="Grouper 6"/>
          <p:cNvGrpSpPr/>
          <p:nvPr/>
        </p:nvGrpSpPr>
        <p:grpSpPr>
          <a:xfrm>
            <a:off x="4283968" y="3861048"/>
            <a:ext cx="4908053" cy="3060797"/>
            <a:chOff x="4355976" y="3896595"/>
            <a:chExt cx="4908053" cy="3060797"/>
          </a:xfrm>
        </p:grpSpPr>
        <p:pic>
          <p:nvPicPr>
            <p:cNvPr id="10" name="Picture 8"/>
            <p:cNvPicPr>
              <a:picLocks noChangeAspect="1"/>
            </p:cNvPicPr>
            <p:nvPr/>
          </p:nvPicPr>
          <p:blipFill>
            <a:blip r:embed="rId5"/>
            <a:stretch>
              <a:fillRect/>
            </a:stretch>
          </p:blipFill>
          <p:spPr>
            <a:xfrm>
              <a:off x="4355976" y="3896595"/>
              <a:ext cx="4680000" cy="3060797"/>
            </a:xfrm>
            <a:prstGeom prst="rect">
              <a:avLst/>
            </a:prstGeom>
          </p:spPr>
        </p:pic>
        <p:sp>
          <p:nvSpPr>
            <p:cNvPr id="3" name="ZoneTexte 2"/>
            <p:cNvSpPr txBox="1"/>
            <p:nvPr/>
          </p:nvSpPr>
          <p:spPr>
            <a:xfrm>
              <a:off x="4932040" y="6546830"/>
              <a:ext cx="4032448" cy="338554"/>
            </a:xfrm>
            <a:prstGeom prst="rect">
              <a:avLst/>
            </a:prstGeom>
            <a:solidFill>
              <a:schemeClr val="bg1"/>
            </a:solidFill>
          </p:spPr>
          <p:txBody>
            <a:bodyPr wrap="square" rtlCol="0">
              <a:spAutoFit/>
            </a:bodyPr>
            <a:lstStyle/>
            <a:p>
              <a:r>
                <a:rPr lang="fr-FR" sz="1600" dirty="0" smtClean="0"/>
                <a:t>Changement température globale</a:t>
              </a:r>
              <a:endParaRPr lang="fr-FR" sz="1600" dirty="0"/>
            </a:p>
          </p:txBody>
        </p:sp>
        <p:sp>
          <p:nvSpPr>
            <p:cNvPr id="4" name="ZoneTexte 3"/>
            <p:cNvSpPr txBox="1"/>
            <p:nvPr/>
          </p:nvSpPr>
          <p:spPr>
            <a:xfrm>
              <a:off x="8100392" y="3910374"/>
              <a:ext cx="1163637" cy="954107"/>
            </a:xfrm>
            <a:prstGeom prst="rect">
              <a:avLst/>
            </a:prstGeom>
            <a:solidFill>
              <a:schemeClr val="bg1"/>
            </a:solidFill>
          </p:spPr>
          <p:txBody>
            <a:bodyPr wrap="square" rtlCol="0">
              <a:spAutoFit/>
            </a:bodyPr>
            <a:lstStyle/>
            <a:p>
              <a:r>
                <a:rPr lang="fr-FR" sz="1400" b="1" dirty="0" smtClean="0">
                  <a:solidFill>
                    <a:srgbClr val="1B59F0"/>
                  </a:solidFill>
                </a:rPr>
                <a:t>Banquise</a:t>
              </a:r>
            </a:p>
            <a:p>
              <a:r>
                <a:rPr lang="fr-FR" sz="1400" b="1" dirty="0" smtClean="0">
                  <a:solidFill>
                    <a:srgbClr val="00B0F0"/>
                  </a:solidFill>
                </a:rPr>
                <a:t>Océan</a:t>
              </a:r>
            </a:p>
            <a:p>
              <a:r>
                <a:rPr lang="fr-FR" sz="1400" b="1" dirty="0" smtClean="0">
                  <a:solidFill>
                    <a:srgbClr val="00B050"/>
                  </a:solidFill>
                </a:rPr>
                <a:t>Végétation</a:t>
              </a:r>
            </a:p>
            <a:p>
              <a:r>
                <a:rPr lang="fr-FR" sz="1400" b="1" dirty="0" smtClean="0">
                  <a:solidFill>
                    <a:schemeClr val="tx1">
                      <a:lumMod val="50000"/>
                      <a:lumOff val="50000"/>
                    </a:schemeClr>
                  </a:solidFill>
                </a:rPr>
                <a:t>Pergélisol</a:t>
              </a:r>
              <a:endParaRPr lang="fr-FR" sz="1400" b="1" dirty="0">
                <a:solidFill>
                  <a:schemeClr val="tx1">
                    <a:lumMod val="50000"/>
                    <a:lumOff val="50000"/>
                  </a:schemeClr>
                </a:solidFill>
              </a:endParaRPr>
            </a:p>
          </p:txBody>
        </p:sp>
      </p:grpSp>
    </p:spTree>
    <p:extLst>
      <p:ext uri="{BB962C8B-B14F-4D97-AF65-F5344CB8AC3E}">
        <p14:creationId xmlns:p14="http://schemas.microsoft.com/office/powerpoint/2010/main" val="1875292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sz="3600" dirty="0" smtClean="0"/>
              <a:t>De la </a:t>
            </a:r>
            <a:r>
              <a:rPr lang="en-GB" sz="3600" dirty="0" err="1" smtClean="0"/>
              <a:t>possibilité</a:t>
            </a:r>
            <a:r>
              <a:rPr lang="en-GB" sz="3600" dirty="0" smtClean="0"/>
              <a:t> de </a:t>
            </a:r>
            <a:r>
              <a:rPr lang="en-GB" sz="3600" dirty="0" err="1" smtClean="0"/>
              <a:t>changements</a:t>
            </a:r>
            <a:r>
              <a:rPr lang="en-GB" sz="3600" dirty="0" smtClean="0"/>
              <a:t> </a:t>
            </a:r>
            <a:r>
              <a:rPr lang="en-GB" sz="3600" dirty="0" err="1" smtClean="0"/>
              <a:t>abrupts</a:t>
            </a:r>
            <a:endParaRPr lang="en-GB" sz="3600" dirty="0"/>
          </a:p>
        </p:txBody>
      </p:sp>
      <p:pic>
        <p:nvPicPr>
          <p:cNvPr id="5" name="Image 4"/>
          <p:cNvPicPr>
            <a:picLocks noChangeAspect="1"/>
          </p:cNvPicPr>
          <p:nvPr/>
        </p:nvPicPr>
        <p:blipFill>
          <a:blip r:embed="rId2"/>
          <a:stretch>
            <a:fillRect/>
          </a:stretch>
        </p:blipFill>
        <p:spPr>
          <a:xfrm>
            <a:off x="35696" y="1412776"/>
            <a:ext cx="1800000" cy="1089721"/>
          </a:xfrm>
          <a:prstGeom prst="rect">
            <a:avLst/>
          </a:prstGeom>
        </p:spPr>
      </p:pic>
      <p:pic>
        <p:nvPicPr>
          <p:cNvPr id="4" name="Image 3"/>
          <p:cNvPicPr>
            <a:picLocks noChangeAspect="1"/>
          </p:cNvPicPr>
          <p:nvPr/>
        </p:nvPicPr>
        <p:blipFill>
          <a:blip r:embed="rId3"/>
          <a:stretch>
            <a:fillRect/>
          </a:stretch>
        </p:blipFill>
        <p:spPr>
          <a:xfrm>
            <a:off x="5076056" y="1211160"/>
            <a:ext cx="4031998" cy="5606166"/>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2496" y="1196752"/>
            <a:ext cx="3815558" cy="2334956"/>
          </a:xfrm>
          <a:prstGeom prst="rect">
            <a:avLst/>
          </a:prstGeom>
        </p:spPr>
      </p:pic>
      <p:sp>
        <p:nvSpPr>
          <p:cNvPr id="6" name="Rectangle 5"/>
          <p:cNvSpPr/>
          <p:nvPr/>
        </p:nvSpPr>
        <p:spPr>
          <a:xfrm>
            <a:off x="5076056" y="1196752"/>
            <a:ext cx="288032" cy="23762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5095724" y="3742359"/>
            <a:ext cx="3353750" cy="276999"/>
          </a:xfrm>
          <a:prstGeom prst="rect">
            <a:avLst/>
          </a:prstGeom>
          <a:solidFill>
            <a:schemeClr val="bg1"/>
          </a:solidFill>
        </p:spPr>
        <p:txBody>
          <a:bodyPr wrap="square" rtlCol="0">
            <a:spAutoFit/>
          </a:bodyPr>
          <a:lstStyle/>
          <a:p>
            <a:r>
              <a:rPr lang="fr-FR" sz="1200" dirty="0" smtClean="0"/>
              <a:t>Température dans la boite rouge</a:t>
            </a:r>
            <a:endParaRPr lang="fr-FR" sz="1200" dirty="0"/>
          </a:p>
        </p:txBody>
      </p:sp>
      <p:sp>
        <p:nvSpPr>
          <p:cNvPr id="13" name="Espace réservé du contenu 2"/>
          <p:cNvSpPr>
            <a:spLocks noGrp="1"/>
          </p:cNvSpPr>
          <p:nvPr>
            <p:ph idx="1"/>
          </p:nvPr>
        </p:nvSpPr>
        <p:spPr>
          <a:xfrm>
            <a:off x="63935" y="2775993"/>
            <a:ext cx="4508065" cy="3965375"/>
          </a:xfrm>
        </p:spPr>
        <p:txBody>
          <a:bodyPr>
            <a:normAutofit/>
          </a:bodyPr>
          <a:lstStyle/>
          <a:p>
            <a:endParaRPr lang="en-GB" dirty="0" smtClean="0"/>
          </a:p>
          <a:p>
            <a:pPr>
              <a:lnSpc>
                <a:spcPct val="120000"/>
              </a:lnSpc>
              <a:spcBef>
                <a:spcPts val="600"/>
              </a:spcBef>
              <a:spcAft>
                <a:spcPts val="600"/>
              </a:spcAft>
            </a:pPr>
            <a:r>
              <a:rPr lang="fr-FR" dirty="0" smtClean="0"/>
              <a:t>Nous nous sommes ensuite focalisés sur la </a:t>
            </a:r>
            <a:r>
              <a:rPr lang="fr-FR" dirty="0" err="1" smtClean="0"/>
              <a:t>gyre</a:t>
            </a:r>
            <a:r>
              <a:rPr lang="fr-FR" dirty="0" smtClean="0"/>
              <a:t> subpolaire de l’Atlantique Nord</a:t>
            </a:r>
            <a:r>
              <a:rPr lang="fr-FR" dirty="0" smtClean="0">
                <a:solidFill>
                  <a:srgbClr val="FF0000"/>
                </a:solidFill>
              </a:rPr>
              <a:t> </a:t>
            </a:r>
            <a:r>
              <a:rPr lang="fr-FR" dirty="0" smtClean="0"/>
              <a:t>(</a:t>
            </a:r>
            <a:r>
              <a:rPr lang="fr-FR" dirty="0" err="1" smtClean="0">
                <a:solidFill>
                  <a:srgbClr val="C00000"/>
                </a:solidFill>
              </a:rPr>
              <a:t>Sgubin</a:t>
            </a:r>
            <a:r>
              <a:rPr lang="fr-FR" dirty="0" smtClean="0">
                <a:solidFill>
                  <a:srgbClr val="C00000"/>
                </a:solidFill>
              </a:rPr>
              <a:t> et al., </a:t>
            </a:r>
            <a:r>
              <a:rPr lang="fr-FR" i="1" dirty="0" smtClean="0">
                <a:solidFill>
                  <a:srgbClr val="C00000"/>
                </a:solidFill>
              </a:rPr>
              <a:t>Nat. Com</a:t>
            </a:r>
            <a:r>
              <a:rPr lang="fr-FR" dirty="0" smtClean="0">
                <a:solidFill>
                  <a:srgbClr val="C00000"/>
                </a:solidFill>
              </a:rPr>
              <a:t>., 2017</a:t>
            </a:r>
            <a:r>
              <a:rPr lang="fr-FR" dirty="0" smtClean="0"/>
              <a:t>)</a:t>
            </a:r>
          </a:p>
          <a:p>
            <a:pPr>
              <a:lnSpc>
                <a:spcPct val="120000"/>
              </a:lnSpc>
              <a:spcBef>
                <a:spcPts val="600"/>
              </a:spcBef>
              <a:spcAft>
                <a:spcPts val="600"/>
              </a:spcAft>
            </a:pPr>
            <a:r>
              <a:rPr lang="fr-FR" dirty="0" smtClean="0"/>
              <a:t>Nous avons trouvé de nombreux cas de refroidissement brutaux (2-3°C en moins de 10 ans !)</a:t>
            </a:r>
          </a:p>
        </p:txBody>
      </p:sp>
    </p:spTree>
    <p:extLst>
      <p:ext uri="{BB962C8B-B14F-4D97-AF65-F5344CB8AC3E}">
        <p14:creationId xmlns:p14="http://schemas.microsoft.com/office/powerpoint/2010/main" val="1178274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er 35"/>
          <p:cNvGrpSpPr/>
          <p:nvPr/>
        </p:nvGrpSpPr>
        <p:grpSpPr>
          <a:xfrm>
            <a:off x="30813" y="3846909"/>
            <a:ext cx="1127355" cy="584775"/>
            <a:chOff x="82233" y="107705"/>
            <a:chExt cx="1127355" cy="584775"/>
          </a:xfrm>
        </p:grpSpPr>
        <p:sp>
          <p:nvSpPr>
            <p:cNvPr id="6" name="ZoneTexte 5"/>
            <p:cNvSpPr txBox="1"/>
            <p:nvPr/>
          </p:nvSpPr>
          <p:spPr>
            <a:xfrm>
              <a:off x="82233" y="107705"/>
              <a:ext cx="1127355" cy="584775"/>
            </a:xfrm>
            <a:prstGeom prst="rect">
              <a:avLst/>
            </a:prstGeom>
            <a:noFill/>
          </p:spPr>
          <p:txBody>
            <a:bodyPr wrap="square" rtlCol="0">
              <a:spAutoFit/>
            </a:bodyPr>
            <a:lstStyle/>
            <a:p>
              <a:r>
                <a:rPr lang="en-GB" sz="1600" b="1" dirty="0" err="1" smtClean="0"/>
                <a:t>Effet</a:t>
              </a:r>
              <a:r>
                <a:rPr lang="en-GB" sz="1600" b="1" dirty="0" smtClean="0"/>
                <a:t> de </a:t>
              </a:r>
              <a:r>
                <a:rPr lang="en-GB" sz="1600" b="1" dirty="0" err="1" smtClean="0"/>
                <a:t>serre</a:t>
              </a:r>
              <a:endParaRPr lang="en-GB" sz="1600" b="1" dirty="0"/>
            </a:p>
          </p:txBody>
        </p:sp>
        <p:cxnSp>
          <p:nvCxnSpPr>
            <p:cNvPr id="8" name="Connecteur droit avec flèche 7"/>
            <p:cNvCxnSpPr/>
            <p:nvPr/>
          </p:nvCxnSpPr>
          <p:spPr>
            <a:xfrm flipV="1">
              <a:off x="827584" y="265452"/>
              <a:ext cx="338075" cy="28322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11" name="Grouper 10"/>
          <p:cNvGrpSpPr/>
          <p:nvPr/>
        </p:nvGrpSpPr>
        <p:grpSpPr>
          <a:xfrm>
            <a:off x="1736459" y="1576026"/>
            <a:ext cx="1710280" cy="584775"/>
            <a:chOff x="1571590" y="1576026"/>
            <a:chExt cx="1710280" cy="584775"/>
          </a:xfrm>
        </p:grpSpPr>
        <p:sp>
          <p:nvSpPr>
            <p:cNvPr id="13" name="Flèche vers la droite 12"/>
            <p:cNvSpPr/>
            <p:nvPr/>
          </p:nvSpPr>
          <p:spPr>
            <a:xfrm>
              <a:off x="1571590" y="1770491"/>
              <a:ext cx="493405" cy="283228"/>
            </a:xfrm>
            <a:prstGeom prst="rightArrow">
              <a:avLst/>
            </a:prstGeom>
            <a:solidFill>
              <a:srgbClr val="558ED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a:p>
          </p:txBody>
        </p:sp>
        <p:sp>
          <p:nvSpPr>
            <p:cNvPr id="15" name="ZoneTexte 14"/>
            <p:cNvSpPr txBox="1"/>
            <p:nvPr/>
          </p:nvSpPr>
          <p:spPr>
            <a:xfrm>
              <a:off x="2074133" y="1576026"/>
              <a:ext cx="1133946" cy="584775"/>
            </a:xfrm>
            <a:prstGeom prst="rect">
              <a:avLst/>
            </a:prstGeom>
            <a:noFill/>
          </p:spPr>
          <p:txBody>
            <a:bodyPr wrap="square" rtlCol="0">
              <a:spAutoFit/>
            </a:bodyPr>
            <a:lstStyle/>
            <a:p>
              <a:r>
                <a:rPr lang="en-GB" sz="1600" dirty="0" err="1" smtClean="0"/>
                <a:t>Densité</a:t>
              </a:r>
              <a:r>
                <a:rPr lang="en-GB" sz="1600" dirty="0" smtClean="0"/>
                <a:t> de surface</a:t>
              </a:r>
            </a:p>
          </p:txBody>
        </p:sp>
        <p:cxnSp>
          <p:nvCxnSpPr>
            <p:cNvPr id="16" name="Connecteur droit avec flèche 15"/>
            <p:cNvCxnSpPr/>
            <p:nvPr/>
          </p:nvCxnSpPr>
          <p:spPr>
            <a:xfrm>
              <a:off x="3035167" y="1700808"/>
              <a:ext cx="246703" cy="36380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28" name="Grouper 27"/>
          <p:cNvGrpSpPr/>
          <p:nvPr/>
        </p:nvGrpSpPr>
        <p:grpSpPr>
          <a:xfrm>
            <a:off x="3542743" y="1752378"/>
            <a:ext cx="2243168" cy="378886"/>
            <a:chOff x="3426430" y="1752378"/>
            <a:chExt cx="2243168" cy="378886"/>
          </a:xfrm>
        </p:grpSpPr>
        <p:sp>
          <p:nvSpPr>
            <p:cNvPr id="17" name="Flèche vers la droite 16"/>
            <p:cNvSpPr/>
            <p:nvPr/>
          </p:nvSpPr>
          <p:spPr>
            <a:xfrm>
              <a:off x="3426430" y="1781277"/>
              <a:ext cx="493405" cy="283228"/>
            </a:xfrm>
            <a:prstGeom prst="rightArrow">
              <a:avLst/>
            </a:prstGeom>
            <a:solidFill>
              <a:srgbClr val="558ED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a:p>
          </p:txBody>
        </p:sp>
        <p:sp>
          <p:nvSpPr>
            <p:cNvPr id="18" name="ZoneTexte 17"/>
            <p:cNvSpPr txBox="1"/>
            <p:nvPr/>
          </p:nvSpPr>
          <p:spPr>
            <a:xfrm>
              <a:off x="3999138" y="1758056"/>
              <a:ext cx="1670460" cy="338554"/>
            </a:xfrm>
            <a:prstGeom prst="rect">
              <a:avLst/>
            </a:prstGeom>
            <a:noFill/>
          </p:spPr>
          <p:txBody>
            <a:bodyPr wrap="square" rtlCol="0">
              <a:spAutoFit/>
            </a:bodyPr>
            <a:lstStyle/>
            <a:p>
              <a:r>
                <a:rPr lang="en-GB" sz="1600" dirty="0" smtClean="0"/>
                <a:t>Stratification</a:t>
              </a:r>
            </a:p>
          </p:txBody>
        </p:sp>
        <p:cxnSp>
          <p:nvCxnSpPr>
            <p:cNvPr id="19" name="Connecteur droit avec flèche 18"/>
            <p:cNvCxnSpPr/>
            <p:nvPr/>
          </p:nvCxnSpPr>
          <p:spPr>
            <a:xfrm flipV="1">
              <a:off x="5200662" y="1752378"/>
              <a:ext cx="335145" cy="37888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29" name="Grouper 28"/>
          <p:cNvGrpSpPr/>
          <p:nvPr/>
        </p:nvGrpSpPr>
        <p:grpSpPr>
          <a:xfrm>
            <a:off x="4184811" y="2448198"/>
            <a:ext cx="1397985" cy="1128584"/>
            <a:chOff x="4184811" y="2448198"/>
            <a:chExt cx="1397985" cy="1128584"/>
          </a:xfrm>
        </p:grpSpPr>
        <p:sp>
          <p:nvSpPr>
            <p:cNvPr id="20" name="Flèche vers le bas 19"/>
            <p:cNvSpPr/>
            <p:nvPr/>
          </p:nvSpPr>
          <p:spPr>
            <a:xfrm>
              <a:off x="4666148" y="2448198"/>
              <a:ext cx="288000" cy="539999"/>
            </a:xfrm>
            <a:prstGeom prst="downArrow">
              <a:avLst/>
            </a:prstGeom>
            <a:solidFill>
              <a:srgbClr val="558ED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a:p>
          </p:txBody>
        </p:sp>
        <p:sp>
          <p:nvSpPr>
            <p:cNvPr id="21" name="ZoneTexte 20"/>
            <p:cNvSpPr txBox="1"/>
            <p:nvPr/>
          </p:nvSpPr>
          <p:spPr>
            <a:xfrm>
              <a:off x="4184811" y="3190233"/>
              <a:ext cx="1397985" cy="338554"/>
            </a:xfrm>
            <a:prstGeom prst="rect">
              <a:avLst/>
            </a:prstGeom>
            <a:noFill/>
          </p:spPr>
          <p:txBody>
            <a:bodyPr wrap="square" rtlCol="0">
              <a:spAutoFit/>
            </a:bodyPr>
            <a:lstStyle/>
            <a:p>
              <a:r>
                <a:rPr lang="en-GB" sz="1600" dirty="0" smtClean="0"/>
                <a:t>Convection</a:t>
              </a:r>
            </a:p>
          </p:txBody>
        </p:sp>
        <p:cxnSp>
          <p:nvCxnSpPr>
            <p:cNvPr id="22" name="Connecteur droit avec flèche 21"/>
            <p:cNvCxnSpPr/>
            <p:nvPr/>
          </p:nvCxnSpPr>
          <p:spPr>
            <a:xfrm>
              <a:off x="5292080" y="3212976"/>
              <a:ext cx="246703" cy="36380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grpSp>
        <p:nvGrpSpPr>
          <p:cNvPr id="31" name="Grouper 30"/>
          <p:cNvGrpSpPr/>
          <p:nvPr/>
        </p:nvGrpSpPr>
        <p:grpSpPr>
          <a:xfrm>
            <a:off x="2196188" y="2262934"/>
            <a:ext cx="2159788" cy="899891"/>
            <a:chOff x="2196188" y="2262934"/>
            <a:chExt cx="2159788" cy="899891"/>
          </a:xfrm>
        </p:grpSpPr>
        <p:sp>
          <p:nvSpPr>
            <p:cNvPr id="25" name="Flèche vers le bas 24"/>
            <p:cNvSpPr/>
            <p:nvPr/>
          </p:nvSpPr>
          <p:spPr>
            <a:xfrm flipV="1">
              <a:off x="2196188" y="2436789"/>
              <a:ext cx="288000" cy="540000"/>
            </a:xfrm>
            <a:prstGeom prst="downArrow">
              <a:avLst/>
            </a:prstGeom>
            <a:solidFill>
              <a:srgbClr val="558ED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a:p>
          </p:txBody>
        </p:sp>
        <p:grpSp>
          <p:nvGrpSpPr>
            <p:cNvPr id="39" name="Grouper 38"/>
            <p:cNvGrpSpPr/>
            <p:nvPr/>
          </p:nvGrpSpPr>
          <p:grpSpPr>
            <a:xfrm>
              <a:off x="3186263" y="2262934"/>
              <a:ext cx="1169713" cy="899891"/>
              <a:chOff x="5219958" y="4940383"/>
              <a:chExt cx="1169713" cy="899891"/>
            </a:xfrm>
          </p:grpSpPr>
          <p:grpSp>
            <p:nvGrpSpPr>
              <p:cNvPr id="37" name="Grouper 36"/>
              <p:cNvGrpSpPr/>
              <p:nvPr/>
            </p:nvGrpSpPr>
            <p:grpSpPr>
              <a:xfrm>
                <a:off x="5219958" y="4940383"/>
                <a:ext cx="899280" cy="899891"/>
                <a:chOff x="6635401" y="2338909"/>
                <a:chExt cx="899280" cy="899891"/>
              </a:xfrm>
            </p:grpSpPr>
            <p:sp>
              <p:nvSpPr>
                <p:cNvPr id="26" name="Ellipse 25"/>
                <p:cNvSpPr>
                  <a:spLocks noChangeAspect="1"/>
                </p:cNvSpPr>
                <p:nvPr/>
              </p:nvSpPr>
              <p:spPr>
                <a:xfrm>
                  <a:off x="6635401" y="2338909"/>
                  <a:ext cx="899280" cy="899891"/>
                </a:xfrm>
                <a:prstGeom prst="ellipse">
                  <a:avLst/>
                </a:prstGeom>
                <a:noFill/>
                <a:ln w="57150" cmpd="sng">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a:p>
              </p:txBody>
            </p:sp>
            <p:cxnSp>
              <p:nvCxnSpPr>
                <p:cNvPr id="27" name="Connecteur droit avec flèche 26"/>
                <p:cNvCxnSpPr/>
                <p:nvPr/>
              </p:nvCxnSpPr>
              <p:spPr>
                <a:xfrm flipV="1">
                  <a:off x="6647274" y="2670086"/>
                  <a:ext cx="6401" cy="179996"/>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5" name="Connecteur droit avec flèche 34"/>
                <p:cNvCxnSpPr/>
                <p:nvPr/>
              </p:nvCxnSpPr>
              <p:spPr>
                <a:xfrm>
                  <a:off x="7534681" y="2822486"/>
                  <a:ext cx="0" cy="152400"/>
                </a:xfrm>
                <a:prstGeom prst="straightConnector1">
                  <a:avLst/>
                </a:prstGeom>
                <a:ln w="57150"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38" name="ZoneTexte 37"/>
              <p:cNvSpPr txBox="1"/>
              <p:nvPr/>
            </p:nvSpPr>
            <p:spPr>
              <a:xfrm>
                <a:off x="5425699" y="5026329"/>
                <a:ext cx="963972" cy="769441"/>
              </a:xfrm>
              <a:prstGeom prst="rect">
                <a:avLst/>
              </a:prstGeom>
              <a:noFill/>
              <a:ln>
                <a:noFill/>
              </a:ln>
            </p:spPr>
            <p:txBody>
              <a:bodyPr wrap="square" rtlCol="0">
                <a:spAutoFit/>
              </a:bodyPr>
              <a:lstStyle/>
              <a:p>
                <a:r>
                  <a:rPr lang="en-GB" sz="4400" b="1" dirty="0" smtClean="0">
                    <a:solidFill>
                      <a:srgbClr val="FF0000"/>
                    </a:solidFill>
                  </a:rPr>
                  <a:t>+</a:t>
                </a:r>
                <a:endParaRPr lang="en-GB" sz="4400" b="1" dirty="0">
                  <a:solidFill>
                    <a:srgbClr val="FF0000"/>
                  </a:solidFill>
                </a:endParaRPr>
              </a:p>
            </p:txBody>
          </p:sp>
        </p:grpSp>
      </p:grpSp>
      <p:grpSp>
        <p:nvGrpSpPr>
          <p:cNvPr id="32" name="Grouper 31"/>
          <p:cNvGrpSpPr/>
          <p:nvPr/>
        </p:nvGrpSpPr>
        <p:grpSpPr>
          <a:xfrm>
            <a:off x="3842169" y="3733506"/>
            <a:ext cx="2492306" cy="896827"/>
            <a:chOff x="3842169" y="3733506"/>
            <a:chExt cx="2492306" cy="896827"/>
          </a:xfrm>
        </p:grpSpPr>
        <p:sp>
          <p:nvSpPr>
            <p:cNvPr id="40" name="Flèche vers le bas 39"/>
            <p:cNvSpPr/>
            <p:nvPr/>
          </p:nvSpPr>
          <p:spPr>
            <a:xfrm>
              <a:off x="4613141" y="3733506"/>
              <a:ext cx="288000" cy="539999"/>
            </a:xfrm>
            <a:prstGeom prst="downArrow">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a:p>
          </p:txBody>
        </p:sp>
        <p:sp>
          <p:nvSpPr>
            <p:cNvPr id="41" name="ZoneTexte 40"/>
            <p:cNvSpPr txBox="1"/>
            <p:nvPr/>
          </p:nvSpPr>
          <p:spPr>
            <a:xfrm>
              <a:off x="3842169" y="4291779"/>
              <a:ext cx="2492306" cy="338554"/>
            </a:xfrm>
            <a:prstGeom prst="rect">
              <a:avLst/>
            </a:prstGeom>
            <a:noFill/>
          </p:spPr>
          <p:txBody>
            <a:bodyPr wrap="square" rtlCol="0">
              <a:spAutoFit/>
            </a:bodyPr>
            <a:lstStyle/>
            <a:p>
              <a:r>
                <a:rPr lang="en-GB" sz="1600" dirty="0" smtClean="0"/>
                <a:t>Convection impossible</a:t>
              </a:r>
              <a:endParaRPr lang="en-GB" sz="1600" dirty="0"/>
            </a:p>
          </p:txBody>
        </p:sp>
        <p:sp>
          <p:nvSpPr>
            <p:cNvPr id="42" name="ZoneTexte 41"/>
            <p:cNvSpPr txBox="1"/>
            <p:nvPr/>
          </p:nvSpPr>
          <p:spPr>
            <a:xfrm>
              <a:off x="4847257" y="3745351"/>
              <a:ext cx="1315749" cy="338554"/>
            </a:xfrm>
            <a:prstGeom prst="rect">
              <a:avLst/>
            </a:prstGeom>
            <a:noFill/>
            <a:ln>
              <a:noFill/>
            </a:ln>
          </p:spPr>
          <p:txBody>
            <a:bodyPr wrap="square" rtlCol="0">
              <a:spAutoFit/>
            </a:bodyPr>
            <a:lstStyle/>
            <a:p>
              <a:r>
                <a:rPr lang="en-GB" sz="1600" b="1" dirty="0" err="1" smtClean="0">
                  <a:solidFill>
                    <a:srgbClr val="FF0000"/>
                  </a:solidFill>
                </a:rPr>
                <a:t>Seuil</a:t>
              </a:r>
              <a:endParaRPr lang="en-GB" sz="1600" b="1" dirty="0">
                <a:solidFill>
                  <a:srgbClr val="FF0000"/>
                </a:solidFill>
              </a:endParaRPr>
            </a:p>
          </p:txBody>
        </p:sp>
      </p:grpSp>
      <p:grpSp>
        <p:nvGrpSpPr>
          <p:cNvPr id="33" name="Grouper 32"/>
          <p:cNvGrpSpPr/>
          <p:nvPr/>
        </p:nvGrpSpPr>
        <p:grpSpPr>
          <a:xfrm>
            <a:off x="3270929" y="4718606"/>
            <a:ext cx="3063546" cy="2018531"/>
            <a:chOff x="3270929" y="4718606"/>
            <a:chExt cx="3063546" cy="2018531"/>
          </a:xfrm>
        </p:grpSpPr>
        <p:sp>
          <p:nvSpPr>
            <p:cNvPr id="43" name="Flèche vers le bas 42"/>
            <p:cNvSpPr/>
            <p:nvPr/>
          </p:nvSpPr>
          <p:spPr>
            <a:xfrm>
              <a:off x="4638000" y="4718606"/>
              <a:ext cx="288000" cy="539999"/>
            </a:xfrm>
            <a:prstGeom prst="downArrow">
              <a:avLst/>
            </a:prstGeom>
            <a:solidFill>
              <a:srgbClr val="558ED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a:p>
          </p:txBody>
        </p:sp>
        <p:sp>
          <p:nvSpPr>
            <p:cNvPr id="44" name="ZoneTexte 43"/>
            <p:cNvSpPr txBox="1"/>
            <p:nvPr/>
          </p:nvSpPr>
          <p:spPr>
            <a:xfrm>
              <a:off x="3563889" y="5266377"/>
              <a:ext cx="2770586" cy="338554"/>
            </a:xfrm>
            <a:prstGeom prst="rect">
              <a:avLst/>
            </a:prstGeom>
            <a:noFill/>
          </p:spPr>
          <p:txBody>
            <a:bodyPr wrap="square" rtlCol="0">
              <a:spAutoFit/>
            </a:bodyPr>
            <a:lstStyle/>
            <a:p>
              <a:r>
                <a:rPr lang="en-GB" sz="1600" dirty="0" smtClean="0"/>
                <a:t>Couche de mélange </a:t>
              </a:r>
              <a:r>
                <a:rPr lang="en-GB" sz="1600" dirty="0" err="1" smtClean="0"/>
                <a:t>réduite</a:t>
              </a:r>
              <a:endParaRPr lang="en-GB" sz="1600" dirty="0"/>
            </a:p>
          </p:txBody>
        </p:sp>
        <p:sp>
          <p:nvSpPr>
            <p:cNvPr id="45" name="ZoneTexte 44"/>
            <p:cNvSpPr txBox="1"/>
            <p:nvPr/>
          </p:nvSpPr>
          <p:spPr>
            <a:xfrm>
              <a:off x="3270929" y="6152362"/>
              <a:ext cx="3063546" cy="584775"/>
            </a:xfrm>
            <a:prstGeom prst="rect">
              <a:avLst/>
            </a:prstGeom>
            <a:noFill/>
          </p:spPr>
          <p:txBody>
            <a:bodyPr wrap="square" rtlCol="0">
              <a:spAutoFit/>
            </a:bodyPr>
            <a:lstStyle/>
            <a:p>
              <a:pPr algn="ctr"/>
              <a:r>
                <a:rPr lang="en-GB" sz="1600" dirty="0" err="1" smtClean="0"/>
                <a:t>Capacité</a:t>
              </a:r>
              <a:r>
                <a:rPr lang="en-GB" sz="1600" dirty="0" smtClean="0"/>
                <a:t> </a:t>
              </a:r>
              <a:r>
                <a:rPr lang="en-GB" sz="1600" dirty="0" err="1" smtClean="0"/>
                <a:t>thermique</a:t>
              </a:r>
              <a:r>
                <a:rPr lang="en-GB" sz="1600" dirty="0" smtClean="0"/>
                <a:t> de </a:t>
              </a:r>
              <a:r>
                <a:rPr lang="en-GB" sz="1600" dirty="0" err="1" smtClean="0"/>
                <a:t>l’océan</a:t>
              </a:r>
              <a:r>
                <a:rPr lang="en-GB" sz="1600" dirty="0" smtClean="0"/>
                <a:t> </a:t>
              </a:r>
              <a:r>
                <a:rPr lang="en-GB" sz="1600" dirty="0" err="1" smtClean="0"/>
                <a:t>réduite</a:t>
              </a:r>
              <a:r>
                <a:rPr lang="en-GB" sz="1600" dirty="0" smtClean="0"/>
                <a:t> </a:t>
              </a:r>
              <a:r>
                <a:rPr lang="en-GB" sz="1600" dirty="0" err="1" smtClean="0"/>
                <a:t>en</a:t>
              </a:r>
              <a:r>
                <a:rPr lang="en-GB" sz="1600" dirty="0" smtClean="0"/>
                <a:t> hiver</a:t>
              </a:r>
              <a:endParaRPr lang="en-GB" sz="1600" dirty="0"/>
            </a:p>
          </p:txBody>
        </p:sp>
        <p:sp>
          <p:nvSpPr>
            <p:cNvPr id="46" name="Flèche vers le bas 45"/>
            <p:cNvSpPr/>
            <p:nvPr/>
          </p:nvSpPr>
          <p:spPr>
            <a:xfrm>
              <a:off x="4646400" y="5659165"/>
              <a:ext cx="288000" cy="539999"/>
            </a:xfrm>
            <a:prstGeom prst="downArrow">
              <a:avLst/>
            </a:prstGeom>
            <a:solidFill>
              <a:srgbClr val="558ED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a:p>
          </p:txBody>
        </p:sp>
      </p:grpSp>
      <p:grpSp>
        <p:nvGrpSpPr>
          <p:cNvPr id="34" name="Grouper 33"/>
          <p:cNvGrpSpPr/>
          <p:nvPr/>
        </p:nvGrpSpPr>
        <p:grpSpPr>
          <a:xfrm>
            <a:off x="6026494" y="3553367"/>
            <a:ext cx="3229439" cy="3340728"/>
            <a:chOff x="6026494" y="3553367"/>
            <a:chExt cx="3229439" cy="3340728"/>
          </a:xfrm>
        </p:grpSpPr>
        <p:sp>
          <p:nvSpPr>
            <p:cNvPr id="47" name="Flèche vers la droite 46"/>
            <p:cNvSpPr/>
            <p:nvPr/>
          </p:nvSpPr>
          <p:spPr>
            <a:xfrm>
              <a:off x="6026494" y="6447840"/>
              <a:ext cx="493405" cy="283228"/>
            </a:xfrm>
            <a:prstGeom prst="rightArrow">
              <a:avLst/>
            </a:prstGeom>
            <a:solidFill>
              <a:srgbClr val="558ED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a:p>
          </p:txBody>
        </p:sp>
        <p:sp>
          <p:nvSpPr>
            <p:cNvPr id="48" name="ZoneTexte 47"/>
            <p:cNvSpPr txBox="1"/>
            <p:nvPr/>
          </p:nvSpPr>
          <p:spPr>
            <a:xfrm>
              <a:off x="6580383" y="5119619"/>
              <a:ext cx="2675550" cy="338554"/>
            </a:xfrm>
            <a:prstGeom prst="rect">
              <a:avLst/>
            </a:prstGeom>
            <a:noFill/>
          </p:spPr>
          <p:txBody>
            <a:bodyPr wrap="square" rtlCol="0">
              <a:spAutoFit/>
            </a:bodyPr>
            <a:lstStyle/>
            <a:p>
              <a:r>
                <a:rPr lang="en-GB" sz="1600" dirty="0" smtClean="0"/>
                <a:t>Formation glace de </a:t>
              </a:r>
              <a:r>
                <a:rPr lang="en-GB" sz="1600" dirty="0" err="1" smtClean="0"/>
                <a:t>mer</a:t>
              </a:r>
              <a:endParaRPr lang="en-GB" sz="1600" dirty="0"/>
            </a:p>
          </p:txBody>
        </p:sp>
        <p:sp>
          <p:nvSpPr>
            <p:cNvPr id="49" name="Flèche vers le bas 48"/>
            <p:cNvSpPr/>
            <p:nvPr/>
          </p:nvSpPr>
          <p:spPr>
            <a:xfrm flipV="1">
              <a:off x="7776053" y="5635709"/>
              <a:ext cx="288000" cy="540000"/>
            </a:xfrm>
            <a:prstGeom prst="downArrow">
              <a:avLst/>
            </a:prstGeom>
            <a:solidFill>
              <a:srgbClr val="558ED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a:p>
          </p:txBody>
        </p:sp>
        <p:sp>
          <p:nvSpPr>
            <p:cNvPr id="50" name="ZoneTexte 49"/>
            <p:cNvSpPr txBox="1"/>
            <p:nvPr/>
          </p:nvSpPr>
          <p:spPr>
            <a:xfrm>
              <a:off x="6570767" y="6309320"/>
              <a:ext cx="2676026" cy="584775"/>
            </a:xfrm>
            <a:prstGeom prst="rect">
              <a:avLst/>
            </a:prstGeom>
            <a:noFill/>
          </p:spPr>
          <p:txBody>
            <a:bodyPr wrap="square" rtlCol="0">
              <a:spAutoFit/>
            </a:bodyPr>
            <a:lstStyle/>
            <a:p>
              <a:r>
                <a:rPr lang="en-GB" sz="1600" dirty="0" smtClean="0"/>
                <a:t>Fort </a:t>
              </a:r>
              <a:r>
                <a:rPr lang="en-GB" sz="1600" dirty="0" err="1" smtClean="0"/>
                <a:t>refroidissement</a:t>
              </a:r>
              <a:r>
                <a:rPr lang="en-GB" sz="1600" dirty="0" smtClean="0"/>
                <a:t> </a:t>
              </a:r>
              <a:r>
                <a:rPr lang="en-GB" sz="1600" dirty="0" err="1" smtClean="0"/>
                <a:t>en</a:t>
              </a:r>
              <a:r>
                <a:rPr lang="en-GB" sz="1600" dirty="0" smtClean="0"/>
                <a:t> hiver</a:t>
              </a:r>
              <a:endParaRPr lang="en-GB" sz="1600" dirty="0"/>
            </a:p>
          </p:txBody>
        </p:sp>
        <p:sp>
          <p:nvSpPr>
            <p:cNvPr id="51" name="Flèche vers le bas 50"/>
            <p:cNvSpPr/>
            <p:nvPr/>
          </p:nvSpPr>
          <p:spPr>
            <a:xfrm flipV="1">
              <a:off x="7735456" y="4391111"/>
              <a:ext cx="288000" cy="540000"/>
            </a:xfrm>
            <a:prstGeom prst="downArrow">
              <a:avLst/>
            </a:prstGeom>
            <a:solidFill>
              <a:srgbClr val="558ED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a:p>
          </p:txBody>
        </p:sp>
        <p:sp>
          <p:nvSpPr>
            <p:cNvPr id="52" name="ZoneTexte 51"/>
            <p:cNvSpPr txBox="1"/>
            <p:nvPr/>
          </p:nvSpPr>
          <p:spPr>
            <a:xfrm>
              <a:off x="6579905" y="3553367"/>
              <a:ext cx="2575518" cy="830997"/>
            </a:xfrm>
            <a:prstGeom prst="rect">
              <a:avLst/>
            </a:prstGeom>
            <a:noFill/>
          </p:spPr>
          <p:txBody>
            <a:bodyPr wrap="square" rtlCol="0">
              <a:spAutoFit/>
            </a:bodyPr>
            <a:lstStyle/>
            <a:p>
              <a:pPr algn="ctr"/>
              <a:r>
                <a:rPr lang="en-GB" sz="1600" b="1" dirty="0" smtClean="0"/>
                <a:t>Fort </a:t>
              </a:r>
              <a:r>
                <a:rPr lang="en-GB" sz="1600" b="1" dirty="0" err="1" smtClean="0"/>
                <a:t>refroidissement</a:t>
              </a:r>
              <a:r>
                <a:rPr lang="en-GB" sz="1600" b="1" dirty="0" smtClean="0"/>
                <a:t> au </a:t>
              </a:r>
              <a:r>
                <a:rPr lang="en-GB" sz="1600" b="1" dirty="0" err="1" smtClean="0"/>
                <a:t>dessus</a:t>
              </a:r>
              <a:r>
                <a:rPr lang="en-GB" sz="1600" b="1" dirty="0" smtClean="0"/>
                <a:t> de la </a:t>
              </a:r>
              <a:r>
                <a:rPr lang="en-GB" sz="1600" b="1" dirty="0" err="1" smtClean="0"/>
                <a:t>mer</a:t>
              </a:r>
              <a:r>
                <a:rPr lang="en-GB" sz="1600" b="1" dirty="0" smtClean="0"/>
                <a:t> du Labrador et </a:t>
              </a:r>
              <a:r>
                <a:rPr lang="en-GB" sz="1600" b="1" dirty="0" err="1" smtClean="0"/>
                <a:t>autour</a:t>
              </a:r>
              <a:endParaRPr lang="en-GB" sz="1600" b="1" dirty="0"/>
            </a:p>
          </p:txBody>
        </p:sp>
      </p:grpSp>
      <p:grpSp>
        <p:nvGrpSpPr>
          <p:cNvPr id="54" name="Grouper 53"/>
          <p:cNvGrpSpPr/>
          <p:nvPr/>
        </p:nvGrpSpPr>
        <p:grpSpPr>
          <a:xfrm>
            <a:off x="-36512" y="1413824"/>
            <a:ext cx="1631348" cy="2230183"/>
            <a:chOff x="-11676" y="1388724"/>
            <a:chExt cx="1631348" cy="2230183"/>
          </a:xfrm>
        </p:grpSpPr>
        <p:sp>
          <p:nvSpPr>
            <p:cNvPr id="12" name="Flèche vers le bas 11"/>
            <p:cNvSpPr/>
            <p:nvPr/>
          </p:nvSpPr>
          <p:spPr>
            <a:xfrm flipV="1">
              <a:off x="277185" y="2764501"/>
              <a:ext cx="301530" cy="854406"/>
            </a:xfrm>
            <a:prstGeom prst="downArrow">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a:p>
          </p:txBody>
        </p:sp>
        <p:grpSp>
          <p:nvGrpSpPr>
            <p:cNvPr id="3" name="Grouper 2"/>
            <p:cNvGrpSpPr/>
            <p:nvPr/>
          </p:nvGrpSpPr>
          <p:grpSpPr>
            <a:xfrm>
              <a:off x="-11676" y="1388724"/>
              <a:ext cx="1631348" cy="1019665"/>
              <a:chOff x="-11676" y="1388724"/>
              <a:chExt cx="1631348" cy="1019665"/>
            </a:xfrm>
          </p:grpSpPr>
          <p:sp>
            <p:nvSpPr>
              <p:cNvPr id="4" name="ZoneTexte 3"/>
              <p:cNvSpPr txBox="1"/>
              <p:nvPr/>
            </p:nvSpPr>
            <p:spPr>
              <a:xfrm>
                <a:off x="-11676" y="1388724"/>
                <a:ext cx="804069" cy="338554"/>
              </a:xfrm>
              <a:prstGeom prst="rect">
                <a:avLst/>
              </a:prstGeom>
              <a:noFill/>
            </p:spPr>
            <p:txBody>
              <a:bodyPr wrap="square" rtlCol="0">
                <a:spAutoFit/>
              </a:bodyPr>
              <a:lstStyle/>
              <a:p>
                <a:r>
                  <a:rPr lang="en-GB" sz="1600" dirty="0" smtClean="0"/>
                  <a:t>Temp.</a:t>
                </a:r>
                <a:endParaRPr lang="en-GB" sz="1600" dirty="0"/>
              </a:p>
            </p:txBody>
          </p:sp>
          <p:sp>
            <p:nvSpPr>
              <p:cNvPr id="5" name="ZoneTexte 4"/>
              <p:cNvSpPr txBox="1"/>
              <p:nvPr/>
            </p:nvSpPr>
            <p:spPr>
              <a:xfrm>
                <a:off x="73100" y="2016216"/>
                <a:ext cx="804069" cy="338554"/>
              </a:xfrm>
              <a:prstGeom prst="rect">
                <a:avLst/>
              </a:prstGeom>
              <a:noFill/>
            </p:spPr>
            <p:txBody>
              <a:bodyPr wrap="square" rtlCol="0">
                <a:spAutoFit/>
              </a:bodyPr>
              <a:lstStyle/>
              <a:p>
                <a:r>
                  <a:rPr lang="en-GB" sz="1600" smtClean="0"/>
                  <a:t>Sal.</a:t>
                </a:r>
                <a:endParaRPr lang="en-GB" sz="1600" dirty="0"/>
              </a:p>
            </p:txBody>
          </p:sp>
          <p:cxnSp>
            <p:nvCxnSpPr>
              <p:cNvPr id="9" name="Connecteur droit avec flèche 8"/>
              <p:cNvCxnSpPr/>
              <p:nvPr/>
            </p:nvCxnSpPr>
            <p:spPr>
              <a:xfrm flipV="1">
                <a:off x="511682" y="1448110"/>
                <a:ext cx="338075" cy="283228"/>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 name="Connecteur droit avec flèche 9"/>
              <p:cNvCxnSpPr/>
              <p:nvPr/>
            </p:nvCxnSpPr>
            <p:spPr>
              <a:xfrm>
                <a:off x="529956" y="2044583"/>
                <a:ext cx="246703" cy="36380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Accolade fermante 13"/>
              <p:cNvSpPr/>
              <p:nvPr/>
            </p:nvSpPr>
            <p:spPr>
              <a:xfrm>
                <a:off x="1418654" y="1580588"/>
                <a:ext cx="201018" cy="740048"/>
              </a:xfrm>
              <a:prstGeom prst="rightBrace">
                <a:avLst/>
              </a:prstGeom>
              <a:ln>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sz="1600"/>
              </a:p>
            </p:txBody>
          </p:sp>
          <p:sp>
            <p:nvSpPr>
              <p:cNvPr id="2" name="ZoneTexte 1"/>
              <p:cNvSpPr txBox="1"/>
              <p:nvPr/>
            </p:nvSpPr>
            <p:spPr>
              <a:xfrm>
                <a:off x="564388" y="1603700"/>
                <a:ext cx="1045964" cy="584775"/>
              </a:xfrm>
              <a:prstGeom prst="rect">
                <a:avLst/>
              </a:prstGeom>
              <a:noFill/>
            </p:spPr>
            <p:txBody>
              <a:bodyPr wrap="square" rtlCol="0">
                <a:spAutoFit/>
              </a:bodyPr>
              <a:lstStyle/>
              <a:p>
                <a:r>
                  <a:rPr lang="en-GB" sz="1600" dirty="0" err="1" smtClean="0"/>
                  <a:t>Mer</a:t>
                </a:r>
                <a:r>
                  <a:rPr lang="en-GB" sz="1600" dirty="0" smtClean="0"/>
                  <a:t> Labrador</a:t>
                </a:r>
                <a:endParaRPr lang="en-GB" sz="1600" dirty="0"/>
              </a:p>
            </p:txBody>
          </p:sp>
        </p:grpSp>
      </p:grpSp>
      <p:grpSp>
        <p:nvGrpSpPr>
          <p:cNvPr id="30" name="Grouper 29"/>
          <p:cNvGrpSpPr/>
          <p:nvPr/>
        </p:nvGrpSpPr>
        <p:grpSpPr>
          <a:xfrm>
            <a:off x="1641869" y="3068960"/>
            <a:ext cx="2451571" cy="830997"/>
            <a:chOff x="1641869" y="3068960"/>
            <a:chExt cx="2451571" cy="830997"/>
          </a:xfrm>
        </p:grpSpPr>
        <p:sp>
          <p:nvSpPr>
            <p:cNvPr id="23" name="Flèche vers la droite 22"/>
            <p:cNvSpPr/>
            <p:nvPr/>
          </p:nvSpPr>
          <p:spPr>
            <a:xfrm flipH="1">
              <a:off x="3630377" y="3303409"/>
              <a:ext cx="463063" cy="283228"/>
            </a:xfrm>
            <a:prstGeom prst="rightArrow">
              <a:avLst/>
            </a:prstGeom>
            <a:solidFill>
              <a:srgbClr val="558ED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600"/>
            </a:p>
          </p:txBody>
        </p:sp>
        <p:sp>
          <p:nvSpPr>
            <p:cNvPr id="24" name="ZoneTexte 23"/>
            <p:cNvSpPr txBox="1"/>
            <p:nvPr/>
          </p:nvSpPr>
          <p:spPr>
            <a:xfrm>
              <a:off x="1641869" y="3068960"/>
              <a:ext cx="1705995" cy="830997"/>
            </a:xfrm>
            <a:prstGeom prst="rect">
              <a:avLst/>
            </a:prstGeom>
            <a:noFill/>
          </p:spPr>
          <p:txBody>
            <a:bodyPr wrap="square" rtlCol="0">
              <a:spAutoFit/>
            </a:bodyPr>
            <a:lstStyle/>
            <a:p>
              <a:r>
                <a:rPr lang="en-GB" sz="1600" dirty="0" err="1" smtClean="0"/>
                <a:t>Apport</a:t>
              </a:r>
              <a:r>
                <a:rPr lang="en-GB" sz="1600" dirty="0" smtClean="0"/>
                <a:t> </a:t>
              </a:r>
              <a:r>
                <a:rPr lang="en-GB" sz="1600" dirty="0" err="1" smtClean="0"/>
                <a:t>d’eaux</a:t>
              </a:r>
              <a:r>
                <a:rPr lang="en-GB" sz="1600" dirty="0" smtClean="0"/>
                <a:t> </a:t>
              </a:r>
              <a:r>
                <a:rPr lang="en-GB" sz="1600" dirty="0" err="1" smtClean="0"/>
                <a:t>salées</a:t>
              </a:r>
              <a:r>
                <a:rPr lang="en-GB" sz="1600" dirty="0" smtClean="0"/>
                <a:t> </a:t>
              </a:r>
              <a:r>
                <a:rPr lang="en-GB" sz="1600" dirty="0" err="1" smtClean="0"/>
                <a:t>en</a:t>
              </a:r>
              <a:r>
                <a:rPr lang="en-GB" sz="1600" dirty="0" smtClean="0"/>
                <a:t> </a:t>
              </a:r>
              <a:r>
                <a:rPr lang="en-GB" sz="1600" dirty="0" err="1" smtClean="0"/>
                <a:t>mer</a:t>
              </a:r>
              <a:r>
                <a:rPr lang="en-GB" sz="1600" dirty="0" smtClean="0"/>
                <a:t> du Labrador</a:t>
              </a:r>
            </a:p>
          </p:txBody>
        </p:sp>
        <p:cxnSp>
          <p:nvCxnSpPr>
            <p:cNvPr id="53" name="Connecteur droit avec flèche 52"/>
            <p:cNvCxnSpPr/>
            <p:nvPr/>
          </p:nvCxnSpPr>
          <p:spPr>
            <a:xfrm>
              <a:off x="3059832" y="3281218"/>
              <a:ext cx="246703" cy="363806"/>
            </a:xfrm>
            <a:prstGeom prst="straightConnector1">
              <a:avLst/>
            </a:prstGeom>
            <a:ln>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grpSp>
      <p:sp>
        <p:nvSpPr>
          <p:cNvPr id="58" name="Titre 57"/>
          <p:cNvSpPr>
            <a:spLocks noGrp="1"/>
          </p:cNvSpPr>
          <p:nvPr>
            <p:ph type="title"/>
          </p:nvPr>
        </p:nvSpPr>
        <p:spPr/>
        <p:txBody>
          <a:bodyPr/>
          <a:lstStyle/>
          <a:p>
            <a:r>
              <a:rPr lang="fr-FR" dirty="0"/>
              <a:t>Mécanisme</a:t>
            </a:r>
          </a:p>
        </p:txBody>
      </p:sp>
    </p:spTree>
    <p:extLst>
      <p:ext uri="{BB962C8B-B14F-4D97-AF65-F5344CB8AC3E}">
        <p14:creationId xmlns:p14="http://schemas.microsoft.com/office/powerpoint/2010/main" val="213920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sz="4000" b="1" dirty="0" smtClean="0"/>
              <a:t>Un coup de </a:t>
            </a:r>
            <a:r>
              <a:rPr lang="en-GB" sz="4000" b="1" dirty="0" err="1" smtClean="0"/>
              <a:t>froid</a:t>
            </a:r>
            <a:r>
              <a:rPr lang="en-GB" sz="4000" b="1" dirty="0" smtClean="0"/>
              <a:t> sur </a:t>
            </a:r>
            <a:r>
              <a:rPr lang="en-GB" sz="4000" b="1" dirty="0" err="1" smtClean="0"/>
              <a:t>l’Atlantique</a:t>
            </a:r>
            <a:r>
              <a:rPr lang="en-GB" sz="4000" b="1" dirty="0" smtClean="0"/>
              <a:t> Nord ?</a:t>
            </a:r>
            <a:endParaRPr lang="en-GB" sz="4000" b="1" dirty="0"/>
          </a:p>
        </p:txBody>
      </p:sp>
      <p:pic>
        <p:nvPicPr>
          <p:cNvPr id="3" name="Picture 4" descr="ttps://i.ytimg.com/vi/71FVI0Xa9u0/hqdefaul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2052000"/>
            <a:ext cx="6408000" cy="4806000"/>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16491" y="1412776"/>
            <a:ext cx="9140469" cy="646331"/>
          </a:xfrm>
          <a:prstGeom prst="rect">
            <a:avLst/>
          </a:prstGeom>
          <a:noFill/>
        </p:spPr>
        <p:txBody>
          <a:bodyPr wrap="square" rtlCol="0">
            <a:spAutoFit/>
          </a:bodyPr>
          <a:lstStyle/>
          <a:p>
            <a:pPr algn="ctr"/>
            <a:r>
              <a:rPr lang="fr-FR" dirty="0" smtClean="0"/>
              <a:t>« L’art de la prophétie est extrêmement difficile surtout en ce qui concerne l’avenir »</a:t>
            </a:r>
          </a:p>
          <a:p>
            <a:pPr algn="r"/>
            <a:r>
              <a:rPr lang="fr-FR" dirty="0" smtClean="0"/>
              <a:t> Mark Twain</a:t>
            </a:r>
            <a:endParaRPr lang="fr-FR" dirty="0"/>
          </a:p>
        </p:txBody>
      </p:sp>
      <p:pic>
        <p:nvPicPr>
          <p:cNvPr id="2050" name="Picture 2" descr="ésultat de recherche d'images pour &quot;le jour d'apres cyclone&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022" y="2103120"/>
            <a:ext cx="9216000" cy="4792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568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sz="3600" dirty="0"/>
              <a:t>De la </a:t>
            </a:r>
            <a:r>
              <a:rPr lang="en-GB" sz="3600" dirty="0" err="1"/>
              <a:t>possibilité</a:t>
            </a:r>
            <a:r>
              <a:rPr lang="en-GB" sz="3600" dirty="0"/>
              <a:t> de </a:t>
            </a:r>
            <a:r>
              <a:rPr lang="en-GB" sz="3600" dirty="0" err="1" smtClean="0"/>
              <a:t>changements</a:t>
            </a:r>
            <a:r>
              <a:rPr lang="en-GB" sz="3600" dirty="0" smtClean="0"/>
              <a:t> </a:t>
            </a:r>
            <a:r>
              <a:rPr lang="en-GB" sz="3600" dirty="0" err="1"/>
              <a:t>abrupts</a:t>
            </a:r>
            <a:endParaRPr lang="en-GB" sz="3600" dirty="0"/>
          </a:p>
        </p:txBody>
      </p:sp>
      <p:sp>
        <p:nvSpPr>
          <p:cNvPr id="3" name="Espace réservé du contenu 2"/>
          <p:cNvSpPr>
            <a:spLocks noGrp="1"/>
          </p:cNvSpPr>
          <p:nvPr>
            <p:ph idx="1"/>
          </p:nvPr>
        </p:nvSpPr>
        <p:spPr>
          <a:xfrm>
            <a:off x="-6419" y="2276872"/>
            <a:ext cx="4218379" cy="4176464"/>
          </a:xfrm>
        </p:spPr>
        <p:txBody>
          <a:bodyPr>
            <a:normAutofit fontScale="92500" lnSpcReduction="10000"/>
          </a:bodyPr>
          <a:lstStyle/>
          <a:p>
            <a:endParaRPr lang="en-GB" dirty="0" smtClean="0"/>
          </a:p>
          <a:p>
            <a:pPr>
              <a:lnSpc>
                <a:spcPct val="120000"/>
              </a:lnSpc>
              <a:spcBef>
                <a:spcPts val="600"/>
              </a:spcBef>
              <a:spcAft>
                <a:spcPts val="600"/>
              </a:spcAft>
            </a:pPr>
            <a:r>
              <a:rPr lang="fr-FR" sz="2200" dirty="0" smtClean="0"/>
              <a:t>Si l’on considère tous les modèles à égalité, il y a </a:t>
            </a:r>
            <a:r>
              <a:rPr lang="fr-FR" sz="2200" b="1" dirty="0" smtClean="0">
                <a:solidFill>
                  <a:srgbClr val="C00000"/>
                </a:solidFill>
              </a:rPr>
              <a:t>17% de chance </a:t>
            </a:r>
            <a:r>
              <a:rPr lang="fr-FR" sz="2200" b="1" dirty="0" smtClean="0"/>
              <a:t>d’avoir un tellement changement dans le siècle à venir</a:t>
            </a:r>
            <a:endParaRPr lang="fr-FR" sz="2200" dirty="0" smtClean="0"/>
          </a:p>
          <a:p>
            <a:pPr>
              <a:lnSpc>
                <a:spcPct val="120000"/>
              </a:lnSpc>
              <a:spcBef>
                <a:spcPts val="600"/>
              </a:spcBef>
              <a:spcAft>
                <a:spcPts val="600"/>
              </a:spcAft>
            </a:pPr>
            <a:r>
              <a:rPr lang="fr-FR" sz="2200" dirty="0" smtClean="0"/>
              <a:t>On utilise la stratification en Atlantique Nord comme contrainte émergente</a:t>
            </a:r>
          </a:p>
          <a:p>
            <a:pPr>
              <a:lnSpc>
                <a:spcPct val="120000"/>
              </a:lnSpc>
              <a:spcBef>
                <a:spcPts val="600"/>
              </a:spcBef>
              <a:spcAft>
                <a:spcPts val="600"/>
              </a:spcAft>
            </a:pPr>
            <a:r>
              <a:rPr lang="fr-FR" sz="2200" dirty="0" smtClean="0"/>
              <a:t>Si on sélectionne les </a:t>
            </a:r>
            <a:r>
              <a:rPr lang="fr-FR" sz="2200" b="1" dirty="0" smtClean="0"/>
              <a:t>11 meilleurs </a:t>
            </a:r>
            <a:r>
              <a:rPr lang="fr-FR" sz="2200" dirty="0" smtClean="0"/>
              <a:t>modèles vis-à</a:t>
            </a:r>
            <a:r>
              <a:rPr lang="fr-FR" sz="2200" dirty="0"/>
              <a:t>-</a:t>
            </a:r>
            <a:r>
              <a:rPr lang="fr-FR" sz="2200" dirty="0" smtClean="0"/>
              <a:t>vis de cette contrainte</a:t>
            </a:r>
            <a:r>
              <a:rPr lang="fr-FR" sz="2200" b="1" dirty="0" smtClean="0"/>
              <a:t>, le risque monte à </a:t>
            </a:r>
            <a:r>
              <a:rPr lang="fr-FR" sz="2200" b="1" dirty="0" smtClean="0">
                <a:solidFill>
                  <a:srgbClr val="C00000"/>
                </a:solidFill>
              </a:rPr>
              <a:t>45%</a:t>
            </a:r>
            <a:endParaRPr lang="fr-FR" sz="2200" dirty="0" smtClean="0"/>
          </a:p>
        </p:txBody>
      </p:sp>
      <p:grpSp>
        <p:nvGrpSpPr>
          <p:cNvPr id="5" name="Grouper 4"/>
          <p:cNvGrpSpPr/>
          <p:nvPr/>
        </p:nvGrpSpPr>
        <p:grpSpPr>
          <a:xfrm>
            <a:off x="5853514" y="1393771"/>
            <a:ext cx="2790040" cy="646331"/>
            <a:chOff x="6462480" y="1342509"/>
            <a:chExt cx="2790040" cy="646331"/>
          </a:xfrm>
        </p:grpSpPr>
        <p:cxnSp>
          <p:nvCxnSpPr>
            <p:cNvPr id="7" name="Connecteur droit 6"/>
            <p:cNvCxnSpPr/>
            <p:nvPr/>
          </p:nvCxnSpPr>
          <p:spPr>
            <a:xfrm>
              <a:off x="6462480" y="1556792"/>
              <a:ext cx="341768" cy="0"/>
            </a:xfrm>
            <a:prstGeom prst="line">
              <a:avLst/>
            </a:prstGeom>
            <a:ln w="38100">
              <a:solidFill>
                <a:srgbClr val="1B59F0"/>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a:off x="6462480" y="1844824"/>
              <a:ext cx="34176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ZoneTexte 3"/>
            <p:cNvSpPr txBox="1"/>
            <p:nvPr/>
          </p:nvSpPr>
          <p:spPr>
            <a:xfrm>
              <a:off x="6912768" y="1342509"/>
              <a:ext cx="2339752" cy="646331"/>
            </a:xfrm>
            <a:prstGeom prst="rect">
              <a:avLst/>
            </a:prstGeom>
            <a:noFill/>
          </p:spPr>
          <p:txBody>
            <a:bodyPr wrap="square" rtlCol="0">
              <a:spAutoFit/>
            </a:bodyPr>
            <a:lstStyle/>
            <a:p>
              <a:r>
                <a:rPr lang="fr-FR" b="1" dirty="0" smtClean="0">
                  <a:solidFill>
                    <a:srgbClr val="1B59F0"/>
                  </a:solidFill>
                </a:rPr>
                <a:t>Ensemble ‘Abrupt’ </a:t>
              </a:r>
            </a:p>
            <a:p>
              <a:r>
                <a:rPr lang="fr-FR" b="1" dirty="0" smtClean="0">
                  <a:solidFill>
                    <a:srgbClr val="FF0000"/>
                  </a:solidFill>
                </a:rPr>
                <a:t>Non abrupt</a:t>
              </a:r>
            </a:p>
          </p:txBody>
        </p:sp>
      </p:grpSp>
      <p:sp>
        <p:nvSpPr>
          <p:cNvPr id="6" name="ZoneTexte 5"/>
          <p:cNvSpPr txBox="1"/>
          <p:nvPr/>
        </p:nvSpPr>
        <p:spPr>
          <a:xfrm>
            <a:off x="450161" y="6521345"/>
            <a:ext cx="3631360" cy="369332"/>
          </a:xfrm>
          <a:prstGeom prst="rect">
            <a:avLst/>
          </a:prstGeom>
          <a:noFill/>
        </p:spPr>
        <p:txBody>
          <a:bodyPr wrap="square" rtlCol="0">
            <a:spAutoFit/>
          </a:bodyPr>
          <a:lstStyle/>
          <a:p>
            <a:r>
              <a:rPr lang="fr-FR" dirty="0" err="1" smtClean="0">
                <a:solidFill>
                  <a:srgbClr val="C00000"/>
                </a:solidFill>
              </a:rPr>
              <a:t>Sgubin</a:t>
            </a:r>
            <a:r>
              <a:rPr lang="fr-FR" dirty="0" smtClean="0">
                <a:solidFill>
                  <a:srgbClr val="C00000"/>
                </a:solidFill>
              </a:rPr>
              <a:t> et al., Nat. Com. 2017</a:t>
            </a:r>
            <a:endParaRPr lang="fr-FR" dirty="0">
              <a:solidFill>
                <a:srgbClr val="C00000"/>
              </a:solidFill>
            </a:endParaRPr>
          </a:p>
        </p:txBody>
      </p:sp>
      <p:pic>
        <p:nvPicPr>
          <p:cNvPr id="21" name="Image 20"/>
          <p:cNvPicPr>
            <a:picLocks noChangeAspect="1"/>
          </p:cNvPicPr>
          <p:nvPr/>
        </p:nvPicPr>
        <p:blipFill>
          <a:blip r:embed="rId2"/>
          <a:stretch>
            <a:fillRect/>
          </a:stretch>
        </p:blipFill>
        <p:spPr>
          <a:xfrm>
            <a:off x="35696" y="1340768"/>
            <a:ext cx="1692000" cy="1024339"/>
          </a:xfrm>
          <a:prstGeom prst="rect">
            <a:avLst/>
          </a:prstGeom>
        </p:spPr>
      </p:pic>
      <p:grpSp>
        <p:nvGrpSpPr>
          <p:cNvPr id="22" name="Grouper 21"/>
          <p:cNvGrpSpPr/>
          <p:nvPr/>
        </p:nvGrpSpPr>
        <p:grpSpPr>
          <a:xfrm>
            <a:off x="4211960" y="1998850"/>
            <a:ext cx="5940629" cy="4886534"/>
            <a:chOff x="4826643" y="716714"/>
            <a:chExt cx="5630392" cy="6054841"/>
          </a:xfrm>
        </p:grpSpPr>
        <p:grpSp>
          <p:nvGrpSpPr>
            <p:cNvPr id="23" name="Grouper 22"/>
            <p:cNvGrpSpPr/>
            <p:nvPr/>
          </p:nvGrpSpPr>
          <p:grpSpPr>
            <a:xfrm>
              <a:off x="4826643" y="716714"/>
              <a:ext cx="5483514" cy="5734813"/>
              <a:chOff x="4826643" y="867185"/>
              <a:chExt cx="5483514" cy="5734813"/>
            </a:xfrm>
          </p:grpSpPr>
          <p:grpSp>
            <p:nvGrpSpPr>
              <p:cNvPr id="25" name="Grouper 24"/>
              <p:cNvGrpSpPr/>
              <p:nvPr/>
            </p:nvGrpSpPr>
            <p:grpSpPr>
              <a:xfrm>
                <a:off x="4826643" y="867185"/>
                <a:ext cx="5483514" cy="5734813"/>
                <a:chOff x="0" y="883096"/>
                <a:chExt cx="5483514" cy="5734813"/>
              </a:xfrm>
            </p:grpSpPr>
            <p:pic>
              <p:nvPicPr>
                <p:cNvPr id="27" name="Picture 1" descr="skill.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3096"/>
                  <a:ext cx="5483514" cy="5466965"/>
                </a:xfrm>
                <a:prstGeom prst="rect">
                  <a:avLst/>
                </a:prstGeom>
              </p:spPr>
            </p:pic>
            <p:sp>
              <p:nvSpPr>
                <p:cNvPr id="29" name="TextBox 17"/>
                <p:cNvSpPr txBox="1"/>
                <p:nvPr/>
              </p:nvSpPr>
              <p:spPr>
                <a:xfrm>
                  <a:off x="614228" y="6236547"/>
                  <a:ext cx="948341" cy="381362"/>
                </a:xfrm>
                <a:prstGeom prst="rect">
                  <a:avLst/>
                </a:prstGeom>
                <a:noFill/>
              </p:spPr>
              <p:txBody>
                <a:bodyPr wrap="none" rtlCol="0">
                  <a:spAutoFit/>
                </a:bodyPr>
                <a:lstStyle/>
                <a:p>
                  <a:r>
                    <a:rPr lang="en-US" sz="1400" b="1" smtClean="0"/>
                    <a:t>mauvaise</a:t>
                  </a:r>
                  <a:endParaRPr lang="en-US" sz="1400" b="1" dirty="0"/>
                </a:p>
              </p:txBody>
            </p:sp>
            <p:sp>
              <p:nvSpPr>
                <p:cNvPr id="30" name="TextBox 18"/>
                <p:cNvSpPr txBox="1"/>
                <p:nvPr/>
              </p:nvSpPr>
              <p:spPr>
                <a:xfrm>
                  <a:off x="3715206" y="6226301"/>
                  <a:ext cx="682465" cy="381362"/>
                </a:xfrm>
                <a:prstGeom prst="rect">
                  <a:avLst/>
                </a:prstGeom>
                <a:noFill/>
              </p:spPr>
              <p:txBody>
                <a:bodyPr wrap="none" rtlCol="0">
                  <a:spAutoFit/>
                </a:bodyPr>
                <a:lstStyle/>
                <a:p>
                  <a:r>
                    <a:rPr lang="en-US" sz="1400" b="1" dirty="0" smtClean="0"/>
                    <a:t>bonne</a:t>
                  </a:r>
                  <a:endParaRPr lang="en-US" sz="1400" b="1" dirty="0"/>
                </a:p>
              </p:txBody>
            </p:sp>
          </p:grpSp>
          <p:cxnSp>
            <p:nvCxnSpPr>
              <p:cNvPr id="26" name="Straight Arrow Connector 14"/>
              <p:cNvCxnSpPr/>
              <p:nvPr/>
            </p:nvCxnSpPr>
            <p:spPr>
              <a:xfrm>
                <a:off x="5800996" y="6131411"/>
                <a:ext cx="3393489" cy="0"/>
              </a:xfrm>
              <a:prstGeom prst="straightConnector1">
                <a:avLst/>
              </a:prstGeom>
              <a:ln w="19050" cmpd="sng">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cxnSp>
        </p:grpSp>
        <p:sp>
          <p:nvSpPr>
            <p:cNvPr id="24" name="ZoneTexte 23"/>
            <p:cNvSpPr txBox="1"/>
            <p:nvPr/>
          </p:nvSpPr>
          <p:spPr>
            <a:xfrm>
              <a:off x="5343280" y="6352057"/>
              <a:ext cx="5113755" cy="419498"/>
            </a:xfrm>
            <a:prstGeom prst="rect">
              <a:avLst/>
            </a:prstGeom>
            <a:noFill/>
          </p:spPr>
          <p:txBody>
            <a:bodyPr wrap="square" rtlCol="0">
              <a:spAutoFit/>
            </a:bodyPr>
            <a:lstStyle/>
            <a:p>
              <a:r>
                <a:rPr lang="fr-FR" sz="1600" dirty="0" smtClean="0"/>
                <a:t>Qualité de la représentation de la stratification</a:t>
              </a:r>
              <a:endParaRPr lang="fr-FR" sz="1600" dirty="0"/>
            </a:p>
          </p:txBody>
        </p:sp>
      </p:grpSp>
      <p:cxnSp>
        <p:nvCxnSpPr>
          <p:cNvPr id="31" name="Connecteur droit 30"/>
          <p:cNvCxnSpPr/>
          <p:nvPr/>
        </p:nvCxnSpPr>
        <p:spPr>
          <a:xfrm>
            <a:off x="5853514" y="1556792"/>
            <a:ext cx="34176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2" name="Straight Arrow Connector 14"/>
          <p:cNvCxnSpPr/>
          <p:nvPr/>
        </p:nvCxnSpPr>
        <p:spPr>
          <a:xfrm flipV="1">
            <a:off x="7236296" y="6453336"/>
            <a:ext cx="900000" cy="0"/>
          </a:xfrm>
          <a:prstGeom prst="straightConnector1">
            <a:avLst/>
          </a:prstGeom>
          <a:ln w="19050" cmpd="sng">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14"/>
          <p:cNvCxnSpPr/>
          <p:nvPr/>
        </p:nvCxnSpPr>
        <p:spPr>
          <a:xfrm flipH="1">
            <a:off x="5765941" y="6460693"/>
            <a:ext cx="900000" cy="0"/>
          </a:xfrm>
          <a:prstGeom prst="straightConnector1">
            <a:avLst/>
          </a:prstGeom>
          <a:ln w="19050" cmpd="sng">
            <a:solidFill>
              <a:schemeClr val="tx1"/>
            </a:solidFill>
            <a:prstDash val="solid"/>
            <a:tailEnd type="arrow"/>
          </a:ln>
        </p:spPr>
        <p:style>
          <a:lnRef idx="2">
            <a:schemeClr val="accent1"/>
          </a:lnRef>
          <a:fillRef idx="0">
            <a:schemeClr val="accent1"/>
          </a:fillRef>
          <a:effectRef idx="1">
            <a:schemeClr val="accent1"/>
          </a:effectRef>
          <a:fontRef idx="minor">
            <a:schemeClr val="tx1"/>
          </a:fontRef>
        </p:style>
      </p:cxnSp>
      <p:cxnSp>
        <p:nvCxnSpPr>
          <p:cNvPr id="35" name="Connecteur droit 34"/>
          <p:cNvCxnSpPr/>
          <p:nvPr/>
        </p:nvCxnSpPr>
        <p:spPr>
          <a:xfrm>
            <a:off x="8244408" y="1988840"/>
            <a:ext cx="0" cy="42780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610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8520" y="404664"/>
            <a:ext cx="7812360" cy="762000"/>
          </a:xfrm>
        </p:spPr>
        <p:txBody>
          <a:bodyPr/>
          <a:lstStyle/>
          <a:p>
            <a:r>
              <a:rPr lang="en-GB" sz="3200" dirty="0" smtClean="0"/>
              <a:t>Impact </a:t>
            </a:r>
            <a:r>
              <a:rPr lang="en-GB" sz="3200" dirty="0" err="1" smtClean="0"/>
              <a:t>climatique</a:t>
            </a:r>
            <a:endParaRPr lang="en-GB" sz="3200" dirty="0"/>
          </a:p>
        </p:txBody>
      </p:sp>
      <p:pic>
        <p:nvPicPr>
          <p:cNvPr id="9" name="Image 8"/>
          <p:cNvPicPr>
            <a:picLocks noChangeAspect="1"/>
          </p:cNvPicPr>
          <p:nvPr/>
        </p:nvPicPr>
        <p:blipFill>
          <a:blip r:embed="rId2"/>
          <a:stretch>
            <a:fillRect/>
          </a:stretch>
        </p:blipFill>
        <p:spPr>
          <a:xfrm>
            <a:off x="3347864" y="0"/>
            <a:ext cx="5796136" cy="6858000"/>
          </a:xfrm>
          <a:prstGeom prst="rect">
            <a:avLst/>
          </a:prstGeom>
        </p:spPr>
      </p:pic>
      <p:sp>
        <p:nvSpPr>
          <p:cNvPr id="11" name="Espace réservé du contenu 10"/>
          <p:cNvSpPr>
            <a:spLocks noGrp="1"/>
          </p:cNvSpPr>
          <p:nvPr>
            <p:ph idx="1"/>
          </p:nvPr>
        </p:nvSpPr>
        <p:spPr>
          <a:xfrm>
            <a:off x="144016" y="1988841"/>
            <a:ext cx="3059832" cy="4104456"/>
          </a:xfrm>
        </p:spPr>
        <p:txBody>
          <a:bodyPr/>
          <a:lstStyle/>
          <a:p>
            <a:pPr>
              <a:spcBef>
                <a:spcPts val="1200"/>
              </a:spcBef>
              <a:spcAft>
                <a:spcPts val="1200"/>
              </a:spcAft>
            </a:pPr>
            <a:r>
              <a:rPr lang="fr-FR" dirty="0" smtClean="0"/>
              <a:t>La réponse en Atlantique Nord influence fortement la réponse à l’échelle régionale autour de cette zone, et dans une moindre mesure l’échelle globale</a:t>
            </a:r>
          </a:p>
        </p:txBody>
      </p:sp>
      <p:sp>
        <p:nvSpPr>
          <p:cNvPr id="3" name="ZoneTexte 2"/>
          <p:cNvSpPr txBox="1"/>
          <p:nvPr/>
        </p:nvSpPr>
        <p:spPr>
          <a:xfrm>
            <a:off x="3923928" y="250775"/>
            <a:ext cx="1296144" cy="307777"/>
          </a:xfrm>
          <a:prstGeom prst="rect">
            <a:avLst/>
          </a:prstGeom>
          <a:solidFill>
            <a:schemeClr val="bg1"/>
          </a:solidFill>
        </p:spPr>
        <p:txBody>
          <a:bodyPr wrap="square" rtlCol="0">
            <a:spAutoFit/>
          </a:bodyPr>
          <a:lstStyle/>
          <a:p>
            <a:r>
              <a:rPr lang="fr-FR" sz="1400" dirty="0" smtClean="0"/>
              <a:t>Non abrupt</a:t>
            </a:r>
            <a:endParaRPr lang="fr-FR" sz="1400" dirty="0"/>
          </a:p>
        </p:txBody>
      </p:sp>
      <p:sp>
        <p:nvSpPr>
          <p:cNvPr id="6" name="ZoneTexte 5"/>
          <p:cNvSpPr txBox="1"/>
          <p:nvPr/>
        </p:nvSpPr>
        <p:spPr>
          <a:xfrm>
            <a:off x="3995936" y="2492896"/>
            <a:ext cx="1944216" cy="307777"/>
          </a:xfrm>
          <a:prstGeom prst="rect">
            <a:avLst/>
          </a:prstGeom>
          <a:solidFill>
            <a:schemeClr val="bg1"/>
          </a:solidFill>
        </p:spPr>
        <p:txBody>
          <a:bodyPr wrap="square" rtlCol="0">
            <a:spAutoFit/>
          </a:bodyPr>
          <a:lstStyle/>
          <a:p>
            <a:r>
              <a:rPr lang="fr-FR" sz="1400" dirty="0" smtClean="0"/>
              <a:t>Arrêt de la convection</a:t>
            </a:r>
            <a:endParaRPr lang="fr-FR" sz="1400" dirty="0"/>
          </a:p>
        </p:txBody>
      </p:sp>
      <p:sp>
        <p:nvSpPr>
          <p:cNvPr id="7" name="ZoneTexte 6"/>
          <p:cNvSpPr txBox="1"/>
          <p:nvPr/>
        </p:nvSpPr>
        <p:spPr>
          <a:xfrm>
            <a:off x="3995936" y="4675448"/>
            <a:ext cx="2232248" cy="307777"/>
          </a:xfrm>
          <a:prstGeom prst="rect">
            <a:avLst/>
          </a:prstGeom>
          <a:solidFill>
            <a:schemeClr val="bg1"/>
          </a:solidFill>
        </p:spPr>
        <p:txBody>
          <a:bodyPr wrap="square" rtlCol="0">
            <a:spAutoFit/>
          </a:bodyPr>
          <a:lstStyle/>
          <a:p>
            <a:r>
              <a:rPr lang="fr-FR" sz="1400" smtClean="0"/>
              <a:t>Forte diminution AMOC</a:t>
            </a:r>
            <a:endParaRPr lang="fr-FR" sz="1400" dirty="0"/>
          </a:p>
        </p:txBody>
      </p:sp>
      <p:sp>
        <p:nvSpPr>
          <p:cNvPr id="8" name="ZoneTexte 7"/>
          <p:cNvSpPr txBox="1"/>
          <p:nvPr/>
        </p:nvSpPr>
        <p:spPr>
          <a:xfrm>
            <a:off x="6372200" y="2459390"/>
            <a:ext cx="2592288" cy="307777"/>
          </a:xfrm>
          <a:prstGeom prst="rect">
            <a:avLst/>
          </a:prstGeom>
          <a:solidFill>
            <a:schemeClr val="bg1"/>
          </a:solidFill>
        </p:spPr>
        <p:txBody>
          <a:bodyPr wrap="square" rtlCol="0">
            <a:spAutoFit/>
          </a:bodyPr>
          <a:lstStyle/>
          <a:p>
            <a:endParaRPr lang="fr-FR" sz="1400" dirty="0"/>
          </a:p>
        </p:txBody>
      </p:sp>
      <p:sp>
        <p:nvSpPr>
          <p:cNvPr id="10" name="ZoneTexte 9"/>
          <p:cNvSpPr txBox="1"/>
          <p:nvPr/>
        </p:nvSpPr>
        <p:spPr>
          <a:xfrm>
            <a:off x="6507848" y="294764"/>
            <a:ext cx="2592288" cy="253916"/>
          </a:xfrm>
          <a:prstGeom prst="rect">
            <a:avLst/>
          </a:prstGeom>
          <a:solidFill>
            <a:schemeClr val="bg1"/>
          </a:solidFill>
        </p:spPr>
        <p:txBody>
          <a:bodyPr wrap="square" rtlCol="0">
            <a:spAutoFit/>
          </a:bodyPr>
          <a:lstStyle/>
          <a:p>
            <a:endParaRPr lang="fr-FR" sz="1050" dirty="0"/>
          </a:p>
        </p:txBody>
      </p:sp>
      <p:sp>
        <p:nvSpPr>
          <p:cNvPr id="12" name="ZoneTexte 11"/>
          <p:cNvSpPr txBox="1"/>
          <p:nvPr/>
        </p:nvSpPr>
        <p:spPr>
          <a:xfrm>
            <a:off x="6407696" y="4637802"/>
            <a:ext cx="2592288" cy="307777"/>
          </a:xfrm>
          <a:prstGeom prst="rect">
            <a:avLst/>
          </a:prstGeom>
          <a:solidFill>
            <a:schemeClr val="bg1"/>
          </a:solidFill>
        </p:spPr>
        <p:txBody>
          <a:bodyPr wrap="square" rtlCol="0">
            <a:spAutoFit/>
          </a:bodyPr>
          <a:lstStyle/>
          <a:p>
            <a:endParaRPr lang="fr-FR" sz="1400" dirty="0"/>
          </a:p>
        </p:txBody>
      </p:sp>
      <p:sp>
        <p:nvSpPr>
          <p:cNvPr id="13" name="ZoneTexte 12"/>
          <p:cNvSpPr txBox="1"/>
          <p:nvPr/>
        </p:nvSpPr>
        <p:spPr>
          <a:xfrm>
            <a:off x="4499992" y="24879"/>
            <a:ext cx="3707904" cy="307777"/>
          </a:xfrm>
          <a:prstGeom prst="rect">
            <a:avLst/>
          </a:prstGeom>
          <a:solidFill>
            <a:schemeClr val="bg1"/>
          </a:solidFill>
        </p:spPr>
        <p:txBody>
          <a:bodyPr wrap="square" rtlCol="0">
            <a:spAutoFit/>
          </a:bodyPr>
          <a:lstStyle/>
          <a:p>
            <a:r>
              <a:rPr lang="fr-FR" sz="1400" dirty="0" smtClean="0"/>
              <a:t>Anomalies température fin du XXI</a:t>
            </a:r>
            <a:r>
              <a:rPr lang="fr-FR" sz="1400" baseline="30000" dirty="0" smtClean="0"/>
              <a:t>e</a:t>
            </a:r>
            <a:r>
              <a:rPr lang="fr-FR" sz="1400" dirty="0" smtClean="0"/>
              <a:t> siècle</a:t>
            </a:r>
            <a:endParaRPr lang="fr-FR" sz="1400" dirty="0"/>
          </a:p>
        </p:txBody>
      </p:sp>
    </p:spTree>
    <p:extLst>
      <p:ext uri="{BB962C8B-B14F-4D97-AF65-F5344CB8AC3E}">
        <p14:creationId xmlns:p14="http://schemas.microsoft.com/office/powerpoint/2010/main" val="15043797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s://vesg.ipsl.upmc.fr/thredds/fileServer/IPSLFS/sgubin/DEFI/SubDirectory_64207/SubDirectory.jpg"/>
          <p:cNvSpPr>
            <a:spLocks noChangeAspect="1" noChangeArrowheads="1"/>
          </p:cNvSpPr>
          <p:nvPr/>
        </p:nvSpPr>
        <p:spPr bwMode="auto">
          <a:xfrm>
            <a:off x="0" y="8572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it-IT" sz="1350"/>
          </a:p>
        </p:txBody>
      </p:sp>
      <p:sp>
        <p:nvSpPr>
          <p:cNvPr id="5" name="AutoShape 4" descr="https://vesg.ipsl.upmc.fr/thredds/fileServer/IPSLFS/sgubin/DEFI/SubDirectory_64207/SubDirectory.jpg"/>
          <p:cNvSpPr>
            <a:spLocks noChangeAspect="1" noChangeArrowheads="1"/>
          </p:cNvSpPr>
          <p:nvPr/>
        </p:nvSpPr>
        <p:spPr bwMode="auto">
          <a:xfrm>
            <a:off x="114300" y="9715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it-IT" sz="1350"/>
          </a:p>
        </p:txBody>
      </p:sp>
      <p:sp>
        <p:nvSpPr>
          <p:cNvPr id="7" name="AutoShape 6" descr="https://vesg.ipsl.upmc.fr/thredds/fileServer/IPSLFS/sgubin/DEFI/SubDirectory_64207/SubDirectory.jpg"/>
          <p:cNvSpPr>
            <a:spLocks noChangeAspect="1" noChangeArrowheads="1"/>
          </p:cNvSpPr>
          <p:nvPr/>
        </p:nvSpPr>
        <p:spPr bwMode="auto">
          <a:xfrm>
            <a:off x="114300" y="1085850"/>
            <a:ext cx="2174669" cy="2434442"/>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it-IT" sz="1350"/>
          </a:p>
        </p:txBody>
      </p:sp>
      <p:sp>
        <p:nvSpPr>
          <p:cNvPr id="10" name="AutoShape 12" descr="https://vesg.ipsl.upmc.fr/thredds/fileServer/IPSLFS/sgubin/DEFI/SubDirectory_64207/SubDirectory.jpg"/>
          <p:cNvSpPr>
            <a:spLocks noChangeAspect="1" noChangeArrowheads="1"/>
          </p:cNvSpPr>
          <p:nvPr/>
        </p:nvSpPr>
        <p:spPr bwMode="auto">
          <a:xfrm>
            <a:off x="342900" y="1200150"/>
            <a:ext cx="228600" cy="2286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it-IT" sz="1350"/>
          </a:p>
        </p:txBody>
      </p:sp>
      <p:sp>
        <p:nvSpPr>
          <p:cNvPr id="18" name="CasellaDiTesto 17"/>
          <p:cNvSpPr txBox="1"/>
          <p:nvPr/>
        </p:nvSpPr>
        <p:spPr>
          <a:xfrm>
            <a:off x="4303474" y="6104863"/>
            <a:ext cx="998991" cy="646331"/>
          </a:xfrm>
          <a:prstGeom prst="rect">
            <a:avLst/>
          </a:prstGeom>
          <a:noFill/>
        </p:spPr>
        <p:txBody>
          <a:bodyPr wrap="none" rtlCol="0">
            <a:spAutoFit/>
          </a:bodyPr>
          <a:lstStyle/>
          <a:p>
            <a:r>
              <a:rPr lang="en-US" sz="1200" b="1" dirty="0" err="1" smtClean="0">
                <a:solidFill>
                  <a:srgbClr val="1B59F0"/>
                </a:solidFill>
              </a:rPr>
              <a:t>Edimbourg</a:t>
            </a:r>
            <a:endParaRPr lang="en-US" sz="1200" b="1" dirty="0">
              <a:solidFill>
                <a:srgbClr val="1B59F0"/>
              </a:solidFill>
            </a:endParaRPr>
          </a:p>
          <a:p>
            <a:r>
              <a:rPr lang="en-US" sz="1200" b="1" dirty="0" err="1" smtClean="0">
                <a:solidFill>
                  <a:srgbClr val="5ABB05"/>
                </a:solidFill>
              </a:rPr>
              <a:t>Londres</a:t>
            </a:r>
            <a:endParaRPr lang="en-US" sz="1200" b="1" dirty="0">
              <a:solidFill>
                <a:srgbClr val="5ABB05"/>
              </a:solidFill>
            </a:endParaRPr>
          </a:p>
          <a:p>
            <a:r>
              <a:rPr lang="en-US" sz="1200" b="1" dirty="0">
                <a:solidFill>
                  <a:srgbClr val="CB63AD"/>
                </a:solidFill>
              </a:rPr>
              <a:t>Bordeaux</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969" y="3053253"/>
            <a:ext cx="3996000" cy="2935275"/>
          </a:xfrm>
          <a:prstGeom prst="rect">
            <a:avLst/>
          </a:prstGeom>
        </p:spPr>
      </p:pic>
      <p:grpSp>
        <p:nvGrpSpPr>
          <p:cNvPr id="32" name="Gruppo 31"/>
          <p:cNvGrpSpPr>
            <a:grpSpLocks noChangeAspect="1"/>
          </p:cNvGrpSpPr>
          <p:nvPr/>
        </p:nvGrpSpPr>
        <p:grpSpPr>
          <a:xfrm>
            <a:off x="1743836" y="3318587"/>
            <a:ext cx="2065413" cy="2958002"/>
            <a:chOff x="2210605" y="2819399"/>
            <a:chExt cx="2460922" cy="3524436"/>
          </a:xfrm>
        </p:grpSpPr>
        <p:sp>
          <p:nvSpPr>
            <p:cNvPr id="2" name="Rettangolo 1"/>
            <p:cNvSpPr/>
            <p:nvPr/>
          </p:nvSpPr>
          <p:spPr>
            <a:xfrm>
              <a:off x="4186715" y="2819399"/>
              <a:ext cx="168934" cy="3024000"/>
            </a:xfrm>
            <a:prstGeom prst="rect">
              <a:avLst/>
            </a:prstGeom>
            <a:solidFill>
              <a:srgbClr val="00B0F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7" name="Rettangolo 16"/>
            <p:cNvSpPr/>
            <p:nvPr/>
          </p:nvSpPr>
          <p:spPr>
            <a:xfrm>
              <a:off x="3330415" y="2819399"/>
              <a:ext cx="168934" cy="3024000"/>
            </a:xfrm>
            <a:prstGeom prst="rect">
              <a:avLst/>
            </a:prstGeom>
            <a:solidFill>
              <a:srgbClr val="00B0F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0" name="Rettangolo 19"/>
            <p:cNvSpPr/>
            <p:nvPr/>
          </p:nvSpPr>
          <p:spPr>
            <a:xfrm>
              <a:off x="2525447" y="2819399"/>
              <a:ext cx="168934" cy="3024000"/>
            </a:xfrm>
            <a:prstGeom prst="rect">
              <a:avLst/>
            </a:prstGeom>
            <a:solidFill>
              <a:srgbClr val="00B0F0">
                <a:alpha val="5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1" name="Rettangolo 20"/>
            <p:cNvSpPr/>
            <p:nvPr/>
          </p:nvSpPr>
          <p:spPr>
            <a:xfrm>
              <a:off x="2231161" y="2819399"/>
              <a:ext cx="168934" cy="3024000"/>
            </a:xfrm>
            <a:prstGeom prst="rect">
              <a:avLst/>
            </a:prstGeom>
            <a:solidFill>
              <a:schemeClr val="accent6">
                <a:lumMod val="60000"/>
                <a:lumOff val="4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2" name="Rettangolo 21"/>
            <p:cNvSpPr/>
            <p:nvPr/>
          </p:nvSpPr>
          <p:spPr>
            <a:xfrm>
              <a:off x="3024538" y="2819399"/>
              <a:ext cx="168934" cy="3024000"/>
            </a:xfrm>
            <a:prstGeom prst="rect">
              <a:avLst/>
            </a:prstGeom>
            <a:solidFill>
              <a:schemeClr val="accent6">
                <a:lumMod val="60000"/>
                <a:lumOff val="4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3" name="Rettangolo 22"/>
            <p:cNvSpPr/>
            <p:nvPr/>
          </p:nvSpPr>
          <p:spPr>
            <a:xfrm>
              <a:off x="3877696" y="2819399"/>
              <a:ext cx="168934" cy="3024000"/>
            </a:xfrm>
            <a:prstGeom prst="rect">
              <a:avLst/>
            </a:prstGeom>
            <a:solidFill>
              <a:schemeClr val="accent6">
                <a:lumMod val="60000"/>
                <a:lumOff val="40000"/>
                <a:alpha val="5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1" name="CasellaDiTesto 10"/>
            <p:cNvSpPr txBox="1"/>
            <p:nvPr/>
          </p:nvSpPr>
          <p:spPr>
            <a:xfrm>
              <a:off x="2210605" y="6039945"/>
              <a:ext cx="752908" cy="302539"/>
            </a:xfrm>
            <a:prstGeom prst="rect">
              <a:avLst/>
            </a:prstGeom>
            <a:noFill/>
          </p:spPr>
          <p:txBody>
            <a:bodyPr wrap="none" rtlCol="0">
              <a:spAutoFit/>
            </a:bodyPr>
            <a:lstStyle/>
            <a:p>
              <a:r>
                <a:rPr lang="it-IT" sz="1050" b="1" dirty="0" err="1" smtClean="0"/>
                <a:t>Froid</a:t>
              </a:r>
              <a:r>
                <a:rPr lang="it-IT" sz="1050" b="1" dirty="0" smtClean="0"/>
                <a:t> </a:t>
              </a:r>
              <a:r>
                <a:rPr lang="it-IT" sz="1050" b="1" dirty="0"/>
                <a:t>1</a:t>
              </a:r>
            </a:p>
          </p:txBody>
        </p:sp>
        <p:sp>
          <p:nvSpPr>
            <p:cNvPr id="24" name="CasellaDiTesto 23"/>
            <p:cNvSpPr txBox="1"/>
            <p:nvPr/>
          </p:nvSpPr>
          <p:spPr>
            <a:xfrm>
              <a:off x="3055916" y="6039945"/>
              <a:ext cx="752908" cy="302539"/>
            </a:xfrm>
            <a:prstGeom prst="rect">
              <a:avLst/>
            </a:prstGeom>
            <a:noFill/>
          </p:spPr>
          <p:txBody>
            <a:bodyPr wrap="none" rtlCol="0">
              <a:spAutoFit/>
            </a:bodyPr>
            <a:lstStyle/>
            <a:p>
              <a:r>
                <a:rPr lang="it-IT" sz="1050" b="1" dirty="0" err="1" smtClean="0"/>
                <a:t>Froid</a:t>
              </a:r>
              <a:r>
                <a:rPr lang="it-IT" sz="1050" b="1" dirty="0" smtClean="0"/>
                <a:t> </a:t>
              </a:r>
              <a:r>
                <a:rPr lang="it-IT" sz="1050" b="1" dirty="0"/>
                <a:t>2</a:t>
              </a:r>
            </a:p>
          </p:txBody>
        </p:sp>
        <p:sp>
          <p:nvSpPr>
            <p:cNvPr id="25" name="CasellaDiTesto 24"/>
            <p:cNvSpPr txBox="1"/>
            <p:nvPr/>
          </p:nvSpPr>
          <p:spPr>
            <a:xfrm>
              <a:off x="3918619" y="6041296"/>
              <a:ext cx="752908" cy="302539"/>
            </a:xfrm>
            <a:prstGeom prst="rect">
              <a:avLst/>
            </a:prstGeom>
            <a:noFill/>
          </p:spPr>
          <p:txBody>
            <a:bodyPr wrap="none" rtlCol="0">
              <a:spAutoFit/>
            </a:bodyPr>
            <a:lstStyle/>
            <a:p>
              <a:r>
                <a:rPr lang="it-IT" sz="1050" b="1" dirty="0" err="1" smtClean="0"/>
                <a:t>Froid</a:t>
              </a:r>
              <a:r>
                <a:rPr lang="it-IT" sz="1050" b="1" dirty="0" smtClean="0"/>
                <a:t> </a:t>
              </a:r>
              <a:r>
                <a:rPr lang="it-IT" sz="1050" b="1" dirty="0"/>
                <a:t>3</a:t>
              </a:r>
            </a:p>
          </p:txBody>
        </p:sp>
        <p:cxnSp>
          <p:nvCxnSpPr>
            <p:cNvPr id="26" name="Connettore 2 25"/>
            <p:cNvCxnSpPr/>
            <p:nvPr/>
          </p:nvCxnSpPr>
          <p:spPr>
            <a:xfrm flipV="1">
              <a:off x="2609914" y="5894143"/>
              <a:ext cx="0" cy="17846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ttore 2 29"/>
            <p:cNvCxnSpPr/>
            <p:nvPr/>
          </p:nvCxnSpPr>
          <p:spPr>
            <a:xfrm flipV="1">
              <a:off x="3414843" y="5894143"/>
              <a:ext cx="0" cy="17846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ttore 2 30"/>
            <p:cNvCxnSpPr/>
            <p:nvPr/>
          </p:nvCxnSpPr>
          <p:spPr>
            <a:xfrm flipV="1">
              <a:off x="4271143" y="5877343"/>
              <a:ext cx="0" cy="17846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2" name="AutoShape 2" descr="ésultat de recherche d'images pour &quot;logo cordex&quot;"/>
          <p:cNvSpPr>
            <a:spLocks noChangeAspect="1" noChangeArrowheads="1"/>
          </p:cNvSpPr>
          <p:nvPr/>
        </p:nvSpPr>
        <p:spPr bwMode="auto">
          <a:xfrm>
            <a:off x="3491863" y="55647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4100" name="Picture 4" descr="ttps://www.wcrp-climate.org/images/logos_icones/cordex.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3955" y="4298704"/>
            <a:ext cx="2160000" cy="1557877"/>
          </a:xfrm>
          <a:prstGeom prst="rect">
            <a:avLst/>
          </a:prstGeom>
          <a:noFill/>
          <a:extLst>
            <a:ext uri="{909E8E84-426E-40DD-AFC4-6F175D3DCCD1}">
              <a14:hiddenFill xmlns:a14="http://schemas.microsoft.com/office/drawing/2010/main">
                <a:solidFill>
                  <a:srgbClr val="FFFFFF"/>
                </a:solidFill>
              </a14:hiddenFill>
            </a:ext>
          </a:extLst>
        </p:spPr>
      </p:pic>
      <p:sp>
        <p:nvSpPr>
          <p:cNvPr id="27" name="Titre 26"/>
          <p:cNvSpPr>
            <a:spLocks noGrp="1"/>
          </p:cNvSpPr>
          <p:nvPr>
            <p:ph type="title"/>
          </p:nvPr>
        </p:nvSpPr>
        <p:spPr/>
        <p:txBody>
          <a:bodyPr>
            <a:noAutofit/>
          </a:bodyPr>
          <a:lstStyle/>
          <a:p>
            <a:r>
              <a:rPr lang="en-US" sz="2800" b="1" dirty="0">
                <a:solidFill>
                  <a:schemeClr val="bg1"/>
                </a:solidFill>
              </a:rPr>
              <a:t>Impact </a:t>
            </a:r>
            <a:r>
              <a:rPr lang="en-US" sz="2800" b="1" dirty="0" smtClean="0">
                <a:solidFill>
                  <a:schemeClr val="bg1"/>
                </a:solidFill>
              </a:rPr>
              <a:t>d’un </a:t>
            </a:r>
            <a:r>
              <a:rPr lang="en-US" sz="2800" b="1" dirty="0" err="1" smtClean="0">
                <a:solidFill>
                  <a:schemeClr val="bg1"/>
                </a:solidFill>
              </a:rPr>
              <a:t>refroidissement</a:t>
            </a:r>
            <a:r>
              <a:rPr lang="en-US" sz="2800" b="1" dirty="0" smtClean="0">
                <a:solidFill>
                  <a:schemeClr val="bg1"/>
                </a:solidFill>
              </a:rPr>
              <a:t> brutal sur </a:t>
            </a:r>
            <a:r>
              <a:rPr lang="en-US" sz="2800" b="1" dirty="0" err="1" smtClean="0">
                <a:solidFill>
                  <a:schemeClr val="bg1"/>
                </a:solidFill>
              </a:rPr>
              <a:t>l’Europe</a:t>
            </a:r>
            <a:endParaRPr lang="fr-FR" sz="2800" dirty="0"/>
          </a:p>
        </p:txBody>
      </p:sp>
      <p:sp>
        <p:nvSpPr>
          <p:cNvPr id="33" name="Espace réservé du contenu 32"/>
          <p:cNvSpPr>
            <a:spLocks noGrp="1"/>
          </p:cNvSpPr>
          <p:nvPr>
            <p:ph idx="1"/>
          </p:nvPr>
        </p:nvSpPr>
        <p:spPr/>
        <p:txBody>
          <a:bodyPr>
            <a:normAutofit/>
          </a:bodyPr>
          <a:lstStyle/>
          <a:p>
            <a:r>
              <a:rPr lang="fr-FR" dirty="0" smtClean="0"/>
              <a:t>Modèle CSIRO-Mk3-6-0 (Australie) </a:t>
            </a:r>
            <a:r>
              <a:rPr lang="fr-FR" dirty="0" err="1" smtClean="0"/>
              <a:t>downscalé</a:t>
            </a:r>
            <a:r>
              <a:rPr lang="fr-FR" dirty="0" smtClean="0"/>
              <a:t> dynamiquement grâce au projet CORDEX avec le modèle régional SMHI-RCA4 (Suède)</a:t>
            </a:r>
          </a:p>
          <a:p>
            <a:r>
              <a:rPr lang="fr-FR" dirty="0" smtClean="0"/>
              <a:t>Scénario d’émission RCP4.5</a:t>
            </a:r>
          </a:p>
          <a:p>
            <a:endParaRPr lang="fr-FR" dirty="0"/>
          </a:p>
        </p:txBody>
      </p:sp>
      <p:pic>
        <p:nvPicPr>
          <p:cNvPr id="4102" name="Picture 6" descr="ésultat de recherche d'images pour &quot;modele regionale climat&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77695" y="1602000"/>
            <a:ext cx="3600000" cy="1827000"/>
          </a:xfrm>
          <a:prstGeom prst="rect">
            <a:avLst/>
          </a:prstGeom>
          <a:noFill/>
          <a:extLst>
            <a:ext uri="{909E8E84-426E-40DD-AFC4-6F175D3DCCD1}">
              <a14:hiddenFill xmlns:a14="http://schemas.microsoft.com/office/drawing/2010/main">
                <a:solidFill>
                  <a:srgbClr val="FFFFFF"/>
                </a:solidFill>
              </a14:hiddenFill>
            </a:ext>
          </a:extLst>
        </p:spPr>
      </p:pic>
      <p:sp>
        <p:nvSpPr>
          <p:cNvPr id="34" name="ZoneTexte 33"/>
          <p:cNvSpPr txBox="1"/>
          <p:nvPr/>
        </p:nvSpPr>
        <p:spPr>
          <a:xfrm>
            <a:off x="578160" y="2894616"/>
            <a:ext cx="3750263" cy="369332"/>
          </a:xfrm>
          <a:prstGeom prst="rect">
            <a:avLst/>
          </a:prstGeom>
          <a:solidFill>
            <a:schemeClr val="bg1"/>
          </a:solidFill>
        </p:spPr>
        <p:txBody>
          <a:bodyPr wrap="square" rtlCol="0">
            <a:spAutoFit/>
          </a:bodyPr>
          <a:lstStyle/>
          <a:p>
            <a:r>
              <a:rPr lang="fr-FR" i="1" smtClean="0"/>
              <a:t>Température annuelle en </a:t>
            </a:r>
            <a:r>
              <a:rPr lang="fr-FR" i="1" dirty="0" smtClean="0"/>
              <a:t>Europe</a:t>
            </a:r>
            <a:endParaRPr lang="fr-FR" i="1" dirty="0"/>
          </a:p>
        </p:txBody>
      </p:sp>
      <p:grpSp>
        <p:nvGrpSpPr>
          <p:cNvPr id="36" name="Grouper 35"/>
          <p:cNvGrpSpPr/>
          <p:nvPr/>
        </p:nvGrpSpPr>
        <p:grpSpPr>
          <a:xfrm>
            <a:off x="5508104" y="-27384"/>
            <a:ext cx="3618951" cy="6863236"/>
            <a:chOff x="5491740" y="-5236"/>
            <a:chExt cx="3618951" cy="6863236"/>
          </a:xfrm>
        </p:grpSpPr>
        <p:pic>
          <p:nvPicPr>
            <p:cNvPr id="29" name="Immagin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1740" y="0"/>
              <a:ext cx="3618951" cy="6858000"/>
            </a:xfrm>
            <a:prstGeom prst="rect">
              <a:avLst/>
            </a:prstGeom>
          </p:spPr>
        </p:pic>
        <p:sp>
          <p:nvSpPr>
            <p:cNvPr id="35" name="ZoneTexte 34"/>
            <p:cNvSpPr txBox="1"/>
            <p:nvPr/>
          </p:nvSpPr>
          <p:spPr>
            <a:xfrm>
              <a:off x="5821806" y="-5236"/>
              <a:ext cx="1133797" cy="369332"/>
            </a:xfrm>
            <a:prstGeom prst="rect">
              <a:avLst/>
            </a:prstGeom>
            <a:noFill/>
          </p:spPr>
          <p:txBody>
            <a:bodyPr wrap="square" rtlCol="0">
              <a:spAutoFit/>
            </a:bodyPr>
            <a:lstStyle/>
            <a:p>
              <a:r>
                <a:rPr lang="fr-FR" b="1" dirty="0" smtClean="0"/>
                <a:t>Froid 1</a:t>
              </a:r>
              <a:endParaRPr lang="fr-FR" b="1" dirty="0"/>
            </a:p>
          </p:txBody>
        </p:sp>
        <p:sp>
          <p:nvSpPr>
            <p:cNvPr id="38" name="ZoneTexte 37"/>
            <p:cNvSpPr txBox="1"/>
            <p:nvPr/>
          </p:nvSpPr>
          <p:spPr>
            <a:xfrm>
              <a:off x="5840077" y="2303071"/>
              <a:ext cx="1133797" cy="369332"/>
            </a:xfrm>
            <a:prstGeom prst="rect">
              <a:avLst/>
            </a:prstGeom>
            <a:noFill/>
          </p:spPr>
          <p:txBody>
            <a:bodyPr wrap="square" rtlCol="0">
              <a:spAutoFit/>
            </a:bodyPr>
            <a:lstStyle/>
            <a:p>
              <a:r>
                <a:rPr lang="fr-FR" b="1" dirty="0" smtClean="0"/>
                <a:t>Froid </a:t>
              </a:r>
              <a:r>
                <a:rPr lang="fr-FR" b="1" dirty="0"/>
                <a:t>2</a:t>
              </a:r>
            </a:p>
          </p:txBody>
        </p:sp>
        <p:sp>
          <p:nvSpPr>
            <p:cNvPr id="39" name="ZoneTexte 38"/>
            <p:cNvSpPr txBox="1"/>
            <p:nvPr/>
          </p:nvSpPr>
          <p:spPr>
            <a:xfrm>
              <a:off x="5821805" y="4587584"/>
              <a:ext cx="1133797" cy="369332"/>
            </a:xfrm>
            <a:prstGeom prst="rect">
              <a:avLst/>
            </a:prstGeom>
            <a:noFill/>
          </p:spPr>
          <p:txBody>
            <a:bodyPr wrap="square" rtlCol="0">
              <a:spAutoFit/>
            </a:bodyPr>
            <a:lstStyle/>
            <a:p>
              <a:r>
                <a:rPr lang="fr-FR" b="1" dirty="0" smtClean="0"/>
                <a:t>Froid 3</a:t>
              </a:r>
              <a:endParaRPr lang="fr-FR" b="1" dirty="0"/>
            </a:p>
          </p:txBody>
        </p:sp>
      </p:grpSp>
      <p:cxnSp>
        <p:nvCxnSpPr>
          <p:cNvPr id="8" name="Connecteur droit 7"/>
          <p:cNvCxnSpPr/>
          <p:nvPr/>
        </p:nvCxnSpPr>
        <p:spPr>
          <a:xfrm>
            <a:off x="3923928" y="6271138"/>
            <a:ext cx="363041" cy="0"/>
          </a:xfrm>
          <a:prstGeom prst="line">
            <a:avLst/>
          </a:prstGeom>
          <a:ln w="38100">
            <a:solidFill>
              <a:srgbClr val="1B59F0"/>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a:off x="3923928" y="6453336"/>
            <a:ext cx="363041"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nvCxnSpPr>
        <p:spPr>
          <a:xfrm>
            <a:off x="3923928" y="6657456"/>
            <a:ext cx="363041" cy="0"/>
          </a:xfrm>
          <a:prstGeom prst="line">
            <a:avLst/>
          </a:prstGeom>
          <a:ln w="38100">
            <a:solidFill>
              <a:srgbClr val="CB63AD"/>
            </a:solidFill>
          </a:ln>
        </p:spPr>
        <p:style>
          <a:lnRef idx="1">
            <a:schemeClr val="accent1"/>
          </a:lnRef>
          <a:fillRef idx="0">
            <a:schemeClr val="accent1"/>
          </a:fillRef>
          <a:effectRef idx="0">
            <a:schemeClr val="accent1"/>
          </a:effectRef>
          <a:fontRef idx="minor">
            <a:schemeClr val="tx1"/>
          </a:fontRef>
        </p:style>
      </p:cxnSp>
      <p:sp>
        <p:nvSpPr>
          <p:cNvPr id="6" name="ZoneTexte 5"/>
          <p:cNvSpPr txBox="1"/>
          <p:nvPr/>
        </p:nvSpPr>
        <p:spPr>
          <a:xfrm>
            <a:off x="0" y="6469310"/>
            <a:ext cx="3025107" cy="369332"/>
          </a:xfrm>
          <a:prstGeom prst="rect">
            <a:avLst/>
          </a:prstGeom>
          <a:noFill/>
        </p:spPr>
        <p:txBody>
          <a:bodyPr wrap="square" rtlCol="0">
            <a:spAutoFit/>
          </a:bodyPr>
          <a:lstStyle/>
          <a:p>
            <a:r>
              <a:rPr lang="fr-FR" dirty="0" err="1" smtClean="0">
                <a:solidFill>
                  <a:srgbClr val="C00000"/>
                </a:solidFill>
              </a:rPr>
              <a:t>Sgubin</a:t>
            </a:r>
            <a:r>
              <a:rPr lang="fr-FR" dirty="0" smtClean="0">
                <a:solidFill>
                  <a:srgbClr val="C00000"/>
                </a:solidFill>
              </a:rPr>
              <a:t> et al. in </a:t>
            </a:r>
            <a:r>
              <a:rPr lang="fr-FR" dirty="0" err="1" smtClean="0">
                <a:solidFill>
                  <a:srgbClr val="C00000"/>
                </a:solidFill>
              </a:rPr>
              <a:t>prep</a:t>
            </a:r>
            <a:r>
              <a:rPr lang="fr-FR" dirty="0" smtClean="0">
                <a:solidFill>
                  <a:srgbClr val="C00000"/>
                </a:solidFill>
              </a:rPr>
              <a:t>.</a:t>
            </a:r>
            <a:endParaRPr lang="fr-FR" dirty="0">
              <a:solidFill>
                <a:srgbClr val="C00000"/>
              </a:solidFill>
            </a:endParaRPr>
          </a:p>
        </p:txBody>
      </p:sp>
    </p:spTree>
    <p:extLst>
      <p:ext uri="{BB962C8B-B14F-4D97-AF65-F5344CB8AC3E}">
        <p14:creationId xmlns:p14="http://schemas.microsoft.com/office/powerpoint/2010/main" val="1849057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Dernier millénaire</a:t>
            </a:r>
            <a:endParaRPr lang="fr-FR" dirty="0"/>
          </a:p>
        </p:txBody>
      </p:sp>
      <p:sp>
        <p:nvSpPr>
          <p:cNvPr id="3" name="Espace réservé du contenu 2"/>
          <p:cNvSpPr>
            <a:spLocks noGrp="1"/>
          </p:cNvSpPr>
          <p:nvPr>
            <p:ph idx="1"/>
          </p:nvPr>
        </p:nvSpPr>
        <p:spPr>
          <a:xfrm>
            <a:off x="0" y="2060848"/>
            <a:ext cx="3635896" cy="4104456"/>
          </a:xfrm>
        </p:spPr>
        <p:txBody>
          <a:bodyPr/>
          <a:lstStyle/>
          <a:p>
            <a:pPr>
              <a:spcBef>
                <a:spcPts val="1080"/>
              </a:spcBef>
              <a:spcAft>
                <a:spcPts val="1200"/>
              </a:spcAft>
            </a:pPr>
            <a:r>
              <a:rPr lang="fr-FR" dirty="0" smtClean="0"/>
              <a:t>Un changement rapide du </a:t>
            </a:r>
            <a:r>
              <a:rPr lang="fr-FR" dirty="0" err="1" smtClean="0"/>
              <a:t>gyre</a:t>
            </a:r>
            <a:r>
              <a:rPr lang="fr-FR" dirty="0" smtClean="0"/>
              <a:t> subpolaire pour expliquer le petit âge de glace (</a:t>
            </a:r>
            <a:r>
              <a:rPr lang="fr-FR" dirty="0" err="1" smtClean="0"/>
              <a:t>Sicre</a:t>
            </a:r>
            <a:r>
              <a:rPr lang="fr-FR" dirty="0" smtClean="0"/>
              <a:t> et al. 2008, Miller et al. 2009, Moreno-</a:t>
            </a:r>
            <a:r>
              <a:rPr lang="fr-FR" dirty="0" err="1" smtClean="0"/>
              <a:t>Chamaro</a:t>
            </a:r>
            <a:r>
              <a:rPr lang="fr-FR" dirty="0" smtClean="0"/>
              <a:t> 2017, </a:t>
            </a:r>
            <a:r>
              <a:rPr lang="fr-FR" dirty="0" err="1" smtClean="0"/>
              <a:t>Moffa</a:t>
            </a:r>
            <a:r>
              <a:rPr lang="fr-FR" dirty="0" smtClean="0"/>
              <a:t>-Sanchez et al. 2017)</a:t>
            </a:r>
          </a:p>
          <a:p>
            <a:pPr>
              <a:spcBef>
                <a:spcPts val="1080"/>
              </a:spcBef>
              <a:spcAft>
                <a:spcPts val="1200"/>
              </a:spcAft>
            </a:pPr>
            <a:r>
              <a:rPr lang="fr-FR" dirty="0" smtClean="0"/>
              <a:t>Michel et al. (in </a:t>
            </a:r>
            <a:r>
              <a:rPr lang="fr-FR" dirty="0" err="1" smtClean="0"/>
              <a:t>prep</a:t>
            </a:r>
            <a:r>
              <a:rPr lang="fr-FR" dirty="0" smtClean="0"/>
              <a:t>.): Reconstruction du principal mode de variabilité en Atlantique Nord : la circulation océanique était plus rapide à l’optimum médiéval</a:t>
            </a:r>
            <a:endParaRPr lang="fr-FR" dirty="0"/>
          </a:p>
        </p:txBody>
      </p:sp>
      <p:pic>
        <p:nvPicPr>
          <p:cNvPr id="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4000" y="1809956"/>
            <a:ext cx="5400000" cy="4065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7" name="Text Box 2"/>
          <p:cNvSpPr txBox="1">
            <a:spLocks noChangeArrowheads="1"/>
          </p:cNvSpPr>
          <p:nvPr/>
        </p:nvSpPr>
        <p:spPr bwMode="auto">
          <a:xfrm>
            <a:off x="6084168" y="1487517"/>
            <a:ext cx="3294063" cy="644877"/>
          </a:xfrm>
          <a:prstGeom prst="rect">
            <a:avLst/>
          </a:prstGeom>
          <a:noFill/>
          <a:ln w="9525">
            <a:noFill/>
            <a:round/>
            <a:headEnd/>
            <a:tailEnd/>
          </a:ln>
          <a:effectLst/>
        </p:spPr>
        <p:txBody>
          <a:bodyPr lIns="90000" tIns="45000" rIns="90000" bIns="450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128"/>
              </a:defRPr>
            </a:lvl1pPr>
            <a:lvl2pPr marL="37931725" indent="-37474525">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128"/>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128"/>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128"/>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128"/>
              </a:defRPr>
            </a:lvl5pPr>
            <a:lvl6pPr marL="457200" eaLnBrk="0" fontAlgn="base" hangingPunct="0">
              <a:lnSpc>
                <a:spcPts val="4863"/>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128"/>
              </a:defRPr>
            </a:lvl6pPr>
            <a:lvl7pPr marL="914400" eaLnBrk="0" fontAlgn="base" hangingPunct="0">
              <a:lnSpc>
                <a:spcPts val="4863"/>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128"/>
              </a:defRPr>
            </a:lvl7pPr>
            <a:lvl8pPr marL="1371600" eaLnBrk="0" fontAlgn="base" hangingPunct="0">
              <a:lnSpc>
                <a:spcPts val="4863"/>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128"/>
              </a:defRPr>
            </a:lvl8pPr>
            <a:lvl9pPr marL="1828800" eaLnBrk="0" fontAlgn="base" hangingPunct="0">
              <a:lnSpc>
                <a:spcPts val="4863"/>
              </a:lnSpc>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charset="0"/>
                <a:ea typeface="ＭＳ Ｐゴシック" charset="-128"/>
              </a:defRPr>
            </a:lvl9pPr>
          </a:lstStyle>
          <a:p>
            <a:r>
              <a:rPr lang="en-GB" altLang="x-none" sz="1200" b="1" dirty="0">
                <a:solidFill>
                  <a:schemeClr val="tx1"/>
                </a:solidFill>
                <a:effectLst>
                  <a:outerShdw blurRad="38100" dist="38100" dir="2700000" algn="tl">
                    <a:srgbClr val="C0C0C0"/>
                  </a:outerShdw>
                </a:effectLst>
              </a:rPr>
              <a:t>Bruegel : Les chasseurs </a:t>
            </a:r>
            <a:r>
              <a:rPr lang="en-GB" altLang="x-none" sz="1200" b="1" dirty="0" err="1">
                <a:solidFill>
                  <a:schemeClr val="tx1"/>
                </a:solidFill>
                <a:effectLst>
                  <a:outerShdw blurRad="38100" dist="38100" dir="2700000" algn="tl">
                    <a:srgbClr val="C0C0C0"/>
                  </a:outerShdw>
                </a:effectLst>
              </a:rPr>
              <a:t>dans</a:t>
            </a:r>
            <a:r>
              <a:rPr lang="en-GB" altLang="x-none" sz="1200" b="1" dirty="0">
                <a:solidFill>
                  <a:schemeClr val="tx1"/>
                </a:solidFill>
                <a:effectLst>
                  <a:outerShdw blurRad="38100" dist="38100" dir="2700000" algn="tl">
                    <a:srgbClr val="C0C0C0"/>
                  </a:outerShdw>
                </a:effectLst>
              </a:rPr>
              <a:t> la </a:t>
            </a:r>
            <a:r>
              <a:rPr lang="en-GB" altLang="x-none" sz="1200" b="1" dirty="0" err="1">
                <a:solidFill>
                  <a:schemeClr val="tx1"/>
                </a:solidFill>
                <a:effectLst>
                  <a:outerShdw blurRad="38100" dist="38100" dir="2700000" algn="tl">
                    <a:srgbClr val="C0C0C0"/>
                  </a:outerShdw>
                </a:effectLst>
              </a:rPr>
              <a:t>neige</a:t>
            </a:r>
            <a:r>
              <a:rPr lang="en-GB" altLang="x-none" sz="1200" b="1" dirty="0">
                <a:solidFill>
                  <a:schemeClr val="tx1"/>
                </a:solidFill>
                <a:effectLst>
                  <a:outerShdw blurRad="38100" dist="38100" dir="2700000" algn="tl">
                    <a:srgbClr val="C0C0C0"/>
                  </a:outerShdw>
                </a:effectLst>
              </a:rPr>
              <a:t> (1565)</a:t>
            </a:r>
          </a:p>
          <a:p>
            <a:endParaRPr lang="en-GB" altLang="x-none" sz="1200" dirty="0">
              <a:solidFill>
                <a:srgbClr val="FFFFFF"/>
              </a:solidFill>
            </a:endParaRPr>
          </a:p>
          <a:p>
            <a:endParaRPr lang="en-GB" altLang="x-none" sz="1200" dirty="0">
              <a:solidFill>
                <a:srgbClr val="FFFFFF"/>
              </a:solidFill>
            </a:endParaRPr>
          </a:p>
        </p:txBody>
      </p:sp>
    </p:spTree>
    <p:extLst>
      <p:ext uri="{BB962C8B-B14F-4D97-AF65-F5344CB8AC3E}">
        <p14:creationId xmlns:p14="http://schemas.microsoft.com/office/powerpoint/2010/main" val="11936425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p:cNvSpPr txBox="1"/>
          <p:nvPr/>
        </p:nvSpPr>
        <p:spPr>
          <a:xfrm>
            <a:off x="7157392" y="1916832"/>
            <a:ext cx="2213976" cy="646331"/>
          </a:xfrm>
          <a:prstGeom prst="rect">
            <a:avLst/>
          </a:prstGeom>
          <a:noFill/>
        </p:spPr>
        <p:txBody>
          <a:bodyPr wrap="square" rtlCol="0">
            <a:spAutoFit/>
          </a:bodyPr>
          <a:lstStyle/>
          <a:p>
            <a:r>
              <a:rPr lang="fr-FR" b="1" dirty="0"/>
              <a:t>Observations</a:t>
            </a:r>
          </a:p>
          <a:p>
            <a:endParaRPr lang="fr-FR" dirty="0"/>
          </a:p>
        </p:txBody>
      </p:sp>
      <p:cxnSp>
        <p:nvCxnSpPr>
          <p:cNvPr id="7" name="Connecteur droit 6"/>
          <p:cNvCxnSpPr/>
          <p:nvPr/>
        </p:nvCxnSpPr>
        <p:spPr>
          <a:xfrm>
            <a:off x="6750512" y="1556792"/>
            <a:ext cx="341768" cy="0"/>
          </a:xfrm>
          <a:prstGeom prst="line">
            <a:avLst/>
          </a:prstGeom>
          <a:ln w="38100">
            <a:solidFill>
              <a:srgbClr val="1B59F0"/>
            </a:solidFill>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p:nvPr>
        </p:nvSpPr>
        <p:spPr/>
        <p:txBody>
          <a:bodyPr/>
          <a:lstStyle/>
          <a:p>
            <a:r>
              <a:rPr lang="en-GB" sz="4000" dirty="0" smtClean="0"/>
              <a:t>Et la </a:t>
            </a:r>
            <a:r>
              <a:rPr lang="en-GB" sz="4000" dirty="0" err="1" smtClean="0"/>
              <a:t>fonte</a:t>
            </a:r>
            <a:r>
              <a:rPr lang="en-GB" sz="4000" dirty="0" smtClean="0"/>
              <a:t> du </a:t>
            </a:r>
            <a:r>
              <a:rPr lang="en-GB" sz="4000" dirty="0" err="1" smtClean="0"/>
              <a:t>Groenland</a:t>
            </a:r>
            <a:r>
              <a:rPr lang="en-GB" sz="4000" dirty="0" smtClean="0"/>
              <a:t> ?</a:t>
            </a:r>
            <a:endParaRPr lang="en-GB" sz="4000" dirty="0"/>
          </a:p>
        </p:txBody>
      </p:sp>
      <p:sp>
        <p:nvSpPr>
          <p:cNvPr id="3" name="Espace réservé du contenu 2"/>
          <p:cNvSpPr>
            <a:spLocks noGrp="1"/>
          </p:cNvSpPr>
          <p:nvPr>
            <p:ph idx="1"/>
          </p:nvPr>
        </p:nvSpPr>
        <p:spPr>
          <a:xfrm>
            <a:off x="35496" y="1052736"/>
            <a:ext cx="4536472" cy="4464496"/>
          </a:xfrm>
        </p:spPr>
        <p:txBody>
          <a:bodyPr>
            <a:normAutofit lnSpcReduction="10000"/>
          </a:bodyPr>
          <a:lstStyle/>
          <a:p>
            <a:endParaRPr lang="en-GB" dirty="0" smtClean="0"/>
          </a:p>
          <a:p>
            <a:pPr>
              <a:lnSpc>
                <a:spcPct val="120000"/>
              </a:lnSpc>
              <a:spcBef>
                <a:spcPts val="600"/>
              </a:spcBef>
              <a:spcAft>
                <a:spcPts val="600"/>
              </a:spcAft>
            </a:pPr>
            <a:r>
              <a:rPr lang="fr-FR" sz="2200" b="1" dirty="0" smtClean="0">
                <a:solidFill>
                  <a:srgbClr val="C00000"/>
                </a:solidFill>
              </a:rPr>
              <a:t>17% </a:t>
            </a:r>
            <a:r>
              <a:rPr lang="fr-FR" sz="2200" dirty="0" smtClean="0"/>
              <a:t>chance to </a:t>
            </a:r>
            <a:r>
              <a:rPr lang="fr-FR" sz="2200" dirty="0" err="1" smtClean="0"/>
              <a:t>experience</a:t>
            </a:r>
            <a:r>
              <a:rPr lang="fr-FR" sz="2200" dirty="0" smtClean="0"/>
              <a:t> </a:t>
            </a:r>
            <a:r>
              <a:rPr lang="fr-FR" sz="2200" dirty="0" err="1" smtClean="0"/>
              <a:t>such</a:t>
            </a:r>
            <a:r>
              <a:rPr lang="fr-FR" sz="2200" dirty="0" smtClean="0"/>
              <a:t> an abrupt shift in the </a:t>
            </a:r>
            <a:r>
              <a:rPr lang="fr-FR" sz="2200" dirty="0" err="1" smtClean="0"/>
              <a:t>century</a:t>
            </a:r>
            <a:r>
              <a:rPr lang="fr-FR" sz="2200" dirty="0" smtClean="0"/>
              <a:t> if </a:t>
            </a:r>
            <a:r>
              <a:rPr lang="fr-FR" sz="2200" dirty="0" err="1" smtClean="0"/>
              <a:t>considering</a:t>
            </a:r>
            <a:r>
              <a:rPr lang="fr-FR" sz="2200" dirty="0" smtClean="0"/>
              <a:t> all the </a:t>
            </a:r>
            <a:r>
              <a:rPr lang="fr-FR" sz="2200" dirty="0" err="1" smtClean="0"/>
              <a:t>models</a:t>
            </a:r>
            <a:r>
              <a:rPr lang="fr-FR" sz="2200" dirty="0" smtClean="0"/>
              <a:t> </a:t>
            </a:r>
            <a:r>
              <a:rPr lang="fr-FR" sz="2200" dirty="0" err="1" smtClean="0"/>
              <a:t>equal</a:t>
            </a:r>
            <a:endParaRPr lang="fr-FR" sz="2200" dirty="0" smtClean="0"/>
          </a:p>
          <a:p>
            <a:pPr>
              <a:lnSpc>
                <a:spcPct val="120000"/>
              </a:lnSpc>
              <a:spcBef>
                <a:spcPts val="600"/>
              </a:spcBef>
              <a:spcAft>
                <a:spcPts val="600"/>
              </a:spcAft>
            </a:pPr>
            <a:r>
              <a:rPr lang="fr-FR" sz="2200" dirty="0" err="1"/>
              <a:t>Emerging</a:t>
            </a:r>
            <a:r>
              <a:rPr lang="fr-FR" sz="2200" dirty="0"/>
              <a:t> </a:t>
            </a:r>
            <a:r>
              <a:rPr lang="fr-FR" sz="2200" dirty="0" err="1"/>
              <a:t>constraint</a:t>
            </a:r>
            <a:r>
              <a:rPr lang="fr-FR" sz="2200" dirty="0"/>
              <a:t>: </a:t>
            </a:r>
            <a:r>
              <a:rPr lang="fr-FR" sz="2200" dirty="0" err="1"/>
              <a:t>Representation</a:t>
            </a:r>
            <a:r>
              <a:rPr lang="fr-FR" sz="2200" dirty="0"/>
              <a:t> of stratification in the </a:t>
            </a:r>
            <a:r>
              <a:rPr lang="fr-FR" sz="2200" dirty="0" err="1"/>
              <a:t>ocean</a:t>
            </a:r>
            <a:r>
              <a:rPr lang="fr-FR" sz="2200" dirty="0"/>
              <a:t> </a:t>
            </a:r>
            <a:r>
              <a:rPr lang="fr-FR" sz="2200" dirty="0" err="1"/>
              <a:t>subpolar</a:t>
            </a:r>
            <a:r>
              <a:rPr lang="fr-FR" sz="2200" dirty="0"/>
              <a:t> </a:t>
            </a:r>
            <a:r>
              <a:rPr lang="fr-FR" sz="2200" dirty="0" err="1"/>
              <a:t>gyre</a:t>
            </a:r>
            <a:r>
              <a:rPr lang="fr-FR" sz="2200" dirty="0"/>
              <a:t> for </a:t>
            </a:r>
            <a:r>
              <a:rPr lang="fr-FR" sz="2200" dirty="0" err="1"/>
              <a:t>present-day</a:t>
            </a:r>
            <a:r>
              <a:rPr lang="fr-FR" sz="2200" dirty="0"/>
              <a:t> as a </a:t>
            </a:r>
            <a:r>
              <a:rPr lang="fr-FR" sz="2200" dirty="0" err="1"/>
              <a:t>constraint</a:t>
            </a:r>
            <a:r>
              <a:rPr lang="fr-FR" sz="2200" dirty="0"/>
              <a:t> </a:t>
            </a:r>
            <a:endParaRPr lang="fr-FR" sz="2200" dirty="0" smtClean="0"/>
          </a:p>
          <a:p>
            <a:pPr>
              <a:lnSpc>
                <a:spcPct val="120000"/>
              </a:lnSpc>
              <a:spcBef>
                <a:spcPts val="600"/>
              </a:spcBef>
              <a:spcAft>
                <a:spcPts val="600"/>
              </a:spcAft>
            </a:pPr>
            <a:r>
              <a:rPr lang="fr-FR" sz="2200" b="1" dirty="0" smtClean="0">
                <a:solidFill>
                  <a:srgbClr val="C00000"/>
                </a:solidFill>
              </a:rPr>
              <a:t>45</a:t>
            </a:r>
            <a:r>
              <a:rPr lang="fr-FR" sz="2200" b="1" dirty="0">
                <a:solidFill>
                  <a:srgbClr val="C00000"/>
                </a:solidFill>
              </a:rPr>
              <a:t>%</a:t>
            </a:r>
            <a:r>
              <a:rPr lang="fr-FR" sz="2200" dirty="0"/>
              <a:t> chance if </a:t>
            </a:r>
            <a:r>
              <a:rPr lang="fr-FR" sz="2200" dirty="0" err="1" smtClean="0"/>
              <a:t>accounting</a:t>
            </a:r>
            <a:r>
              <a:rPr lang="fr-FR" sz="2200" dirty="0" smtClean="0"/>
              <a:t> for </a:t>
            </a:r>
            <a:r>
              <a:rPr lang="fr-FR" sz="2200" dirty="0" err="1" smtClean="0"/>
              <a:t>bias</a:t>
            </a:r>
            <a:r>
              <a:rPr lang="fr-FR" sz="2200" dirty="0" smtClean="0"/>
              <a:t> in stratification and </a:t>
            </a:r>
            <a:r>
              <a:rPr lang="fr-FR" sz="2200" dirty="0" err="1" smtClean="0"/>
              <a:t>selecting</a:t>
            </a:r>
            <a:r>
              <a:rPr lang="fr-FR" sz="2200" dirty="0" smtClean="0"/>
              <a:t> the 11 best </a:t>
            </a:r>
            <a:r>
              <a:rPr lang="fr-FR" sz="2200" dirty="0" err="1" smtClean="0"/>
              <a:t>models</a:t>
            </a:r>
            <a:endParaRPr lang="fr-FR" sz="2200" dirty="0" smtClean="0"/>
          </a:p>
        </p:txBody>
      </p:sp>
      <p:grpSp>
        <p:nvGrpSpPr>
          <p:cNvPr id="16" name="Grouper 15"/>
          <p:cNvGrpSpPr/>
          <p:nvPr/>
        </p:nvGrpSpPr>
        <p:grpSpPr>
          <a:xfrm>
            <a:off x="4860000" y="2348880"/>
            <a:ext cx="4284000" cy="3910203"/>
            <a:chOff x="4860000" y="1988840"/>
            <a:chExt cx="4284000" cy="3910203"/>
          </a:xfrm>
        </p:grpSpPr>
        <p:pic>
          <p:nvPicPr>
            <p:cNvPr id="12" name="Image 11"/>
            <p:cNvPicPr>
              <a:picLocks noChangeAspect="1"/>
            </p:cNvPicPr>
            <p:nvPr/>
          </p:nvPicPr>
          <p:blipFill>
            <a:blip r:embed="rId2"/>
            <a:stretch>
              <a:fillRect/>
            </a:stretch>
          </p:blipFill>
          <p:spPr>
            <a:xfrm>
              <a:off x="4860000" y="2074579"/>
              <a:ext cx="4284000" cy="3824464"/>
            </a:xfrm>
            <a:prstGeom prst="rect">
              <a:avLst/>
            </a:prstGeom>
          </p:spPr>
        </p:pic>
        <p:sp>
          <p:nvSpPr>
            <p:cNvPr id="15" name="Ellipse 14"/>
            <p:cNvSpPr/>
            <p:nvPr/>
          </p:nvSpPr>
          <p:spPr>
            <a:xfrm>
              <a:off x="4912261" y="1988840"/>
              <a:ext cx="379819" cy="3600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grpSp>
      <p:cxnSp>
        <p:nvCxnSpPr>
          <p:cNvPr id="19" name="Connecteur droit 18"/>
          <p:cNvCxnSpPr/>
          <p:nvPr/>
        </p:nvCxnSpPr>
        <p:spPr>
          <a:xfrm>
            <a:off x="6750512" y="2132856"/>
            <a:ext cx="34176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a:off x="6750512" y="1844824"/>
            <a:ext cx="34176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ZoneTexte 3"/>
          <p:cNvSpPr txBox="1"/>
          <p:nvPr/>
        </p:nvSpPr>
        <p:spPr>
          <a:xfrm>
            <a:off x="7164288" y="1378808"/>
            <a:ext cx="2339752" cy="646331"/>
          </a:xfrm>
          <a:prstGeom prst="rect">
            <a:avLst/>
          </a:prstGeom>
          <a:solidFill>
            <a:schemeClr val="bg1"/>
          </a:solidFill>
        </p:spPr>
        <p:txBody>
          <a:bodyPr wrap="square" rtlCol="0">
            <a:spAutoFit/>
          </a:bodyPr>
          <a:lstStyle/>
          <a:p>
            <a:r>
              <a:rPr lang="fr-FR" b="1" dirty="0" smtClean="0">
                <a:solidFill>
                  <a:srgbClr val="1B59F0"/>
                </a:solidFill>
              </a:rPr>
              <a:t>Abrupt ensemble</a:t>
            </a:r>
          </a:p>
          <a:p>
            <a:r>
              <a:rPr lang="fr-FR" b="1" dirty="0" smtClean="0">
                <a:solidFill>
                  <a:srgbClr val="FF0000"/>
                </a:solidFill>
              </a:rPr>
              <a:t>Non abrupt</a:t>
            </a:r>
          </a:p>
        </p:txBody>
      </p:sp>
      <p:pic>
        <p:nvPicPr>
          <p:cNvPr id="11" name="Picture 2" descr="fficher l'image d'orig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 y="1268760"/>
            <a:ext cx="9180000" cy="5716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7098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404664"/>
            <a:ext cx="9144000" cy="762000"/>
          </a:xfrm>
        </p:spPr>
        <p:txBody>
          <a:bodyPr/>
          <a:lstStyle/>
          <a:p>
            <a:r>
              <a:rPr lang="fr-FR" sz="3600" dirty="0" smtClean="0"/>
              <a:t>Réponse de l’AMOC à la fonte du Groenland</a:t>
            </a:r>
            <a:endParaRPr lang="fr-FR" sz="3600" dirty="0"/>
          </a:p>
        </p:txBody>
      </p:sp>
      <p:sp>
        <p:nvSpPr>
          <p:cNvPr id="4" name="Espace réservé du contenu 3"/>
          <p:cNvSpPr>
            <a:spLocks noGrp="1"/>
          </p:cNvSpPr>
          <p:nvPr>
            <p:ph idx="1"/>
          </p:nvPr>
        </p:nvSpPr>
        <p:spPr>
          <a:xfrm>
            <a:off x="122521" y="1700808"/>
            <a:ext cx="3636524" cy="5310136"/>
          </a:xfrm>
        </p:spPr>
        <p:txBody>
          <a:bodyPr/>
          <a:lstStyle/>
          <a:p>
            <a:pPr>
              <a:spcBef>
                <a:spcPts val="1200"/>
              </a:spcBef>
              <a:spcAft>
                <a:spcPts val="1200"/>
              </a:spcAft>
            </a:pPr>
            <a:r>
              <a:rPr lang="fr-FR" sz="2400" dirty="0" smtClean="0"/>
              <a:t>Réponse de l’AMOC à une addition d’eau douce issue de la fonte du Groenland dans 8 modèles (AMOCMIP, </a:t>
            </a:r>
            <a:r>
              <a:rPr lang="fr-FR" sz="2400" dirty="0" err="1" smtClean="0">
                <a:solidFill>
                  <a:srgbClr val="C00000"/>
                </a:solidFill>
              </a:rPr>
              <a:t>Bakker</a:t>
            </a:r>
            <a:r>
              <a:rPr lang="fr-FR" sz="2400" dirty="0" smtClean="0">
                <a:solidFill>
                  <a:srgbClr val="C00000"/>
                </a:solidFill>
              </a:rPr>
              <a:t> et al., </a:t>
            </a:r>
            <a:r>
              <a:rPr lang="fr-FR" sz="2400" i="1" dirty="0" smtClean="0">
                <a:solidFill>
                  <a:srgbClr val="C00000"/>
                </a:solidFill>
              </a:rPr>
              <a:t>GRL,</a:t>
            </a:r>
            <a:r>
              <a:rPr lang="fr-FR" sz="2400" dirty="0" smtClean="0">
                <a:solidFill>
                  <a:srgbClr val="C00000"/>
                </a:solidFill>
              </a:rPr>
              <a:t> 2016) </a:t>
            </a:r>
          </a:p>
          <a:p>
            <a:pPr>
              <a:spcBef>
                <a:spcPts val="1200"/>
              </a:spcBef>
              <a:spcAft>
                <a:spcPts val="1200"/>
              </a:spcAft>
            </a:pPr>
            <a:r>
              <a:rPr lang="fr-FR" sz="2400" dirty="0" smtClean="0"/>
              <a:t>Ce terme peut ajouter une diminution conséquente supplémentaire de l’AMOC, mais surtout à horizon lointain</a:t>
            </a:r>
          </a:p>
        </p:txBody>
      </p:sp>
      <p:pic>
        <p:nvPicPr>
          <p:cNvPr id="3" name="Image 2"/>
          <p:cNvPicPr>
            <a:picLocks noChangeAspect="1"/>
          </p:cNvPicPr>
          <p:nvPr/>
        </p:nvPicPr>
        <p:blipFill>
          <a:blip r:embed="rId3"/>
          <a:stretch>
            <a:fillRect/>
          </a:stretch>
        </p:blipFill>
        <p:spPr>
          <a:xfrm>
            <a:off x="3780512" y="1268760"/>
            <a:ext cx="5400000" cy="5598168"/>
          </a:xfrm>
          <a:prstGeom prst="rect">
            <a:avLst/>
          </a:prstGeom>
        </p:spPr>
      </p:pic>
      <p:pic>
        <p:nvPicPr>
          <p:cNvPr id="5" name="Image 4"/>
          <p:cNvPicPr>
            <a:picLocks noChangeAspect="1"/>
          </p:cNvPicPr>
          <p:nvPr/>
        </p:nvPicPr>
        <p:blipFill>
          <a:blip r:embed="rId4"/>
          <a:stretch>
            <a:fillRect/>
          </a:stretch>
        </p:blipFill>
        <p:spPr>
          <a:xfrm>
            <a:off x="6156176" y="1988840"/>
            <a:ext cx="1080000" cy="1080000"/>
          </a:xfrm>
          <a:prstGeom prst="rect">
            <a:avLst/>
          </a:prstGeom>
        </p:spPr>
      </p:pic>
      <p:sp>
        <p:nvSpPr>
          <p:cNvPr id="7" name="ZoneTexte 6"/>
          <p:cNvSpPr txBox="1"/>
          <p:nvPr/>
        </p:nvSpPr>
        <p:spPr>
          <a:xfrm>
            <a:off x="4716016" y="1268760"/>
            <a:ext cx="4176464" cy="369332"/>
          </a:xfrm>
          <a:prstGeom prst="rect">
            <a:avLst/>
          </a:prstGeom>
          <a:solidFill>
            <a:schemeClr val="bg1"/>
          </a:solidFill>
        </p:spPr>
        <p:txBody>
          <a:bodyPr wrap="square" rtlCol="0">
            <a:spAutoFit/>
          </a:bodyPr>
          <a:lstStyle/>
          <a:p>
            <a:r>
              <a:rPr lang="fr-FR" dirty="0" smtClean="0"/>
              <a:t>Diminution AMOC </a:t>
            </a:r>
            <a:r>
              <a:rPr lang="fr-FR" smtClean="0"/>
              <a:t>an scenario RCP85</a:t>
            </a:r>
            <a:endParaRPr lang="fr-FR"/>
          </a:p>
        </p:txBody>
      </p:sp>
      <p:sp>
        <p:nvSpPr>
          <p:cNvPr id="8" name="ZoneTexte 7"/>
          <p:cNvSpPr txBox="1"/>
          <p:nvPr/>
        </p:nvSpPr>
        <p:spPr>
          <a:xfrm>
            <a:off x="4572120" y="1610216"/>
            <a:ext cx="1440040" cy="523220"/>
          </a:xfrm>
          <a:prstGeom prst="rect">
            <a:avLst/>
          </a:prstGeom>
          <a:solidFill>
            <a:schemeClr val="bg1"/>
          </a:solidFill>
        </p:spPr>
        <p:txBody>
          <a:bodyPr wrap="square" rtlCol="0">
            <a:spAutoFit/>
          </a:bodyPr>
          <a:lstStyle/>
          <a:p>
            <a:r>
              <a:rPr lang="fr-FR" sz="1400" dirty="0" err="1" smtClean="0"/>
              <a:t>Rechauffement</a:t>
            </a:r>
            <a:r>
              <a:rPr lang="fr-FR" sz="1400" dirty="0" smtClean="0"/>
              <a:t> et fonte </a:t>
            </a:r>
            <a:r>
              <a:rPr lang="fr-FR" sz="1400" dirty="0" err="1" smtClean="0"/>
              <a:t>Groen</a:t>
            </a:r>
            <a:r>
              <a:rPr lang="fr-FR" sz="1400" dirty="0" smtClean="0"/>
              <a:t>.</a:t>
            </a:r>
            <a:endParaRPr lang="fr-FR" sz="1400" dirty="0"/>
          </a:p>
        </p:txBody>
      </p:sp>
      <p:sp>
        <p:nvSpPr>
          <p:cNvPr id="9" name="ZoneTexte 8"/>
          <p:cNvSpPr txBox="1"/>
          <p:nvPr/>
        </p:nvSpPr>
        <p:spPr>
          <a:xfrm>
            <a:off x="6156176" y="1578892"/>
            <a:ext cx="1242438" cy="523220"/>
          </a:xfrm>
          <a:prstGeom prst="rect">
            <a:avLst/>
          </a:prstGeom>
          <a:solidFill>
            <a:schemeClr val="bg1"/>
          </a:solidFill>
        </p:spPr>
        <p:txBody>
          <a:bodyPr wrap="square" rtlCol="0">
            <a:spAutoFit/>
          </a:bodyPr>
          <a:lstStyle/>
          <a:p>
            <a:r>
              <a:rPr lang="fr-FR" sz="1400" dirty="0" smtClean="0"/>
              <a:t>Seulement fonte </a:t>
            </a:r>
            <a:r>
              <a:rPr lang="fr-FR" sz="1400" dirty="0" err="1" smtClean="0"/>
              <a:t>Groen</a:t>
            </a:r>
            <a:r>
              <a:rPr lang="fr-FR" sz="1400" dirty="0" smtClean="0"/>
              <a:t>.</a:t>
            </a:r>
            <a:endParaRPr lang="fr-FR" sz="1400" dirty="0"/>
          </a:p>
        </p:txBody>
      </p:sp>
      <p:sp>
        <p:nvSpPr>
          <p:cNvPr id="10" name="ZoneTexte 9"/>
          <p:cNvSpPr txBox="1"/>
          <p:nvPr/>
        </p:nvSpPr>
        <p:spPr>
          <a:xfrm>
            <a:off x="7665299" y="1557155"/>
            <a:ext cx="1731237" cy="523220"/>
          </a:xfrm>
          <a:prstGeom prst="rect">
            <a:avLst/>
          </a:prstGeom>
          <a:solidFill>
            <a:schemeClr val="bg1"/>
          </a:solidFill>
        </p:spPr>
        <p:txBody>
          <a:bodyPr wrap="square" rtlCol="0">
            <a:spAutoFit/>
          </a:bodyPr>
          <a:lstStyle/>
          <a:p>
            <a:r>
              <a:rPr lang="fr-FR" sz="1400" dirty="0" err="1" smtClean="0"/>
              <a:t>Rechauffement</a:t>
            </a:r>
            <a:r>
              <a:rPr lang="fr-FR" sz="1400" dirty="0" smtClean="0"/>
              <a:t> sans fonte </a:t>
            </a:r>
            <a:r>
              <a:rPr lang="fr-FR" sz="1400" dirty="0" err="1" smtClean="0"/>
              <a:t>Groen</a:t>
            </a:r>
            <a:r>
              <a:rPr lang="fr-FR" sz="1400" dirty="0" smtClean="0"/>
              <a:t>.</a:t>
            </a:r>
            <a:endParaRPr lang="fr-FR" sz="1400" dirty="0"/>
          </a:p>
        </p:txBody>
      </p:sp>
      <p:pic>
        <p:nvPicPr>
          <p:cNvPr id="6" name="Image 5"/>
          <p:cNvPicPr>
            <a:picLocks noChangeAspect="1"/>
          </p:cNvPicPr>
          <p:nvPr/>
        </p:nvPicPr>
        <p:blipFill>
          <a:blip r:embed="rId5"/>
          <a:stretch>
            <a:fillRect/>
          </a:stretch>
        </p:blipFill>
        <p:spPr>
          <a:xfrm>
            <a:off x="0" y="1268760"/>
            <a:ext cx="9144000" cy="5632335"/>
          </a:xfrm>
          <a:prstGeom prst="rect">
            <a:avLst/>
          </a:prstGeom>
        </p:spPr>
      </p:pic>
    </p:spTree>
    <p:extLst>
      <p:ext uri="{BB962C8B-B14F-4D97-AF65-F5344CB8AC3E}">
        <p14:creationId xmlns:p14="http://schemas.microsoft.com/office/powerpoint/2010/main" val="176741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400" dirty="0" smtClean="0"/>
              <a:t>Evaluation des modèles</a:t>
            </a:r>
            <a:endParaRPr lang="fr-FR" sz="4400" dirty="0"/>
          </a:p>
        </p:txBody>
      </p:sp>
      <p:sp>
        <p:nvSpPr>
          <p:cNvPr id="3" name="Espace réservé du contenu 2"/>
          <p:cNvSpPr>
            <a:spLocks noGrp="1"/>
          </p:cNvSpPr>
          <p:nvPr>
            <p:ph idx="1"/>
          </p:nvPr>
        </p:nvSpPr>
        <p:spPr>
          <a:xfrm>
            <a:off x="151826" y="1700807"/>
            <a:ext cx="4186319" cy="5048033"/>
          </a:xfrm>
        </p:spPr>
        <p:txBody>
          <a:bodyPr/>
          <a:lstStyle/>
          <a:p>
            <a:pPr marL="0" indent="0">
              <a:buNone/>
            </a:pPr>
            <a:endParaRPr lang="fr-FR" dirty="0" smtClean="0"/>
          </a:p>
          <a:p>
            <a:pPr>
              <a:spcBef>
                <a:spcPts val="1080"/>
              </a:spcBef>
              <a:spcAft>
                <a:spcPts val="1200"/>
              </a:spcAft>
            </a:pPr>
            <a:r>
              <a:rPr lang="fr-FR" dirty="0" smtClean="0"/>
              <a:t>Dispersion de la réponse à un flux d’eau douce parmi les modèles européens (</a:t>
            </a:r>
            <a:r>
              <a:rPr lang="fr-FR" dirty="0" err="1" smtClean="0">
                <a:solidFill>
                  <a:srgbClr val="C00000"/>
                </a:solidFill>
              </a:rPr>
              <a:t>Swingedouw</a:t>
            </a:r>
            <a:r>
              <a:rPr lang="fr-FR" dirty="0" smtClean="0">
                <a:solidFill>
                  <a:srgbClr val="C00000"/>
                </a:solidFill>
              </a:rPr>
              <a:t> et al. 2013</a:t>
            </a:r>
            <a:r>
              <a:rPr lang="fr-FR" dirty="0" smtClean="0"/>
              <a:t>) peut s’expliquer par une mauvaise représentation des </a:t>
            </a:r>
            <a:r>
              <a:rPr lang="fr-FR" dirty="0" err="1" smtClean="0"/>
              <a:t>gyres</a:t>
            </a:r>
            <a:endParaRPr lang="fr-FR" dirty="0" smtClean="0"/>
          </a:p>
          <a:p>
            <a:pPr>
              <a:spcBef>
                <a:spcPts val="1080"/>
              </a:spcBef>
              <a:spcAft>
                <a:spcPts val="1200"/>
              </a:spcAft>
            </a:pPr>
            <a:r>
              <a:rPr lang="fr-FR" dirty="0" smtClean="0"/>
              <a:t>Les plus sensibles semblent être les plus pertinents</a:t>
            </a:r>
          </a:p>
          <a:p>
            <a:pPr>
              <a:spcBef>
                <a:spcPts val="1080"/>
              </a:spcBef>
              <a:spcAft>
                <a:spcPts val="1200"/>
              </a:spcAft>
            </a:pPr>
            <a:r>
              <a:rPr lang="fr-FR" dirty="0" smtClean="0"/>
              <a:t>Liu et al. (2017) : les modèles semblent être trop stables, avec une rétroaction positive souvent mal estimée aussi au niveau de l’océan Austral</a:t>
            </a:r>
            <a:endParaRPr lang="fr-FR" dirty="0"/>
          </a:p>
        </p:txBody>
      </p:sp>
      <p:pic>
        <p:nvPicPr>
          <p:cNvPr id="17" name="Image 13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3234577"/>
            <a:ext cx="4501616" cy="3623423"/>
          </a:xfrm>
          <a:prstGeom prst="rect">
            <a:avLst/>
          </a:prstGeom>
          <a:noFill/>
          <a:ln>
            <a:solidFill>
              <a:schemeClr val="bg1"/>
            </a:solid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10" name="Connecteur droit 9"/>
          <p:cNvCxnSpPr/>
          <p:nvPr/>
        </p:nvCxnSpPr>
        <p:spPr bwMode="auto">
          <a:xfrm flipV="1">
            <a:off x="6203389" y="4210354"/>
            <a:ext cx="2035376" cy="1083696"/>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Connecteur droit 10"/>
          <p:cNvCxnSpPr/>
          <p:nvPr/>
        </p:nvCxnSpPr>
        <p:spPr bwMode="auto">
          <a:xfrm flipV="1">
            <a:off x="6267249" y="5213988"/>
            <a:ext cx="2035376" cy="152829"/>
          </a:xfrm>
          <a:prstGeom prst="line">
            <a:avLst/>
          </a:prstGeom>
          <a:ln w="76200" cmpd="sng">
            <a:solidFill>
              <a:schemeClr val="tx1"/>
            </a:solidFill>
          </a:ln>
        </p:spPr>
        <p:style>
          <a:lnRef idx="2">
            <a:schemeClr val="accent1"/>
          </a:lnRef>
          <a:fillRef idx="0">
            <a:schemeClr val="accent1"/>
          </a:fillRef>
          <a:effectRef idx="1">
            <a:schemeClr val="accent1"/>
          </a:effectRef>
          <a:fontRef idx="minor">
            <a:schemeClr val="tx1"/>
          </a:fontRef>
        </p:style>
      </p:cxnSp>
      <p:grpSp>
        <p:nvGrpSpPr>
          <p:cNvPr id="20" name="Grouper 19"/>
          <p:cNvGrpSpPr/>
          <p:nvPr/>
        </p:nvGrpSpPr>
        <p:grpSpPr>
          <a:xfrm>
            <a:off x="7038832" y="5608926"/>
            <a:ext cx="935637" cy="930542"/>
            <a:chOff x="2251838" y="5896477"/>
            <a:chExt cx="935637" cy="930542"/>
          </a:xfrm>
        </p:grpSpPr>
        <p:sp>
          <p:nvSpPr>
            <p:cNvPr id="15" name="Forme libre 14"/>
            <p:cNvSpPr/>
            <p:nvPr/>
          </p:nvSpPr>
          <p:spPr bwMode="auto">
            <a:xfrm>
              <a:off x="2573542" y="5896477"/>
              <a:ext cx="613933" cy="930541"/>
            </a:xfrm>
            <a:custGeom>
              <a:avLst/>
              <a:gdLst>
                <a:gd name="connsiteX0" fmla="*/ 901700 w 1373586"/>
                <a:gd name="connsiteY0" fmla="*/ 0 h 1282700"/>
                <a:gd name="connsiteX1" fmla="*/ 1346200 w 1373586"/>
                <a:gd name="connsiteY1" fmla="*/ 215900 h 1282700"/>
                <a:gd name="connsiteX2" fmla="*/ 1257300 w 1373586"/>
                <a:gd name="connsiteY2" fmla="*/ 762000 h 1282700"/>
                <a:gd name="connsiteX3" fmla="*/ 698500 w 1373586"/>
                <a:gd name="connsiteY3" fmla="*/ 1104900 h 1282700"/>
                <a:gd name="connsiteX4" fmla="*/ 0 w 1373586"/>
                <a:gd name="connsiteY4" fmla="*/ 1282700 h 1282700"/>
                <a:gd name="connsiteX5" fmla="*/ 0 w 1373586"/>
                <a:gd name="connsiteY5" fmla="*/ 1282700 h 1282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3586" h="1282700">
                  <a:moveTo>
                    <a:pt x="901700" y="0"/>
                  </a:moveTo>
                  <a:cubicBezTo>
                    <a:pt x="1094316" y="44450"/>
                    <a:pt x="1286933" y="88900"/>
                    <a:pt x="1346200" y="215900"/>
                  </a:cubicBezTo>
                  <a:cubicBezTo>
                    <a:pt x="1405467" y="342900"/>
                    <a:pt x="1365250" y="613833"/>
                    <a:pt x="1257300" y="762000"/>
                  </a:cubicBezTo>
                  <a:cubicBezTo>
                    <a:pt x="1149350" y="910167"/>
                    <a:pt x="908050" y="1018117"/>
                    <a:pt x="698500" y="1104900"/>
                  </a:cubicBezTo>
                  <a:cubicBezTo>
                    <a:pt x="488950" y="1191683"/>
                    <a:pt x="0" y="1282700"/>
                    <a:pt x="0" y="1282700"/>
                  </a:cubicBezTo>
                  <a:lnTo>
                    <a:pt x="0" y="1282700"/>
                  </a:lnTo>
                </a:path>
              </a:pathLst>
            </a:custGeom>
            <a:ln w="76200" cmpd="sng">
              <a:solidFill>
                <a:srgbClr val="0000FF"/>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fr-FR"/>
            </a:p>
          </p:txBody>
        </p:sp>
        <p:cxnSp>
          <p:nvCxnSpPr>
            <p:cNvPr id="16" name="Connecteur droit avec flèche 15"/>
            <p:cNvCxnSpPr>
              <a:stCxn id="15" idx="4"/>
            </p:cNvCxnSpPr>
            <p:nvPr/>
          </p:nvCxnSpPr>
          <p:spPr bwMode="auto">
            <a:xfrm flipH="1">
              <a:off x="2251838" y="6827018"/>
              <a:ext cx="321704" cy="1"/>
            </a:xfrm>
            <a:prstGeom prst="straightConnector1">
              <a:avLst/>
            </a:prstGeom>
            <a:ln w="76200" cmpd="sng">
              <a:solidFill>
                <a:srgbClr val="0000FF"/>
              </a:solidFill>
              <a:headEnd type="none"/>
              <a:tailEnd type="triangle"/>
            </a:ln>
          </p:spPr>
          <p:style>
            <a:lnRef idx="2">
              <a:schemeClr val="accent1"/>
            </a:lnRef>
            <a:fillRef idx="0">
              <a:schemeClr val="accent1"/>
            </a:fillRef>
            <a:effectRef idx="1">
              <a:schemeClr val="accent1"/>
            </a:effectRef>
            <a:fontRef idx="minor">
              <a:schemeClr val="tx1"/>
            </a:fontRef>
          </p:style>
        </p:cxnSp>
      </p:grpSp>
      <p:pic>
        <p:nvPicPr>
          <p:cNvPr id="2049" name="Picture 1" descr="THOR Logo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8024" y="1504514"/>
            <a:ext cx="1438832" cy="1079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cxnSp>
        <p:nvCxnSpPr>
          <p:cNvPr id="33" name="Connecteur droit avec flèche 32"/>
          <p:cNvCxnSpPr/>
          <p:nvPr/>
        </p:nvCxnSpPr>
        <p:spPr bwMode="auto">
          <a:xfrm>
            <a:off x="7807380" y="4357886"/>
            <a:ext cx="175556" cy="329780"/>
          </a:xfrm>
          <a:prstGeom prst="straightConnector1">
            <a:avLst/>
          </a:prstGeom>
          <a:ln w="38100" cmpd="sng">
            <a:solidFill>
              <a:srgbClr val="3366FF"/>
            </a:solidFill>
            <a:headEnd type="none"/>
            <a:tailEnd type="arrow"/>
          </a:ln>
        </p:spPr>
        <p:style>
          <a:lnRef idx="2">
            <a:schemeClr val="accent1"/>
          </a:lnRef>
          <a:fillRef idx="0">
            <a:schemeClr val="accent1"/>
          </a:fillRef>
          <a:effectRef idx="1">
            <a:schemeClr val="accent1"/>
          </a:effectRef>
          <a:fontRef idx="minor">
            <a:schemeClr val="tx1"/>
          </a:fontRef>
        </p:style>
      </p:cxnSp>
      <p:cxnSp>
        <p:nvCxnSpPr>
          <p:cNvPr id="47" name="Connecteur droit avec flèche 46"/>
          <p:cNvCxnSpPr/>
          <p:nvPr/>
        </p:nvCxnSpPr>
        <p:spPr bwMode="auto">
          <a:xfrm>
            <a:off x="7997655" y="5182445"/>
            <a:ext cx="34138" cy="539999"/>
          </a:xfrm>
          <a:prstGeom prst="straightConnector1">
            <a:avLst/>
          </a:prstGeom>
          <a:ln w="57150" cmpd="sng">
            <a:solidFill>
              <a:srgbClr val="3366FF"/>
            </a:solidFill>
            <a:headEnd type="none"/>
            <a:tailEnd type="arrow"/>
          </a:ln>
        </p:spPr>
        <p:style>
          <a:lnRef idx="2">
            <a:schemeClr val="accent1"/>
          </a:lnRef>
          <a:fillRef idx="0">
            <a:schemeClr val="accent1"/>
          </a:fillRef>
          <a:effectRef idx="1">
            <a:schemeClr val="accent1"/>
          </a:effectRef>
          <a:fontRef idx="minor">
            <a:schemeClr val="tx1"/>
          </a:fontRef>
        </p:style>
      </p:cxnSp>
      <p:pic>
        <p:nvPicPr>
          <p:cNvPr id="22" name="Image 21"/>
          <p:cNvPicPr>
            <a:picLocks noChangeAspect="1"/>
          </p:cNvPicPr>
          <p:nvPr/>
        </p:nvPicPr>
        <p:blipFill>
          <a:blip r:embed="rId5"/>
          <a:stretch>
            <a:fillRect/>
          </a:stretch>
        </p:blipFill>
        <p:spPr>
          <a:xfrm>
            <a:off x="7511153" y="2489511"/>
            <a:ext cx="1574176" cy="1500714"/>
          </a:xfrm>
          <a:prstGeom prst="rect">
            <a:avLst/>
          </a:prstGeom>
        </p:spPr>
      </p:pic>
    </p:spTree>
    <p:extLst>
      <p:ext uri="{BB962C8B-B14F-4D97-AF65-F5344CB8AC3E}">
        <p14:creationId xmlns:p14="http://schemas.microsoft.com/office/powerpoint/2010/main" val="186560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Impact climatique</a:t>
            </a:r>
            <a:endParaRPr lang="fr-FR" dirty="0"/>
          </a:p>
        </p:txBody>
      </p:sp>
      <p:sp>
        <p:nvSpPr>
          <p:cNvPr id="3" name="Espace réservé du contenu 2"/>
          <p:cNvSpPr>
            <a:spLocks noGrp="1"/>
          </p:cNvSpPr>
          <p:nvPr>
            <p:ph idx="1"/>
          </p:nvPr>
        </p:nvSpPr>
        <p:spPr>
          <a:xfrm>
            <a:off x="304800" y="1573724"/>
            <a:ext cx="4051176" cy="4552440"/>
          </a:xfrm>
        </p:spPr>
        <p:txBody>
          <a:bodyPr/>
          <a:lstStyle/>
          <a:p>
            <a:pPr>
              <a:spcBef>
                <a:spcPts val="1200"/>
              </a:spcBef>
              <a:spcAft>
                <a:spcPts val="1200"/>
              </a:spcAft>
            </a:pPr>
            <a:r>
              <a:rPr lang="fr-FR" dirty="0" smtClean="0"/>
              <a:t>La fonte du Groenland peut avoir un effet climatique conséquent (</a:t>
            </a:r>
            <a:r>
              <a:rPr lang="fr-FR" dirty="0" err="1" smtClean="0">
                <a:solidFill>
                  <a:srgbClr val="C00000"/>
                </a:solidFill>
              </a:rPr>
              <a:t>Swingedouw</a:t>
            </a:r>
            <a:r>
              <a:rPr lang="fr-FR" dirty="0" smtClean="0">
                <a:solidFill>
                  <a:srgbClr val="C00000"/>
                </a:solidFill>
              </a:rPr>
              <a:t> et al. 2007</a:t>
            </a:r>
            <a:r>
              <a:rPr lang="fr-FR" dirty="0" smtClean="0"/>
              <a:t>)</a:t>
            </a:r>
          </a:p>
          <a:p>
            <a:pPr>
              <a:spcBef>
                <a:spcPts val="1200"/>
              </a:spcBef>
              <a:spcAft>
                <a:spcPts val="1200"/>
              </a:spcAft>
            </a:pPr>
            <a:r>
              <a:rPr lang="fr-FR" dirty="0" smtClean="0"/>
              <a:t>Diminution du réchauffement localement (mais dépend du modèle)</a:t>
            </a:r>
          </a:p>
          <a:p>
            <a:pPr>
              <a:spcBef>
                <a:spcPts val="1200"/>
              </a:spcBef>
              <a:spcAft>
                <a:spcPts val="1200"/>
              </a:spcAft>
            </a:pPr>
            <a:r>
              <a:rPr lang="fr-FR" dirty="0" smtClean="0"/>
              <a:t>Migration des zones de précipitations au niveaux des tropiques</a:t>
            </a:r>
          </a:p>
          <a:p>
            <a:pPr>
              <a:spcBef>
                <a:spcPts val="1200"/>
              </a:spcBef>
              <a:spcAft>
                <a:spcPts val="1200"/>
              </a:spcAft>
            </a:pPr>
            <a:r>
              <a:rPr lang="fr-FR" dirty="0" smtClean="0"/>
              <a:t>Reste vrai dans un modèle haute résolution (</a:t>
            </a:r>
            <a:r>
              <a:rPr lang="fr-FR" dirty="0" smtClean="0">
                <a:solidFill>
                  <a:srgbClr val="C00000"/>
                </a:solidFill>
              </a:rPr>
              <a:t>Jackson et al. 2015</a:t>
            </a:r>
            <a:r>
              <a:rPr lang="fr-FR" dirty="0" smtClean="0"/>
              <a:t>)</a:t>
            </a:r>
            <a:endParaRPr lang="fr-FR" dirty="0"/>
          </a:p>
        </p:txBody>
      </p:sp>
      <p:pic>
        <p:nvPicPr>
          <p:cNvPr id="5" name="Image 4"/>
          <p:cNvPicPr>
            <a:picLocks noChangeAspect="1"/>
          </p:cNvPicPr>
          <p:nvPr/>
        </p:nvPicPr>
        <p:blipFill>
          <a:blip r:embed="rId2"/>
          <a:stretch>
            <a:fillRect/>
          </a:stretch>
        </p:blipFill>
        <p:spPr>
          <a:xfrm>
            <a:off x="4644000" y="1317030"/>
            <a:ext cx="4500000" cy="5540970"/>
          </a:xfrm>
          <a:prstGeom prst="rect">
            <a:avLst/>
          </a:prstGeom>
        </p:spPr>
      </p:pic>
      <p:sp>
        <p:nvSpPr>
          <p:cNvPr id="4" name="ZoneTexte 3"/>
          <p:cNvSpPr txBox="1"/>
          <p:nvPr/>
        </p:nvSpPr>
        <p:spPr>
          <a:xfrm>
            <a:off x="4628901" y="1254081"/>
            <a:ext cx="4644008" cy="338554"/>
          </a:xfrm>
          <a:prstGeom prst="rect">
            <a:avLst/>
          </a:prstGeom>
          <a:solidFill>
            <a:schemeClr val="bg1"/>
          </a:solidFill>
        </p:spPr>
        <p:txBody>
          <a:bodyPr wrap="square" rtlCol="0">
            <a:spAutoFit/>
          </a:bodyPr>
          <a:lstStyle/>
          <a:p>
            <a:r>
              <a:rPr lang="fr-FR" sz="1600" dirty="0" smtClean="0">
                <a:solidFill>
                  <a:srgbClr val="FF0000"/>
                </a:solidFill>
              </a:rPr>
              <a:t>Sans fonte Groenland      </a:t>
            </a:r>
            <a:r>
              <a:rPr lang="fr-FR" sz="1600" dirty="0" smtClean="0">
                <a:solidFill>
                  <a:srgbClr val="1B59F0"/>
                </a:solidFill>
              </a:rPr>
              <a:t>Avec fonte Groenland</a:t>
            </a:r>
            <a:endParaRPr lang="fr-FR" sz="1600" dirty="0">
              <a:solidFill>
                <a:srgbClr val="1B59F0"/>
              </a:solidFill>
            </a:endParaRPr>
          </a:p>
        </p:txBody>
      </p:sp>
      <p:pic>
        <p:nvPicPr>
          <p:cNvPr id="6" name="Image 5"/>
          <p:cNvPicPr>
            <a:picLocks noChangeAspect="1"/>
          </p:cNvPicPr>
          <p:nvPr/>
        </p:nvPicPr>
        <p:blipFill>
          <a:blip r:embed="rId3"/>
          <a:stretch>
            <a:fillRect/>
          </a:stretch>
        </p:blipFill>
        <p:spPr>
          <a:xfrm>
            <a:off x="4659099" y="1229310"/>
            <a:ext cx="4500000" cy="5691336"/>
          </a:xfrm>
          <a:prstGeom prst="rect">
            <a:avLst/>
          </a:prstGeom>
        </p:spPr>
      </p:pic>
    </p:spTree>
    <p:extLst>
      <p:ext uri="{BB962C8B-B14F-4D97-AF65-F5344CB8AC3E}">
        <p14:creationId xmlns:p14="http://schemas.microsoft.com/office/powerpoint/2010/main" val="81377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Impact sur la zone sahélienne</a:t>
            </a:r>
            <a:endParaRPr lang="fr-FR" b="1" dirty="0">
              <a:solidFill>
                <a:srgbClr val="FF0000"/>
              </a:solidFill>
            </a:endParaRPr>
          </a:p>
        </p:txBody>
      </p:sp>
      <p:sp>
        <p:nvSpPr>
          <p:cNvPr id="3" name="ZoneTexte 2"/>
          <p:cNvSpPr txBox="1"/>
          <p:nvPr/>
        </p:nvSpPr>
        <p:spPr>
          <a:xfrm>
            <a:off x="179512" y="1569032"/>
            <a:ext cx="3446125" cy="923330"/>
          </a:xfrm>
          <a:prstGeom prst="rect">
            <a:avLst/>
          </a:prstGeom>
          <a:noFill/>
        </p:spPr>
        <p:txBody>
          <a:bodyPr wrap="square" rtlCol="0">
            <a:spAutoFit/>
          </a:bodyPr>
          <a:lstStyle/>
          <a:p>
            <a:r>
              <a:rPr lang="fr-FR" dirty="0" smtClean="0"/>
              <a:t>Scénario extrême avec forte fonte calotte groenlandaise (</a:t>
            </a:r>
            <a:r>
              <a:rPr lang="fr-FR" dirty="0" err="1" smtClean="0">
                <a:solidFill>
                  <a:srgbClr val="C00000"/>
                </a:solidFill>
              </a:rPr>
              <a:t>DeFrance</a:t>
            </a:r>
            <a:r>
              <a:rPr lang="fr-FR" dirty="0" smtClean="0">
                <a:solidFill>
                  <a:srgbClr val="C00000"/>
                </a:solidFill>
              </a:rPr>
              <a:t> et al. PNAS 2017</a:t>
            </a:r>
            <a:r>
              <a:rPr lang="fr-FR" dirty="0" smtClean="0"/>
              <a:t>)</a:t>
            </a:r>
            <a:endParaRPr lang="fr-FR" dirty="0"/>
          </a:p>
        </p:txBody>
      </p:sp>
      <p:grpSp>
        <p:nvGrpSpPr>
          <p:cNvPr id="28" name="Grouper 27"/>
          <p:cNvGrpSpPr/>
          <p:nvPr/>
        </p:nvGrpSpPr>
        <p:grpSpPr>
          <a:xfrm>
            <a:off x="0" y="2894730"/>
            <a:ext cx="4668532" cy="4033766"/>
            <a:chOff x="4475468" y="8681766"/>
            <a:chExt cx="4668532" cy="4033766"/>
          </a:xfrm>
        </p:grpSpPr>
        <p:grpSp>
          <p:nvGrpSpPr>
            <p:cNvPr id="20" name="Grouper 19"/>
            <p:cNvGrpSpPr/>
            <p:nvPr/>
          </p:nvGrpSpPr>
          <p:grpSpPr>
            <a:xfrm>
              <a:off x="4475468" y="8681766"/>
              <a:ext cx="4668532" cy="3752261"/>
              <a:chOff x="4266153" y="7554165"/>
              <a:chExt cx="5394087" cy="3957139"/>
            </a:xfrm>
          </p:grpSpPr>
          <p:pic>
            <p:nvPicPr>
              <p:cNvPr id="15" name="Image 14"/>
              <p:cNvPicPr>
                <a:picLocks noChangeAspect="1"/>
              </p:cNvPicPr>
              <p:nvPr/>
            </p:nvPicPr>
            <p:blipFill>
              <a:blip r:embed="rId2"/>
              <a:stretch>
                <a:fillRect/>
              </a:stretch>
            </p:blipFill>
            <p:spPr>
              <a:xfrm>
                <a:off x="4266153" y="7785056"/>
                <a:ext cx="5394087" cy="3726248"/>
              </a:xfrm>
              <a:prstGeom prst="rect">
                <a:avLst/>
              </a:prstGeom>
            </p:spPr>
          </p:pic>
          <p:sp>
            <p:nvSpPr>
              <p:cNvPr id="18" name="ZoneTexte 17"/>
              <p:cNvSpPr txBox="1"/>
              <p:nvPr/>
            </p:nvSpPr>
            <p:spPr>
              <a:xfrm>
                <a:off x="4266153" y="7554165"/>
                <a:ext cx="5394087" cy="307777"/>
              </a:xfrm>
              <a:prstGeom prst="rect">
                <a:avLst/>
              </a:prstGeom>
              <a:solidFill>
                <a:schemeClr val="bg1"/>
              </a:solidFill>
            </p:spPr>
            <p:txBody>
              <a:bodyPr wrap="square" rtlCol="0">
                <a:spAutoFit/>
              </a:bodyPr>
              <a:lstStyle/>
              <a:p>
                <a:r>
                  <a:rPr lang="fr-FR" sz="1400" dirty="0" smtClean="0"/>
                  <a:t>       Diminution AMOC</a:t>
                </a:r>
                <a:endParaRPr lang="fr-FR" sz="1400" dirty="0"/>
              </a:p>
            </p:txBody>
          </p:sp>
          <p:sp>
            <p:nvSpPr>
              <p:cNvPr id="19" name="ZoneTexte 18"/>
              <p:cNvSpPr txBox="1"/>
              <p:nvPr/>
            </p:nvSpPr>
            <p:spPr>
              <a:xfrm rot="16200000">
                <a:off x="3331310" y="9598086"/>
                <a:ext cx="2478554" cy="304951"/>
              </a:xfrm>
              <a:prstGeom prst="rect">
                <a:avLst/>
              </a:prstGeom>
              <a:solidFill>
                <a:schemeClr val="bg1"/>
              </a:solidFill>
            </p:spPr>
            <p:txBody>
              <a:bodyPr wrap="square" rtlCol="0">
                <a:spAutoFit/>
              </a:bodyPr>
              <a:lstStyle/>
              <a:p>
                <a:pPr algn="ctr"/>
                <a:r>
                  <a:rPr lang="fr-FR" sz="1400" dirty="0" smtClean="0"/>
                  <a:t>AMOC (%)</a:t>
                </a:r>
                <a:endParaRPr lang="fr-FR" sz="1400" baseline="30000" dirty="0"/>
              </a:p>
            </p:txBody>
          </p:sp>
          <p:sp>
            <p:nvSpPr>
              <p:cNvPr id="17" name="Ellipse 16"/>
              <p:cNvSpPr/>
              <p:nvPr/>
            </p:nvSpPr>
            <p:spPr>
              <a:xfrm>
                <a:off x="4266153" y="7893496"/>
                <a:ext cx="456909" cy="71796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22" name="ZoneTexte 21"/>
            <p:cNvSpPr txBox="1"/>
            <p:nvPr/>
          </p:nvSpPr>
          <p:spPr>
            <a:xfrm>
              <a:off x="4482575" y="12407755"/>
              <a:ext cx="4661425" cy="307777"/>
            </a:xfrm>
            <a:prstGeom prst="rect">
              <a:avLst/>
            </a:prstGeom>
            <a:solidFill>
              <a:schemeClr val="bg1"/>
            </a:solidFill>
          </p:spPr>
          <p:txBody>
            <a:bodyPr wrap="square" rtlCol="0">
              <a:spAutoFit/>
            </a:bodyPr>
            <a:lstStyle/>
            <a:p>
              <a:pPr algn="ctr"/>
              <a:r>
                <a:rPr lang="fr-FR" sz="1400" dirty="0" smtClean="0"/>
                <a:t>Années</a:t>
              </a:r>
              <a:endParaRPr lang="fr-FR" sz="1400" dirty="0"/>
            </a:p>
          </p:txBody>
        </p:sp>
      </p:grpSp>
      <p:grpSp>
        <p:nvGrpSpPr>
          <p:cNvPr id="21" name="Grouper 20"/>
          <p:cNvGrpSpPr/>
          <p:nvPr/>
        </p:nvGrpSpPr>
        <p:grpSpPr>
          <a:xfrm>
            <a:off x="-1659" y="2809658"/>
            <a:ext cx="4822076" cy="4186471"/>
            <a:chOff x="-4391941" y="6525344"/>
            <a:chExt cx="4337228" cy="3811060"/>
          </a:xfrm>
        </p:grpSpPr>
        <p:pic>
          <p:nvPicPr>
            <p:cNvPr id="5" name="Image 4"/>
            <p:cNvPicPr>
              <a:picLocks noChangeAspect="1"/>
            </p:cNvPicPr>
            <p:nvPr/>
          </p:nvPicPr>
          <p:blipFill>
            <a:blip r:embed="rId3"/>
            <a:stretch>
              <a:fillRect/>
            </a:stretch>
          </p:blipFill>
          <p:spPr>
            <a:xfrm>
              <a:off x="-4391941" y="6669360"/>
              <a:ext cx="4320000" cy="3582817"/>
            </a:xfrm>
            <a:prstGeom prst="rect">
              <a:avLst/>
            </a:prstGeom>
          </p:spPr>
        </p:pic>
        <p:sp>
          <p:nvSpPr>
            <p:cNvPr id="14" name="ZoneTexte 13"/>
            <p:cNvSpPr txBox="1"/>
            <p:nvPr/>
          </p:nvSpPr>
          <p:spPr>
            <a:xfrm>
              <a:off x="-4391941" y="6525344"/>
              <a:ext cx="4337228" cy="307777"/>
            </a:xfrm>
            <a:prstGeom prst="rect">
              <a:avLst/>
            </a:prstGeom>
            <a:solidFill>
              <a:schemeClr val="bg1"/>
            </a:solidFill>
          </p:spPr>
          <p:txBody>
            <a:bodyPr wrap="square" rtlCol="0">
              <a:spAutoFit/>
            </a:bodyPr>
            <a:lstStyle/>
            <a:p>
              <a:r>
                <a:rPr lang="fr-FR" sz="1400" dirty="0" smtClean="0"/>
                <a:t>Changement pluie au Sahel </a:t>
              </a:r>
              <a:endParaRPr lang="fr-FR" sz="1400" dirty="0"/>
            </a:p>
          </p:txBody>
        </p:sp>
        <p:sp>
          <p:nvSpPr>
            <p:cNvPr id="23" name="ZoneTexte 22"/>
            <p:cNvSpPr txBox="1"/>
            <p:nvPr/>
          </p:nvSpPr>
          <p:spPr>
            <a:xfrm>
              <a:off x="-4391941" y="10019506"/>
              <a:ext cx="4337228" cy="316898"/>
            </a:xfrm>
            <a:prstGeom prst="rect">
              <a:avLst/>
            </a:prstGeom>
            <a:solidFill>
              <a:schemeClr val="bg1"/>
            </a:solidFill>
          </p:spPr>
          <p:txBody>
            <a:bodyPr wrap="square" rtlCol="0">
              <a:spAutoFit/>
            </a:bodyPr>
            <a:lstStyle/>
            <a:p>
              <a:pPr algn="ctr"/>
              <a:r>
                <a:rPr lang="fr-FR" sz="1400" dirty="0" smtClean="0"/>
                <a:t>Années</a:t>
              </a:r>
              <a:endParaRPr lang="fr-FR" sz="1400" dirty="0"/>
            </a:p>
          </p:txBody>
        </p:sp>
        <p:sp>
          <p:nvSpPr>
            <p:cNvPr id="24" name="ZoneTexte 23"/>
            <p:cNvSpPr txBox="1"/>
            <p:nvPr/>
          </p:nvSpPr>
          <p:spPr>
            <a:xfrm rot="16200000">
              <a:off x="-5460713" y="8153914"/>
              <a:ext cx="2478554" cy="304951"/>
            </a:xfrm>
            <a:prstGeom prst="rect">
              <a:avLst/>
            </a:prstGeom>
            <a:solidFill>
              <a:schemeClr val="bg1"/>
            </a:solidFill>
          </p:spPr>
          <p:txBody>
            <a:bodyPr wrap="square" rtlCol="0">
              <a:spAutoFit/>
            </a:bodyPr>
            <a:lstStyle/>
            <a:p>
              <a:pPr algn="ctr"/>
              <a:r>
                <a:rPr lang="fr-FR" sz="1400" dirty="0" smtClean="0"/>
                <a:t>Précipitation (mm/jour)</a:t>
              </a:r>
              <a:endParaRPr lang="fr-FR" sz="1400" baseline="30000" dirty="0"/>
            </a:p>
          </p:txBody>
        </p:sp>
      </p:grpSp>
      <p:grpSp>
        <p:nvGrpSpPr>
          <p:cNvPr id="25" name="Grouper 24"/>
          <p:cNvGrpSpPr/>
          <p:nvPr/>
        </p:nvGrpSpPr>
        <p:grpSpPr>
          <a:xfrm>
            <a:off x="4624263" y="1412776"/>
            <a:ext cx="4519737" cy="5495562"/>
            <a:chOff x="4624263" y="1500568"/>
            <a:chExt cx="4519737" cy="5495562"/>
          </a:xfrm>
        </p:grpSpPr>
        <p:grpSp>
          <p:nvGrpSpPr>
            <p:cNvPr id="12" name="Grouper 11"/>
            <p:cNvGrpSpPr/>
            <p:nvPr/>
          </p:nvGrpSpPr>
          <p:grpSpPr>
            <a:xfrm>
              <a:off x="4695569" y="1500568"/>
              <a:ext cx="4284000" cy="5485960"/>
              <a:chOff x="4860000" y="1629498"/>
              <a:chExt cx="4284000" cy="5485960"/>
            </a:xfrm>
          </p:grpSpPr>
          <p:grpSp>
            <p:nvGrpSpPr>
              <p:cNvPr id="9" name="Grouper 8"/>
              <p:cNvGrpSpPr/>
              <p:nvPr/>
            </p:nvGrpSpPr>
            <p:grpSpPr>
              <a:xfrm>
                <a:off x="4860000" y="1701322"/>
                <a:ext cx="4284000" cy="5414136"/>
                <a:chOff x="4860000" y="1701322"/>
                <a:chExt cx="4284000" cy="5414136"/>
              </a:xfrm>
            </p:grpSpPr>
            <p:pic>
              <p:nvPicPr>
                <p:cNvPr id="6" name="Image 5"/>
                <p:cNvPicPr>
                  <a:picLocks noChangeAspect="1"/>
                </p:cNvPicPr>
                <p:nvPr/>
              </p:nvPicPr>
              <p:blipFill>
                <a:blip r:embed="rId4"/>
                <a:stretch>
                  <a:fillRect/>
                </a:stretch>
              </p:blipFill>
              <p:spPr>
                <a:xfrm>
                  <a:off x="4860000" y="1701322"/>
                  <a:ext cx="4284000" cy="5156678"/>
                </a:xfrm>
                <a:prstGeom prst="rect">
                  <a:avLst/>
                </a:prstGeom>
              </p:spPr>
            </p:pic>
            <p:pic>
              <p:nvPicPr>
                <p:cNvPr id="8" name="Image 7"/>
                <p:cNvPicPr>
                  <a:picLocks noChangeAspect="1"/>
                </p:cNvPicPr>
                <p:nvPr/>
              </p:nvPicPr>
              <p:blipFill>
                <a:blip r:embed="rId5"/>
                <a:stretch>
                  <a:fillRect/>
                </a:stretch>
              </p:blipFill>
              <p:spPr>
                <a:xfrm>
                  <a:off x="5220000" y="6600542"/>
                  <a:ext cx="3564000" cy="514916"/>
                </a:xfrm>
                <a:prstGeom prst="rect">
                  <a:avLst/>
                </a:prstGeom>
              </p:spPr>
            </p:pic>
          </p:grpSp>
          <p:sp>
            <p:nvSpPr>
              <p:cNvPr id="10" name="ZoneTexte 9"/>
              <p:cNvSpPr txBox="1"/>
              <p:nvPr/>
            </p:nvSpPr>
            <p:spPr>
              <a:xfrm>
                <a:off x="5373228" y="1629498"/>
                <a:ext cx="2803363" cy="307777"/>
              </a:xfrm>
              <a:prstGeom prst="rect">
                <a:avLst/>
              </a:prstGeom>
              <a:solidFill>
                <a:schemeClr val="bg1"/>
              </a:solidFill>
            </p:spPr>
            <p:txBody>
              <a:bodyPr wrap="square" rtlCol="0">
                <a:spAutoFit/>
              </a:bodyPr>
              <a:lstStyle/>
              <a:p>
                <a:r>
                  <a:rPr lang="fr-FR" sz="1400" dirty="0" smtClean="0"/>
                  <a:t>Surface cultivable de Sorgho</a:t>
                </a:r>
                <a:endParaRPr lang="fr-FR" sz="1400" dirty="0"/>
              </a:p>
            </p:txBody>
          </p:sp>
          <p:sp>
            <p:nvSpPr>
              <p:cNvPr id="11" name="ZoneTexte 10"/>
              <p:cNvSpPr txBox="1"/>
              <p:nvPr/>
            </p:nvSpPr>
            <p:spPr>
              <a:xfrm>
                <a:off x="5063182" y="4291258"/>
                <a:ext cx="2159253" cy="307777"/>
              </a:xfrm>
              <a:prstGeom prst="rect">
                <a:avLst/>
              </a:prstGeom>
              <a:solidFill>
                <a:schemeClr val="bg1"/>
              </a:solidFill>
            </p:spPr>
            <p:txBody>
              <a:bodyPr wrap="square" rtlCol="0">
                <a:spAutoFit/>
              </a:bodyPr>
              <a:lstStyle/>
              <a:p>
                <a:r>
                  <a:rPr lang="fr-FR" sz="1400" dirty="0" smtClean="0"/>
                  <a:t>Population impactée</a:t>
                </a:r>
                <a:endParaRPr lang="fr-FR" sz="1400" dirty="0"/>
              </a:p>
            </p:txBody>
          </p:sp>
        </p:grpSp>
        <p:sp>
          <p:nvSpPr>
            <p:cNvPr id="16" name="ZoneTexte 15"/>
            <p:cNvSpPr txBox="1"/>
            <p:nvPr/>
          </p:nvSpPr>
          <p:spPr>
            <a:xfrm rot="16200000">
              <a:off x="3698525" y="2655769"/>
              <a:ext cx="2159253" cy="307777"/>
            </a:xfrm>
            <a:prstGeom prst="rect">
              <a:avLst/>
            </a:prstGeom>
            <a:solidFill>
              <a:schemeClr val="bg1"/>
            </a:solidFill>
          </p:spPr>
          <p:txBody>
            <a:bodyPr wrap="square" rtlCol="0">
              <a:spAutoFit/>
            </a:bodyPr>
            <a:lstStyle/>
            <a:p>
              <a:r>
                <a:rPr lang="fr-FR" sz="1400" dirty="0" smtClean="0"/>
                <a:t>Milliers de km</a:t>
              </a:r>
              <a:r>
                <a:rPr lang="fr-FR" sz="1400" baseline="30000" dirty="0" smtClean="0"/>
                <a:t>2</a:t>
              </a:r>
              <a:endParaRPr lang="fr-FR" sz="1400" baseline="30000" dirty="0"/>
            </a:p>
          </p:txBody>
        </p:sp>
        <p:sp>
          <p:nvSpPr>
            <p:cNvPr id="26" name="ZoneTexte 25"/>
            <p:cNvSpPr txBox="1"/>
            <p:nvPr/>
          </p:nvSpPr>
          <p:spPr>
            <a:xfrm rot="16200000">
              <a:off x="7772165" y="5363773"/>
              <a:ext cx="2159253" cy="307777"/>
            </a:xfrm>
            <a:prstGeom prst="rect">
              <a:avLst/>
            </a:prstGeom>
            <a:solidFill>
              <a:schemeClr val="bg1"/>
            </a:solidFill>
          </p:spPr>
          <p:txBody>
            <a:bodyPr wrap="square" rtlCol="0">
              <a:spAutoFit/>
            </a:bodyPr>
            <a:lstStyle/>
            <a:p>
              <a:r>
                <a:rPr lang="fr-FR" sz="1400" smtClean="0"/>
                <a:t>Millions d’habitants</a:t>
              </a:r>
              <a:endParaRPr lang="fr-FR" sz="1400" baseline="30000" dirty="0"/>
            </a:p>
          </p:txBody>
        </p:sp>
        <p:sp>
          <p:nvSpPr>
            <p:cNvPr id="27" name="ZoneTexte 26"/>
            <p:cNvSpPr txBox="1"/>
            <p:nvPr/>
          </p:nvSpPr>
          <p:spPr>
            <a:xfrm>
              <a:off x="4806772" y="6679232"/>
              <a:ext cx="4337228" cy="316898"/>
            </a:xfrm>
            <a:prstGeom prst="rect">
              <a:avLst/>
            </a:prstGeom>
            <a:solidFill>
              <a:schemeClr val="bg1"/>
            </a:solidFill>
          </p:spPr>
          <p:txBody>
            <a:bodyPr wrap="square" rtlCol="0">
              <a:spAutoFit/>
            </a:bodyPr>
            <a:lstStyle/>
            <a:p>
              <a:pPr algn="ctr"/>
              <a:r>
                <a:rPr lang="fr-FR" sz="1400" dirty="0" smtClean="0"/>
                <a:t>Années</a:t>
              </a:r>
              <a:endParaRPr lang="fr-FR" sz="1400" dirty="0"/>
            </a:p>
          </p:txBody>
        </p:sp>
      </p:grpSp>
      <p:sp>
        <p:nvSpPr>
          <p:cNvPr id="13" name="Rectangle à coins arrondis 12"/>
          <p:cNvSpPr/>
          <p:nvPr/>
        </p:nvSpPr>
        <p:spPr>
          <a:xfrm>
            <a:off x="8697902" y="4797152"/>
            <a:ext cx="338593" cy="1816779"/>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122" name="Picture 2" descr="écheresse, Terre, Désert, Aridité"/>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12183" y="1472573"/>
            <a:ext cx="1440000" cy="96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354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Impacts globaux</a:t>
            </a:r>
            <a:endParaRPr lang="fr-FR" dirty="0"/>
          </a:p>
        </p:txBody>
      </p:sp>
      <p:pic>
        <p:nvPicPr>
          <p:cNvPr id="4" name="Image 3"/>
          <p:cNvPicPr/>
          <p:nvPr/>
        </p:nvPicPr>
        <p:blipFill>
          <a:blip r:embed="rId2">
            <a:extLst>
              <a:ext uri="{28A0092B-C50C-407E-A947-70E740481C1C}">
                <a14:useLocalDpi xmlns:a14="http://schemas.microsoft.com/office/drawing/2010/main" val="0"/>
              </a:ext>
            </a:extLst>
          </a:blip>
          <a:stretch>
            <a:fillRect/>
          </a:stretch>
        </p:blipFill>
        <p:spPr>
          <a:xfrm>
            <a:off x="395536" y="1764629"/>
            <a:ext cx="8424936" cy="4832416"/>
          </a:xfrm>
          <a:prstGeom prst="rect">
            <a:avLst/>
          </a:prstGeom>
        </p:spPr>
      </p:pic>
      <p:pic>
        <p:nvPicPr>
          <p:cNvPr id="3074" name="Picture 2" descr="ttp://ar5-syr.ipcc.ch/resources/img/ipcc_fb.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23645" y="1340768"/>
            <a:ext cx="1440000" cy="9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00151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b="1" dirty="0" smtClean="0"/>
              <a:t>Winter </a:t>
            </a:r>
            <a:r>
              <a:rPr lang="fr-FR" b="1" dirty="0" err="1" smtClean="0"/>
              <a:t>is</a:t>
            </a:r>
            <a:r>
              <a:rPr lang="fr-FR" b="1" dirty="0" smtClean="0"/>
              <a:t> </a:t>
            </a:r>
            <a:r>
              <a:rPr lang="fr-FR" b="1" dirty="0" err="1" smtClean="0"/>
              <a:t>coming</a:t>
            </a:r>
            <a:r>
              <a:rPr lang="fr-FR" b="1" dirty="0" smtClean="0"/>
              <a:t> (</a:t>
            </a:r>
            <a:r>
              <a:rPr lang="fr-FR" b="1" dirty="0" err="1" smtClean="0"/>
              <a:t>today</a:t>
            </a:r>
            <a:r>
              <a:rPr lang="fr-FR" b="1" dirty="0" smtClean="0"/>
              <a:t>!)</a:t>
            </a:r>
            <a:endParaRPr lang="fr-FR" b="1" dirty="0"/>
          </a:p>
        </p:txBody>
      </p:sp>
      <p:pic>
        <p:nvPicPr>
          <p:cNvPr id="5122" name="Picture 2" descr="ttp://s2.r29static.com//bin/entry/5dd/720x405,80/1810599/imag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35" y="1699611"/>
            <a:ext cx="9170469" cy="515838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tps://media.newyorker.com/photos/59096e342179605b11ad73b8/16:9/w_1200,h_630,c_limit/Larson-An-Open-Let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6358" y="1412776"/>
            <a:ext cx="2520000" cy="1417500"/>
          </a:xfrm>
          <a:prstGeom prst="rect">
            <a:avLst/>
          </a:prstGeom>
          <a:noFill/>
          <a:extLst>
            <a:ext uri="{909E8E84-426E-40DD-AFC4-6F175D3DCCD1}">
              <a14:hiddenFill xmlns:a14="http://schemas.microsoft.com/office/drawing/2010/main">
                <a:solidFill>
                  <a:srgbClr val="FFFFFF"/>
                </a:solidFill>
              </a14:hiddenFill>
            </a:ext>
          </a:extLst>
        </p:spPr>
      </p:pic>
      <p:pic>
        <p:nvPicPr>
          <p:cNvPr id="9" name="Espace réservé du contenu 1"/>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0" y="4257171"/>
            <a:ext cx="8382000" cy="2269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10" name="Imag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0500" y="4826574"/>
            <a:ext cx="1333500" cy="1130300"/>
          </a:xfrm>
          <a:prstGeom prst="rect">
            <a:avLst/>
          </a:prstGeom>
        </p:spPr>
      </p:pic>
      <p:grpSp>
        <p:nvGrpSpPr>
          <p:cNvPr id="11" name="Grouper 10"/>
          <p:cNvGrpSpPr/>
          <p:nvPr/>
        </p:nvGrpSpPr>
        <p:grpSpPr>
          <a:xfrm>
            <a:off x="152399" y="4056905"/>
            <a:ext cx="8912473" cy="2669637"/>
            <a:chOff x="196031" y="7021794"/>
            <a:chExt cx="8912473" cy="2669637"/>
          </a:xfrm>
        </p:grpSpPr>
        <p:cxnSp>
          <p:nvCxnSpPr>
            <p:cNvPr id="12" name="Connecteur droit 11"/>
            <p:cNvCxnSpPr/>
            <p:nvPr/>
          </p:nvCxnSpPr>
          <p:spPr>
            <a:xfrm>
              <a:off x="196031" y="7074702"/>
              <a:ext cx="8839200" cy="260082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flipV="1">
              <a:off x="336600" y="7021794"/>
              <a:ext cx="8771904" cy="266963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97372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 17"/>
          <p:cNvPicPr>
            <a:picLocks noChangeAspect="1"/>
          </p:cNvPicPr>
          <p:nvPr/>
        </p:nvPicPr>
        <p:blipFill>
          <a:blip r:embed="rId2"/>
          <a:stretch>
            <a:fillRect/>
          </a:stretch>
        </p:blipFill>
        <p:spPr>
          <a:xfrm>
            <a:off x="105317" y="1581303"/>
            <a:ext cx="9144000" cy="5236679"/>
          </a:xfrm>
          <a:prstGeom prst="rect">
            <a:avLst/>
          </a:prstGeom>
        </p:spPr>
      </p:pic>
      <p:sp>
        <p:nvSpPr>
          <p:cNvPr id="2" name="Titre 1"/>
          <p:cNvSpPr>
            <a:spLocks noGrp="1"/>
          </p:cNvSpPr>
          <p:nvPr>
            <p:ph type="title"/>
          </p:nvPr>
        </p:nvSpPr>
        <p:spPr/>
        <p:txBody>
          <a:bodyPr>
            <a:normAutofit/>
          </a:bodyPr>
          <a:lstStyle/>
          <a:p>
            <a:r>
              <a:rPr lang="fr-FR" sz="3600" dirty="0" smtClean="0"/>
              <a:t>Cascade de points de bascule</a:t>
            </a:r>
            <a:endParaRPr lang="fr-FR" sz="3600" dirty="0"/>
          </a:p>
        </p:txBody>
      </p:sp>
      <p:sp>
        <p:nvSpPr>
          <p:cNvPr id="3" name="Ellipse 2"/>
          <p:cNvSpPr/>
          <p:nvPr/>
        </p:nvSpPr>
        <p:spPr>
          <a:xfrm>
            <a:off x="2555250" y="2403369"/>
            <a:ext cx="1802423" cy="143314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p:cNvSpPr txBox="1"/>
          <p:nvPr/>
        </p:nvSpPr>
        <p:spPr>
          <a:xfrm>
            <a:off x="3050933" y="2403369"/>
            <a:ext cx="1169377" cy="584775"/>
          </a:xfrm>
          <a:prstGeom prst="rect">
            <a:avLst/>
          </a:prstGeom>
          <a:noFill/>
        </p:spPr>
        <p:txBody>
          <a:bodyPr wrap="square" rtlCol="0">
            <a:spAutoFit/>
          </a:bodyPr>
          <a:lstStyle/>
          <a:p>
            <a:pPr algn="ctr"/>
            <a:r>
              <a:rPr lang="fr-FR" sz="1600" dirty="0" smtClean="0">
                <a:solidFill>
                  <a:srgbClr val="FF0000"/>
                </a:solidFill>
              </a:rPr>
              <a:t>SPG collapse</a:t>
            </a:r>
            <a:endParaRPr lang="fr-FR" sz="1600" dirty="0">
              <a:solidFill>
                <a:srgbClr val="FF0000"/>
              </a:solidFill>
            </a:endParaRPr>
          </a:p>
        </p:txBody>
      </p:sp>
      <p:sp>
        <p:nvSpPr>
          <p:cNvPr id="7" name="Ellipse 6"/>
          <p:cNvSpPr/>
          <p:nvPr/>
        </p:nvSpPr>
        <p:spPr>
          <a:xfrm>
            <a:off x="3194538" y="3483070"/>
            <a:ext cx="1802423" cy="143314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p:cNvSpPr/>
          <p:nvPr/>
        </p:nvSpPr>
        <p:spPr>
          <a:xfrm>
            <a:off x="1915715" y="3483070"/>
            <a:ext cx="1802423" cy="143314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llipse 8"/>
          <p:cNvSpPr/>
          <p:nvPr/>
        </p:nvSpPr>
        <p:spPr>
          <a:xfrm>
            <a:off x="263066" y="3615592"/>
            <a:ext cx="1802423" cy="143314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Ellipse 9"/>
          <p:cNvSpPr/>
          <p:nvPr/>
        </p:nvSpPr>
        <p:spPr>
          <a:xfrm>
            <a:off x="2874894" y="1558167"/>
            <a:ext cx="1802423" cy="1028526"/>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Ellipse 10"/>
          <p:cNvSpPr/>
          <p:nvPr/>
        </p:nvSpPr>
        <p:spPr>
          <a:xfrm>
            <a:off x="2734409" y="5179808"/>
            <a:ext cx="1802423" cy="1433146"/>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6372200" y="1373501"/>
            <a:ext cx="2859438" cy="369332"/>
          </a:xfrm>
          <a:prstGeom prst="rect">
            <a:avLst/>
          </a:prstGeom>
          <a:noFill/>
        </p:spPr>
        <p:txBody>
          <a:bodyPr wrap="square" rtlCol="0">
            <a:spAutoFit/>
          </a:bodyPr>
          <a:lstStyle/>
          <a:p>
            <a:r>
              <a:rPr lang="fr-FR" dirty="0"/>
              <a:t>(</a:t>
            </a:r>
            <a:r>
              <a:rPr lang="fr-FR" dirty="0">
                <a:solidFill>
                  <a:srgbClr val="C00000"/>
                </a:solidFill>
              </a:rPr>
              <a:t>Cai et al</a:t>
            </a:r>
            <a:r>
              <a:rPr lang="fr-FR" dirty="0" smtClean="0">
                <a:solidFill>
                  <a:srgbClr val="C00000"/>
                </a:solidFill>
              </a:rPr>
              <a:t>., </a:t>
            </a:r>
            <a:r>
              <a:rPr lang="fr-FR" i="1" dirty="0" smtClean="0">
                <a:solidFill>
                  <a:srgbClr val="C00000"/>
                </a:solidFill>
              </a:rPr>
              <a:t>Nat. CC, </a:t>
            </a:r>
            <a:r>
              <a:rPr lang="fr-FR" dirty="0">
                <a:solidFill>
                  <a:srgbClr val="C00000"/>
                </a:solidFill>
              </a:rPr>
              <a:t>2017</a:t>
            </a:r>
            <a:r>
              <a:rPr lang="fr-FR" dirty="0"/>
              <a:t>)</a:t>
            </a:r>
          </a:p>
        </p:txBody>
      </p:sp>
      <p:grpSp>
        <p:nvGrpSpPr>
          <p:cNvPr id="17" name="Grouper 16"/>
          <p:cNvGrpSpPr/>
          <p:nvPr/>
        </p:nvGrpSpPr>
        <p:grpSpPr>
          <a:xfrm>
            <a:off x="153236" y="404664"/>
            <a:ext cx="7983570" cy="831901"/>
            <a:chOff x="1570503" y="-1273365"/>
            <a:chExt cx="7983570" cy="831901"/>
          </a:xfrm>
        </p:grpSpPr>
        <p:sp>
          <p:nvSpPr>
            <p:cNvPr id="14" name="ZoneTexte 13"/>
            <p:cNvSpPr txBox="1"/>
            <p:nvPr/>
          </p:nvSpPr>
          <p:spPr>
            <a:xfrm>
              <a:off x="2713821" y="-1273063"/>
              <a:ext cx="6404168" cy="830997"/>
            </a:xfrm>
            <a:prstGeom prst="rect">
              <a:avLst/>
            </a:prstGeom>
            <a:solidFill>
              <a:schemeClr val="bg1"/>
            </a:solidFill>
          </p:spPr>
          <p:txBody>
            <a:bodyPr wrap="square" rtlCol="0">
              <a:spAutoFit/>
            </a:bodyPr>
            <a:lstStyle/>
            <a:p>
              <a:r>
                <a:rPr lang="fr-FR" sz="2400" dirty="0" smtClean="0"/>
                <a:t>Impact sur le coût de la tonne de CO2 : augmentation de 15$ à 116$</a:t>
              </a:r>
              <a:endParaRPr lang="fr-FR" sz="2400" dirty="0"/>
            </a:p>
          </p:txBody>
        </p:sp>
        <p:pic>
          <p:nvPicPr>
            <p:cNvPr id="4098" name="Picture 2" descr="ésultat de recherche d'images pour &quot;dollar&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0503" y="-1273365"/>
              <a:ext cx="1188542" cy="8316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ésultat de recherche d'images pour &quot;dollar&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65531" y="-1273064"/>
              <a:ext cx="1188542" cy="8316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6654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Anticiper </a:t>
            </a:r>
            <a:r>
              <a:rPr lang="fr-FR" smtClean="0"/>
              <a:t>les points de bascule</a:t>
            </a:r>
            <a:endParaRPr lang="fr-FR" dirty="0"/>
          </a:p>
        </p:txBody>
      </p:sp>
      <p:sp>
        <p:nvSpPr>
          <p:cNvPr id="7" name="ZoneTexte 6"/>
          <p:cNvSpPr txBox="1"/>
          <p:nvPr/>
        </p:nvSpPr>
        <p:spPr>
          <a:xfrm>
            <a:off x="210268" y="1996097"/>
            <a:ext cx="4456908" cy="3785652"/>
          </a:xfrm>
          <a:prstGeom prst="rect">
            <a:avLst/>
          </a:prstGeom>
          <a:noFill/>
        </p:spPr>
        <p:txBody>
          <a:bodyPr wrap="square" rtlCol="0">
            <a:spAutoFit/>
          </a:bodyPr>
          <a:lstStyle/>
          <a:p>
            <a:pPr marL="285750" indent="-285750">
              <a:spcBef>
                <a:spcPts val="1200"/>
              </a:spcBef>
              <a:spcAft>
                <a:spcPts val="1200"/>
              </a:spcAft>
              <a:buClr>
                <a:schemeClr val="tx2"/>
              </a:buClr>
              <a:buSzPct val="61000"/>
              <a:buFont typeface="Wingdings" charset="2"/>
              <a:buChar char="v"/>
            </a:pPr>
            <a:r>
              <a:rPr lang="fr-FR" sz="2000" dirty="0" smtClean="0"/>
              <a:t>A l’approche d’un point de bascule, les systèmes concernés deviennent plus instables</a:t>
            </a:r>
          </a:p>
          <a:p>
            <a:pPr marL="285750" indent="-285750">
              <a:spcBef>
                <a:spcPts val="1200"/>
              </a:spcBef>
              <a:spcAft>
                <a:spcPts val="1200"/>
              </a:spcAft>
              <a:buClr>
                <a:schemeClr val="tx2"/>
              </a:buClr>
              <a:buSzPct val="61000"/>
              <a:buFont typeface="Wingdings" charset="2"/>
              <a:buChar char="v"/>
            </a:pPr>
            <a:r>
              <a:rPr lang="fr-FR" sz="2000" dirty="0" smtClean="0"/>
              <a:t>En conséquence les variations autour de leurs états moyens sont plus lentes et ont plus d’amplitudes</a:t>
            </a:r>
          </a:p>
          <a:p>
            <a:pPr marL="285750" indent="-285750">
              <a:spcBef>
                <a:spcPts val="1200"/>
              </a:spcBef>
              <a:spcAft>
                <a:spcPts val="1200"/>
              </a:spcAft>
              <a:buClr>
                <a:schemeClr val="tx2"/>
              </a:buClr>
              <a:buSzPct val="61000"/>
              <a:buFont typeface="Wingdings" charset="2"/>
              <a:buChar char="v"/>
            </a:pPr>
            <a:r>
              <a:rPr lang="fr-FR" sz="2000" dirty="0" smtClean="0"/>
              <a:t>Ce type de comportement, et le changement de variabilité associée, peut servir de </a:t>
            </a:r>
            <a:r>
              <a:rPr lang="fr-FR" sz="2000" b="1" dirty="0" smtClean="0"/>
              <a:t>système d’alerte précoce</a:t>
            </a:r>
            <a:endParaRPr lang="fr-FR" sz="2000" b="1" dirty="0"/>
          </a:p>
        </p:txBody>
      </p:sp>
      <p:sp>
        <p:nvSpPr>
          <p:cNvPr id="8" name="ZoneTexte 7"/>
          <p:cNvSpPr txBox="1"/>
          <p:nvPr/>
        </p:nvSpPr>
        <p:spPr>
          <a:xfrm>
            <a:off x="2632829" y="6433664"/>
            <a:ext cx="2245179" cy="400110"/>
          </a:xfrm>
          <a:prstGeom prst="rect">
            <a:avLst/>
          </a:prstGeom>
          <a:noFill/>
        </p:spPr>
        <p:txBody>
          <a:bodyPr wrap="square" rtlCol="0">
            <a:spAutoFit/>
          </a:bodyPr>
          <a:lstStyle/>
          <a:p>
            <a:r>
              <a:rPr lang="fr-FR" sz="2000" dirty="0" err="1" smtClean="0">
                <a:solidFill>
                  <a:srgbClr val="C00000"/>
                </a:solidFill>
              </a:rPr>
              <a:t>Lenton</a:t>
            </a:r>
            <a:r>
              <a:rPr lang="fr-FR" sz="2000" dirty="0" smtClean="0">
                <a:solidFill>
                  <a:srgbClr val="C00000"/>
                </a:solidFill>
              </a:rPr>
              <a:t> 2011</a:t>
            </a:r>
            <a:endParaRPr lang="fr-FR" sz="2000" dirty="0">
              <a:solidFill>
                <a:srgbClr val="C00000"/>
              </a:solidFill>
            </a:endParaRPr>
          </a:p>
        </p:txBody>
      </p:sp>
      <p:pic>
        <p:nvPicPr>
          <p:cNvPr id="6" name="Image 5"/>
          <p:cNvPicPr>
            <a:picLocks noChangeAspect="1"/>
          </p:cNvPicPr>
          <p:nvPr/>
        </p:nvPicPr>
        <p:blipFill>
          <a:blip r:embed="rId2"/>
          <a:stretch>
            <a:fillRect/>
          </a:stretch>
        </p:blipFill>
        <p:spPr>
          <a:xfrm>
            <a:off x="5040000" y="1343260"/>
            <a:ext cx="4104000" cy="5460302"/>
          </a:xfrm>
          <a:prstGeom prst="rect">
            <a:avLst/>
          </a:prstGeom>
        </p:spPr>
      </p:pic>
      <p:sp>
        <p:nvSpPr>
          <p:cNvPr id="5" name="ZoneTexte 4"/>
          <p:cNvSpPr txBox="1"/>
          <p:nvPr/>
        </p:nvSpPr>
        <p:spPr>
          <a:xfrm>
            <a:off x="4899960" y="1343260"/>
            <a:ext cx="2520280" cy="338554"/>
          </a:xfrm>
          <a:prstGeom prst="rect">
            <a:avLst/>
          </a:prstGeom>
          <a:solidFill>
            <a:schemeClr val="bg1"/>
          </a:solidFill>
        </p:spPr>
        <p:txBody>
          <a:bodyPr wrap="square" rtlCol="0">
            <a:spAutoFit/>
          </a:bodyPr>
          <a:lstStyle/>
          <a:p>
            <a:r>
              <a:rPr lang="fr-FR" sz="1600" dirty="0" smtClean="0"/>
              <a:t>Loin d’une bifurcation</a:t>
            </a:r>
            <a:endParaRPr lang="fr-FR" sz="1600" dirty="0"/>
          </a:p>
        </p:txBody>
      </p:sp>
      <p:sp>
        <p:nvSpPr>
          <p:cNvPr id="9" name="ZoneTexte 8"/>
          <p:cNvSpPr txBox="1"/>
          <p:nvPr/>
        </p:nvSpPr>
        <p:spPr>
          <a:xfrm>
            <a:off x="5040000" y="3435150"/>
            <a:ext cx="1836256" cy="584775"/>
          </a:xfrm>
          <a:prstGeom prst="rect">
            <a:avLst/>
          </a:prstGeom>
          <a:solidFill>
            <a:schemeClr val="bg1"/>
          </a:solidFill>
        </p:spPr>
        <p:txBody>
          <a:bodyPr wrap="square" rtlCol="0">
            <a:spAutoFit/>
          </a:bodyPr>
          <a:lstStyle/>
          <a:p>
            <a:r>
              <a:rPr lang="fr-FR" sz="1600" dirty="0" smtClean="0"/>
              <a:t>A l’approche de la bifurcation</a:t>
            </a:r>
            <a:endParaRPr lang="fr-FR" sz="1600" dirty="0"/>
          </a:p>
        </p:txBody>
      </p:sp>
      <p:sp>
        <p:nvSpPr>
          <p:cNvPr id="10" name="ZoneTexte 9"/>
          <p:cNvSpPr txBox="1"/>
          <p:nvPr/>
        </p:nvSpPr>
        <p:spPr>
          <a:xfrm>
            <a:off x="5053816" y="5210066"/>
            <a:ext cx="1836256" cy="584775"/>
          </a:xfrm>
          <a:prstGeom prst="rect">
            <a:avLst/>
          </a:prstGeom>
          <a:solidFill>
            <a:schemeClr val="bg1"/>
          </a:solidFill>
        </p:spPr>
        <p:txBody>
          <a:bodyPr wrap="square" rtlCol="0">
            <a:spAutoFit/>
          </a:bodyPr>
          <a:lstStyle/>
          <a:p>
            <a:r>
              <a:rPr lang="fr-FR" sz="1600" dirty="0" smtClean="0"/>
              <a:t>Point de bifurcation</a:t>
            </a:r>
            <a:endParaRPr lang="fr-FR" sz="1600" dirty="0"/>
          </a:p>
        </p:txBody>
      </p:sp>
      <p:sp>
        <p:nvSpPr>
          <p:cNvPr id="11" name="ZoneTexte 10"/>
          <p:cNvSpPr txBox="1"/>
          <p:nvPr/>
        </p:nvSpPr>
        <p:spPr>
          <a:xfrm>
            <a:off x="7420240" y="1753652"/>
            <a:ext cx="1112200" cy="523220"/>
          </a:xfrm>
          <a:prstGeom prst="rect">
            <a:avLst/>
          </a:prstGeom>
          <a:solidFill>
            <a:schemeClr val="bg1"/>
          </a:solidFill>
        </p:spPr>
        <p:txBody>
          <a:bodyPr wrap="square" rtlCol="0">
            <a:spAutoFit/>
          </a:bodyPr>
          <a:lstStyle/>
          <a:p>
            <a:r>
              <a:rPr lang="fr-FR" sz="1400" dirty="0" smtClean="0"/>
              <a:t>Faible amplitude,</a:t>
            </a:r>
            <a:endParaRPr lang="fr-FR" sz="1400" dirty="0"/>
          </a:p>
        </p:txBody>
      </p:sp>
      <p:sp>
        <p:nvSpPr>
          <p:cNvPr id="12" name="Rectangle 11"/>
          <p:cNvSpPr/>
          <p:nvPr/>
        </p:nvSpPr>
        <p:spPr>
          <a:xfrm>
            <a:off x="7380312" y="2204864"/>
            <a:ext cx="1197764" cy="307777"/>
          </a:xfrm>
          <a:prstGeom prst="rect">
            <a:avLst/>
          </a:prstGeom>
          <a:solidFill>
            <a:schemeClr val="bg1"/>
          </a:solidFill>
        </p:spPr>
        <p:txBody>
          <a:bodyPr wrap="none">
            <a:spAutoFit/>
          </a:bodyPr>
          <a:lstStyle/>
          <a:p>
            <a:r>
              <a:rPr lang="fr-FR" sz="1400" dirty="0" smtClean="0"/>
              <a:t>retour </a:t>
            </a:r>
            <a:r>
              <a:rPr lang="fr-FR" sz="1400" dirty="0"/>
              <a:t>rapide</a:t>
            </a:r>
          </a:p>
        </p:txBody>
      </p:sp>
      <p:sp>
        <p:nvSpPr>
          <p:cNvPr id="13" name="ZoneTexte 12"/>
          <p:cNvSpPr txBox="1"/>
          <p:nvPr/>
        </p:nvSpPr>
        <p:spPr>
          <a:xfrm>
            <a:off x="7249080" y="3265820"/>
            <a:ext cx="1112200" cy="523220"/>
          </a:xfrm>
          <a:prstGeom prst="rect">
            <a:avLst/>
          </a:prstGeom>
          <a:solidFill>
            <a:schemeClr val="bg1"/>
          </a:solidFill>
        </p:spPr>
        <p:txBody>
          <a:bodyPr wrap="square" rtlCol="0">
            <a:spAutoFit/>
          </a:bodyPr>
          <a:lstStyle/>
          <a:p>
            <a:r>
              <a:rPr lang="fr-FR" sz="1400" dirty="0" smtClean="0"/>
              <a:t>Large amplitude,</a:t>
            </a:r>
            <a:endParaRPr lang="fr-FR" sz="1400" dirty="0"/>
          </a:p>
        </p:txBody>
      </p:sp>
      <p:sp>
        <p:nvSpPr>
          <p:cNvPr id="14" name="Rectangle 13"/>
          <p:cNvSpPr/>
          <p:nvPr/>
        </p:nvSpPr>
        <p:spPr>
          <a:xfrm>
            <a:off x="7596336" y="3717032"/>
            <a:ext cx="989373" cy="307777"/>
          </a:xfrm>
          <a:prstGeom prst="rect">
            <a:avLst/>
          </a:prstGeom>
          <a:solidFill>
            <a:schemeClr val="bg1"/>
          </a:solidFill>
        </p:spPr>
        <p:txBody>
          <a:bodyPr wrap="none">
            <a:spAutoFit/>
          </a:bodyPr>
          <a:lstStyle/>
          <a:p>
            <a:r>
              <a:rPr lang="fr-FR" sz="1400" dirty="0" smtClean="0"/>
              <a:t>retour lent</a:t>
            </a:r>
            <a:endParaRPr lang="fr-FR" sz="1400" dirty="0"/>
          </a:p>
        </p:txBody>
      </p:sp>
      <p:sp>
        <p:nvSpPr>
          <p:cNvPr id="15" name="Rectangle 14"/>
          <p:cNvSpPr/>
          <p:nvPr/>
        </p:nvSpPr>
        <p:spPr>
          <a:xfrm>
            <a:off x="7911512" y="2492896"/>
            <a:ext cx="476912" cy="1505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flipH="1" flipV="1">
            <a:off x="7911512" y="3996000"/>
            <a:ext cx="116872" cy="767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6876256" y="5445224"/>
            <a:ext cx="1258678" cy="307777"/>
          </a:xfrm>
          <a:prstGeom prst="rect">
            <a:avLst/>
          </a:prstGeom>
          <a:solidFill>
            <a:schemeClr val="bg1"/>
          </a:solidFill>
        </p:spPr>
        <p:txBody>
          <a:bodyPr wrap="none">
            <a:spAutoFit/>
          </a:bodyPr>
          <a:lstStyle/>
          <a:p>
            <a:r>
              <a:rPr lang="fr-FR" sz="1400" dirty="0" smtClean="0"/>
              <a:t>Pas </a:t>
            </a:r>
            <a:r>
              <a:rPr lang="fr-FR" sz="1400" smtClean="0"/>
              <a:t>de retour</a:t>
            </a:r>
            <a:endParaRPr lang="fr-FR" sz="1400" dirty="0"/>
          </a:p>
        </p:txBody>
      </p:sp>
    </p:spTree>
    <p:extLst>
      <p:ext uri="{BB962C8B-B14F-4D97-AF65-F5344CB8AC3E}">
        <p14:creationId xmlns:p14="http://schemas.microsoft.com/office/powerpoint/2010/main" val="12076133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a:xfrm>
            <a:off x="-180528" y="404664"/>
            <a:ext cx="9144000" cy="762000"/>
          </a:xfrm>
        </p:spPr>
        <p:txBody>
          <a:bodyPr/>
          <a:lstStyle/>
          <a:p>
            <a:r>
              <a:rPr lang="fr-FR" dirty="0"/>
              <a:t>Système d’alertes</a:t>
            </a:r>
          </a:p>
        </p:txBody>
      </p:sp>
      <p:sp>
        <p:nvSpPr>
          <p:cNvPr id="3" name="Espace réservé du contenu 2"/>
          <p:cNvSpPr>
            <a:spLocks noGrp="1"/>
          </p:cNvSpPr>
          <p:nvPr>
            <p:ph idx="1"/>
          </p:nvPr>
        </p:nvSpPr>
        <p:spPr>
          <a:xfrm>
            <a:off x="179512" y="1916832"/>
            <a:ext cx="3888432" cy="4680520"/>
          </a:xfrm>
        </p:spPr>
        <p:txBody>
          <a:bodyPr>
            <a:normAutofit/>
          </a:bodyPr>
          <a:lstStyle/>
          <a:p>
            <a:pPr>
              <a:spcBef>
                <a:spcPts val="1080"/>
              </a:spcBef>
              <a:spcAft>
                <a:spcPts val="1200"/>
              </a:spcAft>
            </a:pPr>
            <a:r>
              <a:rPr lang="fr-FR" dirty="0" err="1" smtClean="0">
                <a:solidFill>
                  <a:srgbClr val="C00000"/>
                </a:solidFill>
              </a:rPr>
              <a:t>Boulton</a:t>
            </a:r>
            <a:r>
              <a:rPr lang="fr-FR" dirty="0" smtClean="0">
                <a:solidFill>
                  <a:srgbClr val="C00000"/>
                </a:solidFill>
              </a:rPr>
              <a:t> et al. (2014): </a:t>
            </a:r>
            <a:r>
              <a:rPr lang="fr-FR" dirty="0" smtClean="0"/>
              <a:t>On peut en effet détecter un point de rupture pour l’AMOC jusque 250 ans en avance</a:t>
            </a:r>
          </a:p>
          <a:p>
            <a:pPr>
              <a:spcBef>
                <a:spcPts val="1080"/>
              </a:spcBef>
              <a:spcAft>
                <a:spcPts val="1200"/>
              </a:spcAft>
            </a:pPr>
            <a:r>
              <a:rPr lang="fr-FR" dirty="0" smtClean="0"/>
              <a:t>Mais pour cela il faut connaitre plusieurs centaines d’années de variabilité de l’AMOC</a:t>
            </a:r>
          </a:p>
          <a:p>
            <a:pPr>
              <a:spcBef>
                <a:spcPts val="1080"/>
              </a:spcBef>
              <a:spcAft>
                <a:spcPts val="1200"/>
              </a:spcAft>
            </a:pPr>
            <a:r>
              <a:rPr lang="fr-FR" dirty="0" smtClean="0"/>
              <a:t>Avec 15 ans de mesures, on est loin du compte</a:t>
            </a:r>
            <a:r>
              <a:rPr lang="is-IS" dirty="0" smtClean="0"/>
              <a:t>….</a:t>
            </a:r>
          </a:p>
          <a:p>
            <a:pPr>
              <a:spcBef>
                <a:spcPts val="1080"/>
              </a:spcBef>
              <a:spcAft>
                <a:spcPts val="1200"/>
              </a:spcAft>
            </a:pPr>
            <a:r>
              <a:rPr lang="is-IS" dirty="0" smtClean="0"/>
              <a:t>Besoin de reconstruire les variations passées de l’AMOC</a:t>
            </a:r>
            <a:endParaRPr lang="fr-FR" dirty="0" smtClean="0"/>
          </a:p>
        </p:txBody>
      </p:sp>
      <p:pic>
        <p:nvPicPr>
          <p:cNvPr id="4" name="Image 3"/>
          <p:cNvPicPr>
            <a:picLocks noChangeAspect="1"/>
          </p:cNvPicPr>
          <p:nvPr/>
        </p:nvPicPr>
        <p:blipFill>
          <a:blip r:embed="rId2"/>
          <a:stretch>
            <a:fillRect/>
          </a:stretch>
        </p:blipFill>
        <p:spPr>
          <a:xfrm>
            <a:off x="4226331" y="0"/>
            <a:ext cx="4942619" cy="6858000"/>
          </a:xfrm>
          <a:prstGeom prst="rect">
            <a:avLst/>
          </a:prstGeom>
        </p:spPr>
      </p:pic>
      <p:sp>
        <p:nvSpPr>
          <p:cNvPr id="6" name="ZoneTexte 5"/>
          <p:cNvSpPr txBox="1"/>
          <p:nvPr/>
        </p:nvSpPr>
        <p:spPr>
          <a:xfrm>
            <a:off x="6588224" y="6073551"/>
            <a:ext cx="1728192" cy="307777"/>
          </a:xfrm>
          <a:prstGeom prst="rect">
            <a:avLst/>
          </a:prstGeom>
          <a:solidFill>
            <a:schemeClr val="bg1"/>
          </a:solidFill>
        </p:spPr>
        <p:txBody>
          <a:bodyPr wrap="square" rtlCol="0">
            <a:spAutoFit/>
          </a:bodyPr>
          <a:lstStyle/>
          <a:p>
            <a:r>
              <a:rPr lang="fr-FR" sz="1400" dirty="0" smtClean="0"/>
              <a:t>années</a:t>
            </a:r>
            <a:endParaRPr lang="fr-FR" sz="1400" dirty="0"/>
          </a:p>
        </p:txBody>
      </p:sp>
    </p:spTree>
    <p:extLst>
      <p:ext uri="{BB962C8B-B14F-4D97-AF65-F5344CB8AC3E}">
        <p14:creationId xmlns:p14="http://schemas.microsoft.com/office/powerpoint/2010/main" val="1641983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endParaRPr lang="fr-FR"/>
          </a:p>
        </p:txBody>
      </p:sp>
      <p:sp>
        <p:nvSpPr>
          <p:cNvPr id="6" name="Rectangle à coins arrondis 5"/>
          <p:cNvSpPr/>
          <p:nvPr/>
        </p:nvSpPr>
        <p:spPr>
          <a:xfrm>
            <a:off x="791580" y="1916832"/>
            <a:ext cx="7560840" cy="4032448"/>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200"/>
              </a:spcBef>
              <a:spcAft>
                <a:spcPts val="1200"/>
              </a:spcAft>
            </a:pPr>
            <a:r>
              <a:rPr lang="fr-FR" sz="4800" b="1" dirty="0" smtClean="0"/>
              <a:t>Perspectives de recherche en cours et à venir</a:t>
            </a:r>
            <a:endParaRPr lang="fr-FR" sz="4800" b="1" dirty="0"/>
          </a:p>
        </p:txBody>
      </p:sp>
    </p:spTree>
    <p:extLst>
      <p:ext uri="{BB962C8B-B14F-4D97-AF65-F5344CB8AC3E}">
        <p14:creationId xmlns:p14="http://schemas.microsoft.com/office/powerpoint/2010/main" val="187400335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p:cNvSpPr txBox="1"/>
          <p:nvPr/>
        </p:nvSpPr>
        <p:spPr>
          <a:xfrm>
            <a:off x="6501827" y="6362203"/>
            <a:ext cx="2565432" cy="461665"/>
          </a:xfrm>
          <a:prstGeom prst="rect">
            <a:avLst/>
          </a:prstGeom>
          <a:noFill/>
        </p:spPr>
        <p:txBody>
          <a:bodyPr wrap="square" rtlCol="0">
            <a:spAutoFit/>
          </a:bodyPr>
          <a:lstStyle/>
          <a:p>
            <a:r>
              <a:rPr lang="fr-FR" sz="2400" dirty="0" smtClean="0">
                <a:ln>
                  <a:solidFill>
                    <a:schemeClr val="accent3"/>
                  </a:solidFill>
                </a:ln>
              </a:rPr>
              <a:t>Echelle de temps</a:t>
            </a:r>
            <a:endParaRPr lang="fr-FR" sz="2400" dirty="0">
              <a:ln>
                <a:solidFill>
                  <a:schemeClr val="accent3"/>
                </a:solidFill>
              </a:ln>
            </a:endParaRPr>
          </a:p>
        </p:txBody>
      </p:sp>
      <p:grpSp>
        <p:nvGrpSpPr>
          <p:cNvPr id="14" name="Grouper 13"/>
          <p:cNvGrpSpPr/>
          <p:nvPr/>
        </p:nvGrpSpPr>
        <p:grpSpPr>
          <a:xfrm>
            <a:off x="108714" y="4933617"/>
            <a:ext cx="9242352" cy="1111363"/>
            <a:chOff x="46350" y="1061715"/>
            <a:chExt cx="9457088" cy="1533599"/>
          </a:xfrm>
        </p:grpSpPr>
        <p:sp>
          <p:nvSpPr>
            <p:cNvPr id="2" name="ZoneTexte 1"/>
            <p:cNvSpPr txBox="1"/>
            <p:nvPr/>
          </p:nvSpPr>
          <p:spPr>
            <a:xfrm>
              <a:off x="46350" y="1193774"/>
              <a:ext cx="2125816" cy="552122"/>
            </a:xfrm>
            <a:prstGeom prst="rect">
              <a:avLst/>
            </a:prstGeom>
            <a:noFill/>
          </p:spPr>
          <p:txBody>
            <a:bodyPr wrap="square" rtlCol="0">
              <a:spAutoFit/>
            </a:bodyPr>
            <a:lstStyle/>
            <a:p>
              <a:r>
                <a:rPr lang="fr-FR" sz="2000" b="1" dirty="0" smtClean="0"/>
                <a:t>Météo</a:t>
              </a:r>
            </a:p>
          </p:txBody>
        </p:sp>
        <p:sp>
          <p:nvSpPr>
            <p:cNvPr id="5" name="ZoneTexte 4"/>
            <p:cNvSpPr txBox="1"/>
            <p:nvPr/>
          </p:nvSpPr>
          <p:spPr>
            <a:xfrm>
              <a:off x="1501891" y="1193490"/>
              <a:ext cx="2125816" cy="976830"/>
            </a:xfrm>
            <a:prstGeom prst="rect">
              <a:avLst/>
            </a:prstGeom>
            <a:noFill/>
          </p:spPr>
          <p:txBody>
            <a:bodyPr wrap="square" rtlCol="0">
              <a:spAutoFit/>
            </a:bodyPr>
            <a:lstStyle/>
            <a:p>
              <a:r>
                <a:rPr lang="fr-FR" sz="2000" b="1" dirty="0" smtClean="0"/>
                <a:t>Prévis saisonnières</a:t>
              </a:r>
            </a:p>
          </p:txBody>
        </p:sp>
        <p:sp>
          <p:nvSpPr>
            <p:cNvPr id="6" name="ZoneTexte 5"/>
            <p:cNvSpPr txBox="1"/>
            <p:nvPr/>
          </p:nvSpPr>
          <p:spPr>
            <a:xfrm>
              <a:off x="3189249" y="1193774"/>
              <a:ext cx="2125816" cy="1401540"/>
            </a:xfrm>
            <a:prstGeom prst="rect">
              <a:avLst/>
            </a:prstGeom>
            <a:noFill/>
          </p:spPr>
          <p:txBody>
            <a:bodyPr wrap="square" rtlCol="0">
              <a:spAutoFit/>
            </a:bodyPr>
            <a:lstStyle/>
            <a:p>
              <a:r>
                <a:rPr lang="fr-FR" sz="2000" b="1" dirty="0" smtClean="0">
                  <a:solidFill>
                    <a:srgbClr val="FF0000"/>
                  </a:solidFill>
                </a:rPr>
                <a:t>Prévis décennales</a:t>
              </a:r>
            </a:p>
            <a:p>
              <a:endParaRPr lang="fr-FR" sz="2000" b="1" dirty="0" smtClean="0"/>
            </a:p>
          </p:txBody>
        </p:sp>
        <p:sp>
          <p:nvSpPr>
            <p:cNvPr id="7" name="ZoneTexte 6"/>
            <p:cNvSpPr txBox="1"/>
            <p:nvPr/>
          </p:nvSpPr>
          <p:spPr>
            <a:xfrm>
              <a:off x="5096961" y="1193774"/>
              <a:ext cx="2319667" cy="1401540"/>
            </a:xfrm>
            <a:prstGeom prst="rect">
              <a:avLst/>
            </a:prstGeom>
            <a:noFill/>
          </p:spPr>
          <p:txBody>
            <a:bodyPr wrap="square" rtlCol="0">
              <a:spAutoFit/>
            </a:bodyPr>
            <a:lstStyle/>
            <a:p>
              <a:r>
                <a:rPr lang="fr-FR" sz="2000" b="1" dirty="0" smtClean="0"/>
                <a:t>Projections centennales</a:t>
              </a:r>
            </a:p>
            <a:p>
              <a:endParaRPr lang="fr-FR" sz="2000" b="1" dirty="0" smtClean="0"/>
            </a:p>
          </p:txBody>
        </p:sp>
        <p:sp>
          <p:nvSpPr>
            <p:cNvPr id="13" name="ZoneTexte 12"/>
            <p:cNvSpPr txBox="1"/>
            <p:nvPr/>
          </p:nvSpPr>
          <p:spPr>
            <a:xfrm>
              <a:off x="7560576" y="1061715"/>
              <a:ext cx="1942862" cy="1401540"/>
            </a:xfrm>
            <a:prstGeom prst="rect">
              <a:avLst/>
            </a:prstGeom>
            <a:noFill/>
          </p:spPr>
          <p:txBody>
            <a:bodyPr wrap="square" rtlCol="0">
              <a:spAutoFit/>
            </a:bodyPr>
            <a:lstStyle/>
            <a:p>
              <a:r>
                <a:rPr lang="fr-FR" sz="2000" b="1" dirty="0" smtClean="0"/>
                <a:t>Cycles glaciaire-interglaciaire</a:t>
              </a:r>
            </a:p>
          </p:txBody>
        </p:sp>
      </p:grpSp>
      <p:grpSp>
        <p:nvGrpSpPr>
          <p:cNvPr id="3" name="Grouper 2"/>
          <p:cNvGrpSpPr/>
          <p:nvPr/>
        </p:nvGrpSpPr>
        <p:grpSpPr>
          <a:xfrm>
            <a:off x="0" y="5794982"/>
            <a:ext cx="7609000" cy="400110"/>
            <a:chOff x="0" y="5652000"/>
            <a:chExt cx="7785787" cy="552122"/>
          </a:xfrm>
        </p:grpSpPr>
        <p:sp>
          <p:nvSpPr>
            <p:cNvPr id="22" name="ZoneTexte 21"/>
            <p:cNvSpPr txBox="1"/>
            <p:nvPr/>
          </p:nvSpPr>
          <p:spPr>
            <a:xfrm>
              <a:off x="0" y="5652000"/>
              <a:ext cx="1080000" cy="552122"/>
            </a:xfrm>
            <a:prstGeom prst="rect">
              <a:avLst/>
            </a:prstGeom>
            <a:noFill/>
          </p:spPr>
          <p:txBody>
            <a:bodyPr wrap="square" rtlCol="0">
              <a:spAutoFit/>
            </a:bodyPr>
            <a:lstStyle/>
            <a:p>
              <a:r>
                <a:rPr lang="fr-FR" sz="2000" dirty="0" smtClean="0"/>
                <a:t>jour</a:t>
              </a:r>
              <a:endParaRPr lang="fr-FR" sz="2000" baseline="30000" dirty="0"/>
            </a:p>
          </p:txBody>
        </p:sp>
        <p:sp>
          <p:nvSpPr>
            <p:cNvPr id="27" name="ZoneTexte 26"/>
            <p:cNvSpPr txBox="1"/>
            <p:nvPr/>
          </p:nvSpPr>
          <p:spPr>
            <a:xfrm>
              <a:off x="625769" y="5652000"/>
              <a:ext cx="1378963" cy="552122"/>
            </a:xfrm>
            <a:prstGeom prst="rect">
              <a:avLst/>
            </a:prstGeom>
            <a:noFill/>
          </p:spPr>
          <p:txBody>
            <a:bodyPr wrap="square" rtlCol="0">
              <a:spAutoFit/>
            </a:bodyPr>
            <a:lstStyle/>
            <a:p>
              <a:r>
                <a:rPr lang="fr-FR" sz="2000" dirty="0" smtClean="0"/>
                <a:t>semaine</a:t>
              </a:r>
              <a:endParaRPr lang="fr-FR" sz="2000" baseline="30000" dirty="0"/>
            </a:p>
          </p:txBody>
        </p:sp>
        <p:sp>
          <p:nvSpPr>
            <p:cNvPr id="28" name="ZoneTexte 27"/>
            <p:cNvSpPr txBox="1"/>
            <p:nvPr/>
          </p:nvSpPr>
          <p:spPr>
            <a:xfrm>
              <a:off x="1977519" y="5652000"/>
              <a:ext cx="1227086" cy="552122"/>
            </a:xfrm>
            <a:prstGeom prst="rect">
              <a:avLst/>
            </a:prstGeom>
            <a:noFill/>
          </p:spPr>
          <p:txBody>
            <a:bodyPr wrap="square" rtlCol="0">
              <a:spAutoFit/>
            </a:bodyPr>
            <a:lstStyle/>
            <a:p>
              <a:r>
                <a:rPr lang="fr-FR" sz="2000" dirty="0" smtClean="0"/>
                <a:t>mois</a:t>
              </a:r>
              <a:endParaRPr lang="fr-FR" sz="2000" baseline="30000" dirty="0"/>
            </a:p>
          </p:txBody>
        </p:sp>
        <p:sp>
          <p:nvSpPr>
            <p:cNvPr id="29" name="ZoneTexte 28"/>
            <p:cNvSpPr txBox="1"/>
            <p:nvPr/>
          </p:nvSpPr>
          <p:spPr>
            <a:xfrm>
              <a:off x="2909881" y="5652000"/>
              <a:ext cx="964113" cy="552122"/>
            </a:xfrm>
            <a:prstGeom prst="rect">
              <a:avLst/>
            </a:prstGeom>
            <a:noFill/>
          </p:spPr>
          <p:txBody>
            <a:bodyPr wrap="square" rtlCol="0">
              <a:spAutoFit/>
            </a:bodyPr>
            <a:lstStyle/>
            <a:p>
              <a:r>
                <a:rPr lang="fr-FR" sz="2000" dirty="0" smtClean="0"/>
                <a:t>année</a:t>
              </a:r>
              <a:endParaRPr lang="fr-FR" sz="2000" baseline="30000" dirty="0"/>
            </a:p>
          </p:txBody>
        </p:sp>
        <p:sp>
          <p:nvSpPr>
            <p:cNvPr id="30" name="ZoneTexte 29"/>
            <p:cNvSpPr txBox="1"/>
            <p:nvPr/>
          </p:nvSpPr>
          <p:spPr>
            <a:xfrm>
              <a:off x="3867734" y="5652000"/>
              <a:ext cx="1361448" cy="552122"/>
            </a:xfrm>
            <a:prstGeom prst="rect">
              <a:avLst/>
            </a:prstGeom>
            <a:noFill/>
          </p:spPr>
          <p:txBody>
            <a:bodyPr wrap="square" rtlCol="0">
              <a:spAutoFit/>
            </a:bodyPr>
            <a:lstStyle/>
            <a:p>
              <a:r>
                <a:rPr lang="fr-FR" sz="2000" dirty="0" smtClean="0"/>
                <a:t>décennie</a:t>
              </a:r>
              <a:endParaRPr lang="fr-FR" sz="2000" baseline="30000" dirty="0"/>
            </a:p>
          </p:txBody>
        </p:sp>
        <p:sp>
          <p:nvSpPr>
            <p:cNvPr id="31" name="ZoneTexte 30"/>
            <p:cNvSpPr txBox="1"/>
            <p:nvPr/>
          </p:nvSpPr>
          <p:spPr>
            <a:xfrm>
              <a:off x="5193993" y="5652000"/>
              <a:ext cx="1146844" cy="552122"/>
            </a:xfrm>
            <a:prstGeom prst="rect">
              <a:avLst/>
            </a:prstGeom>
            <a:noFill/>
          </p:spPr>
          <p:txBody>
            <a:bodyPr wrap="square" rtlCol="0">
              <a:spAutoFit/>
            </a:bodyPr>
            <a:lstStyle/>
            <a:p>
              <a:r>
                <a:rPr lang="fr-FR" sz="2000" dirty="0" smtClean="0"/>
                <a:t>siècle</a:t>
              </a:r>
              <a:endParaRPr lang="fr-FR" sz="2000" baseline="30000" dirty="0"/>
            </a:p>
          </p:txBody>
        </p:sp>
        <p:sp>
          <p:nvSpPr>
            <p:cNvPr id="34" name="ZoneTexte 33"/>
            <p:cNvSpPr txBox="1"/>
            <p:nvPr/>
          </p:nvSpPr>
          <p:spPr>
            <a:xfrm>
              <a:off x="6480000" y="5652000"/>
              <a:ext cx="784890" cy="410551"/>
            </a:xfrm>
            <a:prstGeom prst="rect">
              <a:avLst/>
            </a:prstGeom>
            <a:noFill/>
          </p:spPr>
          <p:txBody>
            <a:bodyPr wrap="square" rtlCol="0">
              <a:spAutoFit/>
            </a:bodyPr>
            <a:lstStyle/>
            <a:p>
              <a:endParaRPr lang="fr-FR" sz="2000" baseline="30000"/>
            </a:p>
          </p:txBody>
        </p:sp>
        <p:sp>
          <p:nvSpPr>
            <p:cNvPr id="35" name="ZoneTexte 34"/>
            <p:cNvSpPr txBox="1"/>
            <p:nvPr/>
          </p:nvSpPr>
          <p:spPr>
            <a:xfrm>
              <a:off x="6286369" y="5652000"/>
              <a:ext cx="1499418" cy="552122"/>
            </a:xfrm>
            <a:prstGeom prst="rect">
              <a:avLst/>
            </a:prstGeom>
            <a:noFill/>
          </p:spPr>
          <p:txBody>
            <a:bodyPr wrap="square" rtlCol="0">
              <a:spAutoFit/>
            </a:bodyPr>
            <a:lstStyle/>
            <a:p>
              <a:r>
                <a:rPr lang="fr-FR" sz="2000" dirty="0" smtClean="0"/>
                <a:t>millénaire</a:t>
              </a:r>
              <a:endParaRPr lang="fr-FR" sz="2000" dirty="0"/>
            </a:p>
          </p:txBody>
        </p:sp>
      </p:grpSp>
      <p:grpSp>
        <p:nvGrpSpPr>
          <p:cNvPr id="4" name="Grouper 3"/>
          <p:cNvGrpSpPr/>
          <p:nvPr/>
        </p:nvGrpSpPr>
        <p:grpSpPr>
          <a:xfrm>
            <a:off x="108719" y="6117832"/>
            <a:ext cx="8866008" cy="171046"/>
            <a:chOff x="46355" y="6079621"/>
            <a:chExt cx="9072000" cy="236031"/>
          </a:xfrm>
        </p:grpSpPr>
        <p:cxnSp>
          <p:nvCxnSpPr>
            <p:cNvPr id="8" name="Connecteur droit avec flèche 7"/>
            <p:cNvCxnSpPr/>
            <p:nvPr/>
          </p:nvCxnSpPr>
          <p:spPr>
            <a:xfrm>
              <a:off x="46355" y="6315652"/>
              <a:ext cx="9072000" cy="0"/>
            </a:xfrm>
            <a:prstGeom prst="straightConnector1">
              <a:avLst/>
            </a:prstGeom>
            <a:ln w="57150" cmpd="sng">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nvCxnSpPr>
          <p:spPr>
            <a:xfrm>
              <a:off x="108000" y="6079621"/>
              <a:ext cx="0" cy="182367"/>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3" name="Connecteur droit 22"/>
            <p:cNvCxnSpPr/>
            <p:nvPr/>
          </p:nvCxnSpPr>
          <p:spPr>
            <a:xfrm>
              <a:off x="1035216" y="6094609"/>
              <a:ext cx="0" cy="182367"/>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4" name="Connecteur droit 23"/>
            <p:cNvCxnSpPr/>
            <p:nvPr/>
          </p:nvCxnSpPr>
          <p:spPr>
            <a:xfrm>
              <a:off x="2258451" y="6094609"/>
              <a:ext cx="0" cy="182367"/>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5" name="Connecteur droit 24"/>
            <p:cNvCxnSpPr/>
            <p:nvPr/>
          </p:nvCxnSpPr>
          <p:spPr>
            <a:xfrm>
              <a:off x="3271608" y="6094699"/>
              <a:ext cx="0" cy="182367"/>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26" name="Connecteur droit 25"/>
            <p:cNvCxnSpPr/>
            <p:nvPr/>
          </p:nvCxnSpPr>
          <p:spPr>
            <a:xfrm>
              <a:off x="4428000" y="6085428"/>
              <a:ext cx="0" cy="182367"/>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2" name="Connecteur droit 31"/>
            <p:cNvCxnSpPr/>
            <p:nvPr/>
          </p:nvCxnSpPr>
          <p:spPr>
            <a:xfrm>
              <a:off x="5508000" y="6091638"/>
              <a:ext cx="0" cy="182367"/>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36" name="Connecteur droit 35"/>
            <p:cNvCxnSpPr/>
            <p:nvPr/>
          </p:nvCxnSpPr>
          <p:spPr>
            <a:xfrm>
              <a:off x="6588000" y="6095263"/>
              <a:ext cx="0" cy="182367"/>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grpSp>
      <p:sp>
        <p:nvSpPr>
          <p:cNvPr id="16" name="Titre 15"/>
          <p:cNvSpPr>
            <a:spLocks noGrp="1"/>
          </p:cNvSpPr>
          <p:nvPr>
            <p:ph type="title"/>
          </p:nvPr>
        </p:nvSpPr>
        <p:spPr/>
        <p:txBody>
          <a:bodyPr/>
          <a:lstStyle/>
          <a:p>
            <a:r>
              <a:rPr lang="fr-FR" dirty="0" smtClean="0"/>
              <a:t>Prévoir le climat</a:t>
            </a:r>
            <a:endParaRPr lang="fr-FR" dirty="0"/>
          </a:p>
        </p:txBody>
      </p:sp>
      <p:sp>
        <p:nvSpPr>
          <p:cNvPr id="10" name="Espace réservé du contenu 9"/>
          <p:cNvSpPr>
            <a:spLocks noGrp="1"/>
          </p:cNvSpPr>
          <p:nvPr>
            <p:ph idx="1"/>
          </p:nvPr>
        </p:nvSpPr>
        <p:spPr/>
        <p:txBody>
          <a:bodyPr/>
          <a:lstStyle/>
          <a:p>
            <a:endParaRPr lang="fr-FR"/>
          </a:p>
        </p:txBody>
      </p:sp>
      <p:pic>
        <p:nvPicPr>
          <p:cNvPr id="11" name="Image 10"/>
          <p:cNvPicPr>
            <a:picLocks noChangeAspect="1"/>
          </p:cNvPicPr>
          <p:nvPr/>
        </p:nvPicPr>
        <p:blipFill>
          <a:blip r:embed="rId3"/>
          <a:stretch>
            <a:fillRect/>
          </a:stretch>
        </p:blipFill>
        <p:spPr>
          <a:xfrm>
            <a:off x="2339752" y="1913351"/>
            <a:ext cx="3518246" cy="2608825"/>
          </a:xfrm>
          <a:prstGeom prst="rect">
            <a:avLst/>
          </a:prstGeom>
        </p:spPr>
      </p:pic>
      <p:sp>
        <p:nvSpPr>
          <p:cNvPr id="9" name="Rectangle 8"/>
          <p:cNvSpPr/>
          <p:nvPr/>
        </p:nvSpPr>
        <p:spPr>
          <a:xfrm>
            <a:off x="-16242" y="1425832"/>
            <a:ext cx="7036514" cy="913083"/>
          </a:xfrm>
          <a:prstGeom prst="rect">
            <a:avLst/>
          </a:prstGeom>
          <a:gradFill flip="none" rotWithShape="1">
            <a:gsLst>
              <a:gs pos="0">
                <a:schemeClr val="accent3">
                  <a:lumMod val="0"/>
                  <a:lumOff val="100000"/>
                  <a:alpha val="0"/>
                </a:schemeClr>
              </a:gs>
              <a:gs pos="14000">
                <a:schemeClr val="accent3">
                  <a:lumMod val="0"/>
                  <a:lumOff val="100000"/>
                </a:schemeClr>
              </a:gs>
              <a:gs pos="100000">
                <a:srgbClr val="92D050"/>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sz="4000" dirty="0" smtClean="0">
                <a:ln>
                  <a:solidFill>
                    <a:schemeClr val="tx1"/>
                  </a:solidFill>
                </a:ln>
                <a:solidFill>
                  <a:srgbClr val="0070C0"/>
                </a:solidFill>
              </a:rPr>
              <a:t>Conditions Initiales</a:t>
            </a:r>
            <a:endParaRPr lang="fr-FR" sz="4000" dirty="0">
              <a:ln>
                <a:solidFill>
                  <a:schemeClr val="tx1"/>
                </a:solidFill>
              </a:ln>
              <a:solidFill>
                <a:srgbClr val="0070C0"/>
              </a:solidFill>
            </a:endParaRPr>
          </a:p>
        </p:txBody>
      </p:sp>
      <p:sp>
        <p:nvSpPr>
          <p:cNvPr id="33" name="Rectangle 32"/>
          <p:cNvSpPr/>
          <p:nvPr/>
        </p:nvSpPr>
        <p:spPr>
          <a:xfrm>
            <a:off x="2110954" y="3956077"/>
            <a:ext cx="7036514" cy="913083"/>
          </a:xfrm>
          <a:prstGeom prst="rect">
            <a:avLst/>
          </a:prstGeom>
          <a:gradFill flip="none" rotWithShape="1">
            <a:gsLst>
              <a:gs pos="0">
                <a:schemeClr val="accent3">
                  <a:lumMod val="0"/>
                  <a:lumOff val="100000"/>
                  <a:alpha val="0"/>
                </a:schemeClr>
              </a:gs>
              <a:gs pos="11000">
                <a:schemeClr val="accent3">
                  <a:lumMod val="0"/>
                  <a:lumOff val="100000"/>
                </a:schemeClr>
              </a:gs>
              <a:gs pos="100000">
                <a:srgbClr val="92D050"/>
              </a:gs>
            </a:gsLst>
            <a:lin ang="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fr-FR" sz="4000" dirty="0" smtClean="0">
                <a:ln>
                  <a:solidFill>
                    <a:schemeClr val="tx1"/>
                  </a:solidFill>
                </a:ln>
                <a:solidFill>
                  <a:srgbClr val="FF0000"/>
                </a:solidFill>
              </a:rPr>
              <a:t>Forçages externes</a:t>
            </a:r>
            <a:endParaRPr lang="fr-FR" sz="4000" dirty="0">
              <a:ln>
                <a:solidFill>
                  <a:schemeClr val="tx1"/>
                </a:solidFill>
              </a:ln>
              <a:solidFill>
                <a:srgbClr val="FF0000"/>
              </a:solidFill>
            </a:endParaRPr>
          </a:p>
        </p:txBody>
      </p:sp>
    </p:spTree>
    <p:extLst>
      <p:ext uri="{BB962C8B-B14F-4D97-AF65-F5344CB8AC3E}">
        <p14:creationId xmlns:p14="http://schemas.microsoft.com/office/powerpoint/2010/main" val="12574006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a:blip r:embed="rId2"/>
          <a:stretch>
            <a:fillRect/>
          </a:stretch>
        </p:blipFill>
        <p:spPr>
          <a:xfrm>
            <a:off x="1916093" y="1867426"/>
            <a:ext cx="359997" cy="3191973"/>
          </a:xfrm>
          <a:prstGeom prst="rect">
            <a:avLst/>
          </a:prstGeom>
        </p:spPr>
      </p:pic>
      <p:sp>
        <p:nvSpPr>
          <p:cNvPr id="33" name="Rectangle 32"/>
          <p:cNvSpPr/>
          <p:nvPr/>
        </p:nvSpPr>
        <p:spPr>
          <a:xfrm>
            <a:off x="1797555" y="5030757"/>
            <a:ext cx="516467" cy="250590"/>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 name="Image 1"/>
          <p:cNvPicPr>
            <a:picLocks noChangeAspect="1"/>
          </p:cNvPicPr>
          <p:nvPr/>
        </p:nvPicPr>
        <p:blipFill>
          <a:blip r:embed="rId3"/>
          <a:stretch>
            <a:fillRect/>
          </a:stretch>
        </p:blipFill>
        <p:spPr>
          <a:xfrm>
            <a:off x="1797555" y="1762896"/>
            <a:ext cx="5472000" cy="4546596"/>
          </a:xfrm>
          <a:prstGeom prst="rect">
            <a:avLst/>
          </a:prstGeom>
        </p:spPr>
      </p:pic>
      <p:sp>
        <p:nvSpPr>
          <p:cNvPr id="14" name="ZoneTexte 13"/>
          <p:cNvSpPr txBox="1"/>
          <p:nvPr/>
        </p:nvSpPr>
        <p:spPr>
          <a:xfrm>
            <a:off x="1249649" y="2465823"/>
            <a:ext cx="400110" cy="3302369"/>
          </a:xfrm>
          <a:prstGeom prst="rect">
            <a:avLst/>
          </a:prstGeom>
          <a:solidFill>
            <a:srgbClr val="FFFFFF"/>
          </a:solidFill>
        </p:spPr>
        <p:txBody>
          <a:bodyPr vert="vert270" wrap="square" rtlCol="0">
            <a:spAutoFit/>
          </a:bodyPr>
          <a:lstStyle/>
          <a:p>
            <a:pPr algn="ctr"/>
            <a:r>
              <a:rPr lang="en-GB" sz="1400" dirty="0" smtClean="0"/>
              <a:t> AMOC (10</a:t>
            </a:r>
            <a:r>
              <a:rPr lang="en-GB" sz="1400" baseline="30000" dirty="0" smtClean="0"/>
              <a:t>6</a:t>
            </a:r>
            <a:r>
              <a:rPr lang="en-GB" sz="1400" dirty="0" smtClean="0"/>
              <a:t> m</a:t>
            </a:r>
            <a:r>
              <a:rPr lang="en-GB" sz="1400" baseline="30000" dirty="0" smtClean="0"/>
              <a:t>3</a:t>
            </a:r>
            <a:r>
              <a:rPr lang="en-GB" sz="1400" dirty="0" smtClean="0"/>
              <a:t>/s)</a:t>
            </a:r>
            <a:endParaRPr lang="en-GB" sz="1400" dirty="0"/>
          </a:p>
        </p:txBody>
      </p:sp>
      <p:sp>
        <p:nvSpPr>
          <p:cNvPr id="10" name="ZoneTexte 9"/>
          <p:cNvSpPr txBox="1"/>
          <p:nvPr/>
        </p:nvSpPr>
        <p:spPr>
          <a:xfrm>
            <a:off x="2903990" y="1867481"/>
            <a:ext cx="3997427" cy="461665"/>
          </a:xfrm>
          <a:prstGeom prst="rect">
            <a:avLst/>
          </a:prstGeom>
          <a:solidFill>
            <a:srgbClr val="FFFFFF"/>
          </a:solidFill>
        </p:spPr>
        <p:txBody>
          <a:bodyPr wrap="square" rtlCol="0">
            <a:spAutoFit/>
          </a:bodyPr>
          <a:lstStyle/>
          <a:p>
            <a:r>
              <a:rPr lang="en-GB" sz="1600" dirty="0"/>
              <a:t>AMOC </a:t>
            </a:r>
            <a:r>
              <a:rPr lang="en-GB" sz="1600" dirty="0" err="1"/>
              <a:t>dans</a:t>
            </a:r>
            <a:r>
              <a:rPr lang="en-GB" sz="1600" dirty="0"/>
              <a:t> le </a:t>
            </a:r>
            <a:r>
              <a:rPr lang="en-GB" sz="1600" dirty="0" err="1"/>
              <a:t>modèle</a:t>
            </a:r>
            <a:r>
              <a:rPr lang="en-GB" sz="1600" dirty="0"/>
              <a:t> </a:t>
            </a:r>
            <a:r>
              <a:rPr lang="en-GB" sz="1600" dirty="0" smtClean="0"/>
              <a:t>IPSL-CM5</a:t>
            </a:r>
          </a:p>
          <a:p>
            <a:endParaRPr lang="en-GB" sz="800" dirty="0" smtClean="0"/>
          </a:p>
        </p:txBody>
      </p:sp>
      <p:pic>
        <p:nvPicPr>
          <p:cNvPr id="35" name="Image 34"/>
          <p:cNvPicPr>
            <a:picLocks noChangeAspect="1"/>
          </p:cNvPicPr>
          <p:nvPr/>
        </p:nvPicPr>
        <p:blipFill>
          <a:blip r:embed="rId4"/>
          <a:stretch>
            <a:fillRect/>
          </a:stretch>
        </p:blipFill>
        <p:spPr>
          <a:xfrm>
            <a:off x="1763688" y="1412776"/>
            <a:ext cx="1080000" cy="1054931"/>
          </a:xfrm>
          <a:prstGeom prst="rect">
            <a:avLst/>
          </a:prstGeom>
        </p:spPr>
      </p:pic>
      <p:grpSp>
        <p:nvGrpSpPr>
          <p:cNvPr id="36" name="Group 7"/>
          <p:cNvGrpSpPr>
            <a:grpSpLocks/>
          </p:cNvGrpSpPr>
          <p:nvPr/>
        </p:nvGrpSpPr>
        <p:grpSpPr bwMode="auto">
          <a:xfrm>
            <a:off x="1920350" y="1487126"/>
            <a:ext cx="563418" cy="1076914"/>
            <a:chOff x="2208" y="2223"/>
            <a:chExt cx="384" cy="666"/>
          </a:xfrm>
        </p:grpSpPr>
        <p:sp>
          <p:nvSpPr>
            <p:cNvPr id="37" name="Line 8"/>
            <p:cNvSpPr>
              <a:spLocks noChangeShapeType="1"/>
            </p:cNvSpPr>
            <p:nvPr/>
          </p:nvSpPr>
          <p:spPr bwMode="auto">
            <a:xfrm rot="6840124" flipV="1">
              <a:off x="2264" y="2585"/>
              <a:ext cx="344" cy="26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GB"/>
            </a:p>
          </p:txBody>
        </p:sp>
        <p:sp>
          <p:nvSpPr>
            <p:cNvPr id="38" name="Oval 9"/>
            <p:cNvSpPr>
              <a:spLocks noChangeArrowheads="1"/>
            </p:cNvSpPr>
            <p:nvPr/>
          </p:nvSpPr>
          <p:spPr bwMode="auto">
            <a:xfrm>
              <a:off x="2208" y="2223"/>
              <a:ext cx="384" cy="288"/>
            </a:xfrm>
            <a:prstGeom prst="ellipse">
              <a:avLst/>
            </a:prstGeom>
            <a:noFill/>
            <a:ln w="38100">
              <a:solidFill>
                <a:srgbClr val="00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n-GB"/>
            </a:p>
          </p:txBody>
        </p:sp>
      </p:grpSp>
      <p:sp>
        <p:nvSpPr>
          <p:cNvPr id="15" name="ZoneTexte 14"/>
          <p:cNvSpPr txBox="1"/>
          <p:nvPr/>
        </p:nvSpPr>
        <p:spPr>
          <a:xfrm>
            <a:off x="156648" y="6390317"/>
            <a:ext cx="4209942" cy="646331"/>
          </a:xfrm>
          <a:prstGeom prst="rect">
            <a:avLst/>
          </a:prstGeom>
          <a:noFill/>
        </p:spPr>
        <p:txBody>
          <a:bodyPr wrap="square" rtlCol="0">
            <a:spAutoFit/>
          </a:bodyPr>
          <a:lstStyle/>
          <a:p>
            <a:r>
              <a:rPr lang="en-GB" dirty="0">
                <a:solidFill>
                  <a:srgbClr val="C00000"/>
                </a:solidFill>
              </a:rPr>
              <a:t> </a:t>
            </a:r>
            <a:r>
              <a:rPr lang="en-GB" dirty="0" err="1" smtClean="0">
                <a:solidFill>
                  <a:srgbClr val="C00000"/>
                </a:solidFill>
              </a:rPr>
              <a:t>Persechino</a:t>
            </a:r>
            <a:r>
              <a:rPr lang="en-GB" dirty="0" smtClean="0">
                <a:solidFill>
                  <a:srgbClr val="C00000"/>
                </a:solidFill>
              </a:rPr>
              <a:t> </a:t>
            </a:r>
            <a:r>
              <a:rPr lang="en-GB" dirty="0">
                <a:solidFill>
                  <a:srgbClr val="C00000"/>
                </a:solidFill>
              </a:rPr>
              <a:t>et al</a:t>
            </a:r>
            <a:r>
              <a:rPr lang="en-GB" dirty="0" smtClean="0">
                <a:solidFill>
                  <a:srgbClr val="C00000"/>
                </a:solidFill>
              </a:rPr>
              <a:t>. </a:t>
            </a:r>
            <a:r>
              <a:rPr lang="en-GB" dirty="0">
                <a:solidFill>
                  <a:srgbClr val="C00000"/>
                </a:solidFill>
              </a:rPr>
              <a:t>(</a:t>
            </a:r>
            <a:r>
              <a:rPr lang="en-GB" i="1" dirty="0" err="1" smtClean="0">
                <a:solidFill>
                  <a:srgbClr val="C00000"/>
                </a:solidFill>
              </a:rPr>
              <a:t>Clim</a:t>
            </a:r>
            <a:r>
              <a:rPr lang="en-GB" i="1" dirty="0">
                <a:solidFill>
                  <a:srgbClr val="C00000"/>
                </a:solidFill>
              </a:rPr>
              <a:t>. </a:t>
            </a:r>
            <a:r>
              <a:rPr lang="en-GB" i="1" dirty="0" err="1">
                <a:solidFill>
                  <a:srgbClr val="C00000"/>
                </a:solidFill>
              </a:rPr>
              <a:t>Dyn</a:t>
            </a:r>
            <a:r>
              <a:rPr lang="en-GB" dirty="0">
                <a:solidFill>
                  <a:srgbClr val="C00000"/>
                </a:solidFill>
              </a:rPr>
              <a:t>., 2013)</a:t>
            </a:r>
          </a:p>
          <a:p>
            <a:endParaRPr lang="en-GB" dirty="0"/>
          </a:p>
        </p:txBody>
      </p:sp>
      <p:sp>
        <p:nvSpPr>
          <p:cNvPr id="3" name="Titre 2"/>
          <p:cNvSpPr>
            <a:spLocks noGrp="1"/>
          </p:cNvSpPr>
          <p:nvPr>
            <p:ph type="title"/>
          </p:nvPr>
        </p:nvSpPr>
        <p:spPr/>
        <p:txBody>
          <a:bodyPr/>
          <a:lstStyle/>
          <a:p>
            <a:r>
              <a:rPr lang="en-GB" dirty="0" err="1"/>
              <a:t>Prévision</a:t>
            </a:r>
            <a:r>
              <a:rPr lang="en-GB" dirty="0"/>
              <a:t> </a:t>
            </a:r>
            <a:r>
              <a:rPr lang="en-GB" dirty="0" err="1" smtClean="0"/>
              <a:t>décennale</a:t>
            </a:r>
            <a:endParaRPr lang="fr-FR" dirty="0"/>
          </a:p>
        </p:txBody>
      </p:sp>
      <p:sp>
        <p:nvSpPr>
          <p:cNvPr id="5" name="ZoneTexte 4"/>
          <p:cNvSpPr txBox="1"/>
          <p:nvPr/>
        </p:nvSpPr>
        <p:spPr>
          <a:xfrm>
            <a:off x="4067944" y="5949280"/>
            <a:ext cx="1728192" cy="369332"/>
          </a:xfrm>
          <a:prstGeom prst="rect">
            <a:avLst/>
          </a:prstGeom>
          <a:solidFill>
            <a:schemeClr val="bg1"/>
          </a:solidFill>
        </p:spPr>
        <p:txBody>
          <a:bodyPr wrap="square" rtlCol="0">
            <a:spAutoFit/>
          </a:bodyPr>
          <a:lstStyle/>
          <a:p>
            <a:r>
              <a:rPr lang="fr-FR" smtClean="0"/>
              <a:t>années</a:t>
            </a:r>
            <a:endParaRPr lang="fr-FR"/>
          </a:p>
        </p:txBody>
      </p:sp>
      <p:pic>
        <p:nvPicPr>
          <p:cNvPr id="8" name="Image 7"/>
          <p:cNvPicPr>
            <a:picLocks noChangeAspect="1"/>
          </p:cNvPicPr>
          <p:nvPr/>
        </p:nvPicPr>
        <p:blipFill>
          <a:blip r:embed="rId5"/>
          <a:stretch>
            <a:fillRect/>
          </a:stretch>
        </p:blipFill>
        <p:spPr>
          <a:xfrm>
            <a:off x="1556895" y="2098312"/>
            <a:ext cx="325425" cy="3490927"/>
          </a:xfrm>
          <a:prstGeom prst="rect">
            <a:avLst/>
          </a:prstGeom>
        </p:spPr>
      </p:pic>
    </p:spTree>
    <p:extLst>
      <p:ext uri="{BB962C8B-B14F-4D97-AF65-F5344CB8AC3E}">
        <p14:creationId xmlns:p14="http://schemas.microsoft.com/office/powerpoint/2010/main" val="9321164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a:xfrm>
            <a:off x="0" y="404664"/>
            <a:ext cx="9144000" cy="762000"/>
          </a:xfrm>
        </p:spPr>
        <p:txBody>
          <a:bodyPr/>
          <a:lstStyle/>
          <a:p>
            <a:r>
              <a:rPr lang="fr-FR" sz="3200" b="1" dirty="0" smtClean="0"/>
              <a:t>Inclure l’eau douce dans les prévisions décennales</a:t>
            </a:r>
            <a:endParaRPr lang="fr-FR" sz="3200" b="1" dirty="0"/>
          </a:p>
        </p:txBody>
      </p:sp>
      <p:sp>
        <p:nvSpPr>
          <p:cNvPr id="2" name="Espace réservé du contenu 1"/>
          <p:cNvSpPr>
            <a:spLocks noGrp="1"/>
          </p:cNvSpPr>
          <p:nvPr>
            <p:ph idx="1"/>
          </p:nvPr>
        </p:nvSpPr>
        <p:spPr>
          <a:xfrm>
            <a:off x="98911" y="2613346"/>
            <a:ext cx="3749076" cy="4439296"/>
          </a:xfrm>
        </p:spPr>
        <p:txBody>
          <a:bodyPr/>
          <a:lstStyle/>
          <a:p>
            <a:pPr>
              <a:spcBef>
                <a:spcPts val="1200"/>
              </a:spcBef>
              <a:spcAft>
                <a:spcPts val="1200"/>
              </a:spcAft>
            </a:pPr>
            <a:r>
              <a:rPr lang="fr-FR" dirty="0" smtClean="0"/>
              <a:t>La fonte du Groenland affecte déjà la mer du Labrador (</a:t>
            </a:r>
            <a:r>
              <a:rPr lang="fr-FR" dirty="0" err="1" smtClean="0"/>
              <a:t>Böning</a:t>
            </a:r>
            <a:r>
              <a:rPr lang="fr-FR" dirty="0" smtClean="0"/>
              <a:t> et al. 2016)</a:t>
            </a:r>
          </a:p>
          <a:p>
            <a:pPr>
              <a:spcBef>
                <a:spcPts val="1200"/>
              </a:spcBef>
              <a:spcAft>
                <a:spcPts val="1200"/>
              </a:spcAft>
            </a:pPr>
            <a:r>
              <a:rPr lang="fr-FR" dirty="0" smtClean="0"/>
              <a:t>Inclusion de cette fonte passée et future dans le nouveau système de prévision décennale IPSL-EPOC dans des simulations rétrospectives et futures.</a:t>
            </a:r>
            <a:endParaRPr lang="fr-FR" dirty="0"/>
          </a:p>
        </p:txBody>
      </p:sp>
      <p:grpSp>
        <p:nvGrpSpPr>
          <p:cNvPr id="11" name="Grouper 10"/>
          <p:cNvGrpSpPr/>
          <p:nvPr/>
        </p:nvGrpSpPr>
        <p:grpSpPr>
          <a:xfrm>
            <a:off x="4162306" y="2656075"/>
            <a:ext cx="4896000" cy="3971893"/>
            <a:chOff x="4547015" y="1250466"/>
            <a:chExt cx="4896000" cy="3971893"/>
          </a:xfrm>
        </p:grpSpPr>
        <p:pic>
          <p:nvPicPr>
            <p:cNvPr id="4" name="Image 3"/>
            <p:cNvPicPr>
              <a:picLocks noChangeAspect="1"/>
            </p:cNvPicPr>
            <p:nvPr/>
          </p:nvPicPr>
          <p:blipFill>
            <a:blip r:embed="rId2"/>
            <a:stretch>
              <a:fillRect/>
            </a:stretch>
          </p:blipFill>
          <p:spPr>
            <a:xfrm>
              <a:off x="4547015" y="1250466"/>
              <a:ext cx="4896000" cy="3218337"/>
            </a:xfrm>
            <a:prstGeom prst="rect">
              <a:avLst/>
            </a:prstGeom>
          </p:spPr>
        </p:pic>
        <p:sp>
          <p:nvSpPr>
            <p:cNvPr id="10" name="ZoneTexte 9"/>
            <p:cNvSpPr txBox="1"/>
            <p:nvPr/>
          </p:nvSpPr>
          <p:spPr>
            <a:xfrm>
              <a:off x="6526655" y="4822249"/>
              <a:ext cx="2340840" cy="400110"/>
            </a:xfrm>
            <a:prstGeom prst="rect">
              <a:avLst/>
            </a:prstGeom>
            <a:solidFill>
              <a:schemeClr val="bg1"/>
            </a:solidFill>
          </p:spPr>
          <p:txBody>
            <a:bodyPr wrap="square" rtlCol="0">
              <a:spAutoFit/>
            </a:bodyPr>
            <a:lstStyle/>
            <a:p>
              <a:r>
                <a:rPr lang="fr-FR" sz="2000" dirty="0" err="1">
                  <a:solidFill>
                    <a:srgbClr val="C00000"/>
                  </a:solidFill>
                </a:rPr>
                <a:t>Böning</a:t>
              </a:r>
              <a:r>
                <a:rPr lang="fr-FR" sz="2000" dirty="0">
                  <a:solidFill>
                    <a:srgbClr val="C00000"/>
                  </a:solidFill>
                </a:rPr>
                <a:t> </a:t>
              </a:r>
              <a:r>
                <a:rPr lang="fr-FR" sz="2000" dirty="0" smtClean="0">
                  <a:solidFill>
                    <a:srgbClr val="C00000"/>
                  </a:solidFill>
                </a:rPr>
                <a:t>et al. 2016</a:t>
              </a:r>
              <a:endParaRPr lang="fr-FR" sz="2000" dirty="0">
                <a:solidFill>
                  <a:srgbClr val="C00000"/>
                </a:solidFill>
              </a:endParaRPr>
            </a:p>
          </p:txBody>
        </p:sp>
      </p:grpSp>
      <p:pic>
        <p:nvPicPr>
          <p:cNvPr id="1026" name="Picture 2" descr="http://www.blue-action.eu/fileadmin/_processed_/csm_blue-action-logo_011b183f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1484856"/>
            <a:ext cx="4320000" cy="64800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er 14"/>
          <p:cNvGrpSpPr/>
          <p:nvPr/>
        </p:nvGrpSpPr>
        <p:grpSpPr>
          <a:xfrm>
            <a:off x="4023316" y="2555613"/>
            <a:ext cx="5034990" cy="3318799"/>
            <a:chOff x="4459525" y="9066851"/>
            <a:chExt cx="4651315" cy="2919180"/>
          </a:xfrm>
        </p:grpSpPr>
        <p:pic>
          <p:nvPicPr>
            <p:cNvPr id="13" name="Image 12"/>
            <p:cNvPicPr>
              <a:picLocks noChangeAspect="1"/>
            </p:cNvPicPr>
            <p:nvPr/>
          </p:nvPicPr>
          <p:blipFill>
            <a:blip r:embed="rId4"/>
            <a:stretch>
              <a:fillRect/>
            </a:stretch>
          </p:blipFill>
          <p:spPr>
            <a:xfrm>
              <a:off x="4572000" y="9117632"/>
              <a:ext cx="4538840" cy="2578100"/>
            </a:xfrm>
            <a:prstGeom prst="rect">
              <a:avLst/>
            </a:prstGeom>
          </p:spPr>
        </p:pic>
        <p:sp>
          <p:nvSpPr>
            <p:cNvPr id="14" name="ZoneTexte 13"/>
            <p:cNvSpPr txBox="1"/>
            <p:nvPr/>
          </p:nvSpPr>
          <p:spPr>
            <a:xfrm>
              <a:off x="4459525" y="9066851"/>
              <a:ext cx="4598781" cy="324860"/>
            </a:xfrm>
            <a:prstGeom prst="rect">
              <a:avLst/>
            </a:prstGeom>
            <a:solidFill>
              <a:schemeClr val="bg1"/>
            </a:solidFill>
          </p:spPr>
          <p:txBody>
            <a:bodyPr wrap="square" rtlCol="0">
              <a:spAutoFit/>
            </a:bodyPr>
            <a:lstStyle/>
            <a:p>
              <a:pPr algn="ctr"/>
              <a:r>
                <a:rPr lang="fr-FR" smtClean="0"/>
                <a:t>Formation eaux profondes en mer du </a:t>
              </a:r>
              <a:r>
                <a:rPr lang="fr-FR" dirty="0" smtClean="0"/>
                <a:t>Labrador</a:t>
              </a:r>
              <a:endParaRPr lang="fr-FR" dirty="0"/>
            </a:p>
          </p:txBody>
        </p:sp>
        <p:sp>
          <p:nvSpPr>
            <p:cNvPr id="16" name="ZoneTexte 15"/>
            <p:cNvSpPr txBox="1"/>
            <p:nvPr/>
          </p:nvSpPr>
          <p:spPr>
            <a:xfrm>
              <a:off x="7908715" y="9469486"/>
              <a:ext cx="911757" cy="307777"/>
            </a:xfrm>
            <a:prstGeom prst="rect">
              <a:avLst/>
            </a:prstGeom>
            <a:solidFill>
              <a:schemeClr val="bg1"/>
            </a:solidFill>
          </p:spPr>
          <p:txBody>
            <a:bodyPr wrap="square" rtlCol="0">
              <a:spAutoFit/>
            </a:bodyPr>
            <a:lstStyle/>
            <a:p>
              <a:r>
                <a:rPr lang="fr-FR" sz="1400" dirty="0" smtClean="0"/>
                <a:t>Contrôle</a:t>
              </a:r>
              <a:endParaRPr lang="fr-FR" sz="1400" dirty="0"/>
            </a:p>
          </p:txBody>
        </p:sp>
        <p:sp>
          <p:nvSpPr>
            <p:cNvPr id="17" name="ZoneTexte 16"/>
            <p:cNvSpPr txBox="1"/>
            <p:nvPr/>
          </p:nvSpPr>
          <p:spPr>
            <a:xfrm>
              <a:off x="8066553" y="9717299"/>
              <a:ext cx="753919" cy="307777"/>
            </a:xfrm>
            <a:prstGeom prst="rect">
              <a:avLst/>
            </a:prstGeom>
            <a:solidFill>
              <a:schemeClr val="bg1"/>
            </a:solidFill>
          </p:spPr>
          <p:txBody>
            <a:bodyPr wrap="square" rtlCol="0">
              <a:spAutoFit/>
            </a:bodyPr>
            <a:lstStyle/>
            <a:p>
              <a:r>
                <a:rPr lang="fr-FR" sz="1400" dirty="0" smtClean="0">
                  <a:solidFill>
                    <a:srgbClr val="1B59F0"/>
                  </a:solidFill>
                </a:rPr>
                <a:t>Fonte</a:t>
              </a:r>
              <a:endParaRPr lang="fr-FR" sz="1400" dirty="0">
                <a:solidFill>
                  <a:srgbClr val="1B59F0"/>
                </a:solidFill>
              </a:endParaRPr>
            </a:p>
          </p:txBody>
        </p:sp>
        <p:sp>
          <p:nvSpPr>
            <p:cNvPr id="18" name="ZoneTexte 17"/>
            <p:cNvSpPr txBox="1"/>
            <p:nvPr/>
          </p:nvSpPr>
          <p:spPr>
            <a:xfrm>
              <a:off x="4569928" y="11678254"/>
              <a:ext cx="4488378" cy="307777"/>
            </a:xfrm>
            <a:prstGeom prst="rect">
              <a:avLst/>
            </a:prstGeom>
            <a:solidFill>
              <a:schemeClr val="bg1"/>
            </a:solidFill>
          </p:spPr>
          <p:txBody>
            <a:bodyPr wrap="square" rtlCol="0">
              <a:spAutoFit/>
            </a:bodyPr>
            <a:lstStyle/>
            <a:p>
              <a:pPr algn="ctr"/>
              <a:r>
                <a:rPr lang="fr-FR" sz="1400" dirty="0" smtClean="0"/>
                <a:t>Années</a:t>
              </a:r>
              <a:endParaRPr lang="fr-FR" sz="1400" dirty="0"/>
            </a:p>
          </p:txBody>
        </p:sp>
      </p:grpSp>
    </p:spTree>
    <p:extLst>
      <p:ext uri="{BB962C8B-B14F-4D97-AF65-F5344CB8AC3E}">
        <p14:creationId xmlns:p14="http://schemas.microsoft.com/office/powerpoint/2010/main" val="2062673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Nouvelle section OSNAP </a:t>
            </a:r>
            <a:endParaRPr lang="fr-FR" dirty="0"/>
          </a:p>
        </p:txBody>
      </p:sp>
      <p:sp>
        <p:nvSpPr>
          <p:cNvPr id="4" name="Espace réservé du contenu 3"/>
          <p:cNvSpPr>
            <a:spLocks noGrp="1"/>
          </p:cNvSpPr>
          <p:nvPr>
            <p:ph idx="1"/>
          </p:nvPr>
        </p:nvSpPr>
        <p:spPr/>
        <p:txBody>
          <a:bodyPr/>
          <a:lstStyle/>
          <a:p>
            <a:endParaRPr lang="fr-FR"/>
          </a:p>
        </p:txBody>
      </p:sp>
      <p:pic>
        <p:nvPicPr>
          <p:cNvPr id="2050" name="Picture 2" descr="ttp://www.o-snap.org/wp-content/uploads/2013/12/osnap_array_schematic_201604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28800"/>
            <a:ext cx="9180000" cy="4785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831163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ttps://upload.wikimedia.org/wikipedia/commons/a/a6/IFRC-DS_logo-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536" y="3044812"/>
            <a:ext cx="2880000" cy="2467730"/>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p:cNvSpPr>
            <a:spLocks noGrp="1"/>
          </p:cNvSpPr>
          <p:nvPr>
            <p:ph type="title"/>
          </p:nvPr>
        </p:nvSpPr>
        <p:spPr/>
        <p:txBody>
          <a:bodyPr/>
          <a:lstStyle/>
          <a:p>
            <a:r>
              <a:rPr lang="fr-FR" dirty="0" smtClean="0"/>
              <a:t>Projet de recherche européen</a:t>
            </a:r>
            <a:endParaRPr lang="fr-FR" dirty="0"/>
          </a:p>
        </p:txBody>
      </p:sp>
      <p:sp>
        <p:nvSpPr>
          <p:cNvPr id="3" name="Espace réservé du contenu 2"/>
          <p:cNvSpPr>
            <a:spLocks noGrp="1"/>
          </p:cNvSpPr>
          <p:nvPr>
            <p:ph idx="1"/>
          </p:nvPr>
        </p:nvSpPr>
        <p:spPr>
          <a:xfrm>
            <a:off x="304800" y="1573724"/>
            <a:ext cx="6623744" cy="5229294"/>
          </a:xfrm>
        </p:spPr>
        <p:txBody>
          <a:bodyPr/>
          <a:lstStyle/>
          <a:p>
            <a:pPr>
              <a:spcBef>
                <a:spcPts val="900"/>
              </a:spcBef>
              <a:spcAft>
                <a:spcPts val="900"/>
              </a:spcAft>
            </a:pPr>
            <a:r>
              <a:rPr lang="fr-FR" dirty="0" smtClean="0"/>
              <a:t>Appel d’offre européen sur les points de bascule</a:t>
            </a:r>
          </a:p>
          <a:p>
            <a:pPr>
              <a:spcBef>
                <a:spcPts val="900"/>
              </a:spcBef>
              <a:spcAft>
                <a:spcPts val="900"/>
              </a:spcAft>
            </a:pPr>
            <a:r>
              <a:rPr lang="fr-FR" dirty="0" smtClean="0"/>
              <a:t>Mise en place d’un consortium européen (26 partenaires) pour répondre à cet appel, sous la bannière du </a:t>
            </a:r>
            <a:r>
              <a:rPr lang="fr-FR" b="1" dirty="0" smtClean="0"/>
              <a:t>projet </a:t>
            </a:r>
            <a:r>
              <a:rPr lang="fr-FR" b="1" dirty="0" err="1" smtClean="0"/>
              <a:t>TipTop</a:t>
            </a:r>
            <a:r>
              <a:rPr lang="fr-FR" b="1" dirty="0" smtClean="0"/>
              <a:t> </a:t>
            </a:r>
            <a:r>
              <a:rPr lang="fr-FR" dirty="0" smtClean="0"/>
              <a:t>(</a:t>
            </a:r>
            <a:r>
              <a:rPr lang="fr-FR" i="1" dirty="0" err="1"/>
              <a:t>TIPping</a:t>
            </a:r>
            <a:r>
              <a:rPr lang="fr-FR" i="1" dirty="0"/>
              <a:t> points of the </a:t>
            </a:r>
            <a:r>
              <a:rPr lang="fr-FR" i="1" dirty="0" err="1"/>
              <a:t>climate</a:t>
            </a:r>
            <a:r>
              <a:rPr lang="fr-FR" i="1" dirty="0"/>
              <a:t> system and society: </a:t>
            </a:r>
            <a:r>
              <a:rPr lang="fr-FR" i="1" dirty="0" err="1"/>
              <a:t>TOwards</a:t>
            </a:r>
            <a:r>
              <a:rPr lang="fr-FR" i="1" dirty="0"/>
              <a:t> a quantitative </a:t>
            </a:r>
            <a:r>
              <a:rPr lang="fr-FR" i="1" dirty="0" err="1"/>
              <a:t>assessment</a:t>
            </a:r>
            <a:r>
              <a:rPr lang="fr-FR" i="1" dirty="0"/>
              <a:t> of the </a:t>
            </a:r>
            <a:r>
              <a:rPr lang="fr-FR" i="1" dirty="0" err="1"/>
              <a:t>Potential</a:t>
            </a:r>
            <a:r>
              <a:rPr lang="fr-FR" i="1" dirty="0"/>
              <a:t> impacts and </a:t>
            </a:r>
            <a:r>
              <a:rPr lang="fr-FR" i="1" dirty="0" err="1"/>
              <a:t>associated</a:t>
            </a:r>
            <a:r>
              <a:rPr lang="fr-FR" i="1" dirty="0"/>
              <a:t> </a:t>
            </a:r>
            <a:r>
              <a:rPr lang="fr-FR" i="1" dirty="0" err="1"/>
              <a:t>risk</a:t>
            </a:r>
            <a:r>
              <a:rPr lang="fr-FR" i="1" dirty="0"/>
              <a:t> </a:t>
            </a:r>
            <a:r>
              <a:rPr lang="fr-FR" i="1" dirty="0" smtClean="0"/>
              <a:t>management</a:t>
            </a:r>
            <a:r>
              <a:rPr lang="fr-FR" dirty="0" smtClean="0"/>
              <a:t>)</a:t>
            </a:r>
          </a:p>
          <a:p>
            <a:pPr>
              <a:spcBef>
                <a:spcPts val="900"/>
              </a:spcBef>
              <a:spcAft>
                <a:spcPts val="900"/>
              </a:spcAft>
            </a:pPr>
            <a:r>
              <a:rPr lang="fr-FR" dirty="0" smtClean="0"/>
              <a:t>Croisement d’expertises en observations océaniques, modélisation et dynamique du climat, reconstruction des paléoclimats, impacts du changement climatique, sciences sociales</a:t>
            </a:r>
            <a:r>
              <a:rPr lang="is-IS" dirty="0" smtClean="0"/>
              <a:t>…</a:t>
            </a:r>
            <a:endParaRPr lang="fr-FR" dirty="0" smtClean="0"/>
          </a:p>
          <a:p>
            <a:pPr>
              <a:spcBef>
                <a:spcPts val="900"/>
              </a:spcBef>
              <a:spcAft>
                <a:spcPts val="900"/>
              </a:spcAft>
            </a:pPr>
            <a:r>
              <a:rPr lang="fr-FR" dirty="0" smtClean="0"/>
              <a:t>Analyse événements abrupts, notamment en zone méditerranée et au Sahel</a:t>
            </a:r>
          </a:p>
          <a:p>
            <a:pPr>
              <a:spcBef>
                <a:spcPts val="900"/>
              </a:spcBef>
              <a:spcAft>
                <a:spcPts val="900"/>
              </a:spcAft>
            </a:pPr>
            <a:r>
              <a:rPr lang="fr-FR" sz="2400" b="1" dirty="0" smtClean="0"/>
              <a:t>Interactions avec décideurs, parties prenantes</a:t>
            </a:r>
          </a:p>
        </p:txBody>
      </p:sp>
      <p:pic>
        <p:nvPicPr>
          <p:cNvPr id="8" name="Picture 4" descr="ttp://www.ucl.ac.uk/steapp/images/logos/ipc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9644" y="5798367"/>
            <a:ext cx="1800000" cy="1004651"/>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8544" y="1688923"/>
            <a:ext cx="2160000" cy="1215043"/>
          </a:xfrm>
          <a:prstGeom prst="rect">
            <a:avLst/>
          </a:prstGeom>
        </p:spPr>
      </p:pic>
    </p:spTree>
    <p:extLst>
      <p:ext uri="{BB962C8B-B14F-4D97-AF65-F5344CB8AC3E}">
        <p14:creationId xmlns:p14="http://schemas.microsoft.com/office/powerpoint/2010/main" val="1280887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smtClean="0"/>
              <a:t>Conclusions</a:t>
            </a:r>
            <a:endParaRPr lang="fr-FR" dirty="0"/>
          </a:p>
        </p:txBody>
      </p:sp>
      <p:sp>
        <p:nvSpPr>
          <p:cNvPr id="5" name="Espace réservé du contenu 4"/>
          <p:cNvSpPr>
            <a:spLocks noGrp="1"/>
          </p:cNvSpPr>
          <p:nvPr>
            <p:ph idx="1"/>
          </p:nvPr>
        </p:nvSpPr>
        <p:spPr>
          <a:xfrm>
            <a:off x="304800" y="1573724"/>
            <a:ext cx="8382000" cy="5284276"/>
          </a:xfrm>
        </p:spPr>
        <p:txBody>
          <a:bodyPr/>
          <a:lstStyle/>
          <a:p>
            <a:pPr>
              <a:spcBef>
                <a:spcPts val="900"/>
              </a:spcBef>
              <a:spcAft>
                <a:spcPts val="900"/>
              </a:spcAft>
            </a:pPr>
            <a:r>
              <a:rPr lang="fr-FR" sz="2400" dirty="0"/>
              <a:t>P</a:t>
            </a:r>
            <a:r>
              <a:rPr lang="fr-FR" sz="2400" dirty="0" smtClean="0"/>
              <a:t>ossibilité d’un changement rapide (&lt;10 ans) dans l’Atlantique Nord dans les projections, mais je n’ai (malheureusement) qu’une réponse de Normands à proposer…</a:t>
            </a:r>
          </a:p>
          <a:p>
            <a:pPr>
              <a:spcBef>
                <a:spcPts val="900"/>
              </a:spcBef>
              <a:spcAft>
                <a:spcPts val="900"/>
              </a:spcAft>
            </a:pPr>
            <a:r>
              <a:rPr lang="fr-FR" sz="2400" dirty="0" smtClean="0"/>
              <a:t>La circulation de retournement va très certainement diminuer (&gt;10 ans) au cours de ce siècle et ensuite, avec des impacts importants, en particulier dans la zone sahélienne.</a:t>
            </a:r>
          </a:p>
          <a:p>
            <a:pPr>
              <a:spcBef>
                <a:spcPts val="900"/>
              </a:spcBef>
              <a:spcAft>
                <a:spcPts val="900"/>
              </a:spcAft>
            </a:pPr>
            <a:r>
              <a:rPr lang="fr-FR" sz="2400" dirty="0" smtClean="0"/>
              <a:t>La prévision décennale, utilisant forçage à venir et initialisation de l’océan, est un outil prometteur pour anticiper de tels phénomènes, en lien avec les mesures en mer.</a:t>
            </a:r>
          </a:p>
          <a:p>
            <a:pPr>
              <a:spcBef>
                <a:spcPts val="900"/>
              </a:spcBef>
              <a:spcAft>
                <a:spcPts val="900"/>
              </a:spcAft>
            </a:pPr>
            <a:r>
              <a:rPr lang="fr-FR" sz="2400" dirty="0"/>
              <a:t>Projet en construction pour progresser sur ces questions à </a:t>
            </a:r>
            <a:r>
              <a:rPr lang="fr-FR" sz="2400" dirty="0" smtClean="0"/>
              <a:t>l’échelle européenne, </a:t>
            </a:r>
            <a:r>
              <a:rPr lang="fr-FR" sz="2400" dirty="0"/>
              <a:t>en interaction avec les décideurs </a:t>
            </a:r>
            <a:r>
              <a:rPr lang="fr-FR" sz="2400" dirty="0" smtClean="0"/>
              <a:t>politiques.</a:t>
            </a:r>
            <a:endParaRPr lang="fr-FR" sz="2400" dirty="0"/>
          </a:p>
          <a:p>
            <a:pPr>
              <a:spcBef>
                <a:spcPts val="900"/>
              </a:spcBef>
              <a:spcAft>
                <a:spcPts val="900"/>
              </a:spcAft>
            </a:pPr>
            <a:endParaRPr lang="fr-FR" sz="2400" dirty="0" smtClean="0"/>
          </a:p>
        </p:txBody>
      </p:sp>
    </p:spTree>
    <p:extLst>
      <p:ext uri="{BB962C8B-B14F-4D97-AF65-F5344CB8AC3E}">
        <p14:creationId xmlns:p14="http://schemas.microsoft.com/office/powerpoint/2010/main" val="1220865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pPr>
              <a:lnSpc>
                <a:spcPct val="140000"/>
              </a:lnSpc>
            </a:pPr>
            <a:r>
              <a:rPr lang="fr-FR" b="1" dirty="0" smtClean="0"/>
              <a:t>Nouveau cycle du GIEC (2015-2021)</a:t>
            </a:r>
            <a:endParaRPr lang="fr-FR" b="1" dirty="0"/>
          </a:p>
        </p:txBody>
      </p:sp>
      <p:sp>
        <p:nvSpPr>
          <p:cNvPr id="3" name="Espace réservé du contenu 2"/>
          <p:cNvSpPr>
            <a:spLocks noGrp="1"/>
          </p:cNvSpPr>
          <p:nvPr>
            <p:ph idx="1"/>
          </p:nvPr>
        </p:nvSpPr>
        <p:spPr>
          <a:xfrm>
            <a:off x="381000" y="1833012"/>
            <a:ext cx="7935416" cy="4552440"/>
          </a:xfrm>
        </p:spPr>
        <p:txBody>
          <a:bodyPr>
            <a:noAutofit/>
          </a:bodyPr>
          <a:lstStyle/>
          <a:p>
            <a:pPr>
              <a:spcBef>
                <a:spcPts val="1200"/>
              </a:spcBef>
              <a:spcAft>
                <a:spcPts val="1200"/>
              </a:spcAft>
            </a:pPr>
            <a:r>
              <a:rPr lang="fr-FR" sz="2400" dirty="0" smtClean="0"/>
              <a:t>Membre du  Groupement d’Experts Intergouvernementaux sur le Climat (GIEC) depuis 2016</a:t>
            </a:r>
          </a:p>
          <a:p>
            <a:pPr>
              <a:spcBef>
                <a:spcPts val="1200"/>
              </a:spcBef>
              <a:spcAft>
                <a:spcPts val="1200"/>
              </a:spcAft>
            </a:pPr>
            <a:r>
              <a:rPr lang="fr-FR" sz="2400" dirty="0" smtClean="0"/>
              <a:t>Participant au rapport spécial sur « l’océan et la </a:t>
            </a:r>
            <a:r>
              <a:rPr lang="fr-FR" sz="2400" dirty="0" err="1" smtClean="0"/>
              <a:t>cryosphère</a:t>
            </a:r>
            <a:r>
              <a:rPr lang="fr-FR" sz="2400" dirty="0" smtClean="0"/>
              <a:t> dans une climat qui change »</a:t>
            </a:r>
          </a:p>
          <a:p>
            <a:pPr>
              <a:spcBef>
                <a:spcPts val="1200"/>
              </a:spcBef>
              <a:spcAft>
                <a:spcPts val="1200"/>
              </a:spcAft>
            </a:pPr>
            <a:r>
              <a:rPr lang="fr-FR" sz="2400" dirty="0" smtClean="0"/>
              <a:t>Chapitre 6 : Extrêmes</a:t>
            </a:r>
            <a:r>
              <a:rPr lang="fr-FR" sz="2400" dirty="0"/>
              <a:t>, </a:t>
            </a:r>
            <a:r>
              <a:rPr lang="fr-FR" sz="2400" dirty="0" smtClean="0"/>
              <a:t>changements abrupts et gestions des risques</a:t>
            </a:r>
          </a:p>
          <a:p>
            <a:pPr>
              <a:spcBef>
                <a:spcPts val="1200"/>
              </a:spcBef>
              <a:spcAft>
                <a:spcPts val="1200"/>
              </a:spcAft>
            </a:pPr>
            <a:r>
              <a:rPr lang="fr-FR" sz="2400" dirty="0" smtClean="0"/>
              <a:t>Parution prévue en 2019</a:t>
            </a:r>
            <a:endParaRPr lang="fr-FR" sz="2400" dirty="0"/>
          </a:p>
        </p:txBody>
      </p:sp>
      <p:pic>
        <p:nvPicPr>
          <p:cNvPr id="1028" name="Picture 4" descr="ttp://www.ucl.ac.uk/steapp/images/logos/ipc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9999" y="5943406"/>
            <a:ext cx="1584000" cy="884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5243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Conclusion	s</a:t>
            </a:r>
            <a:endParaRPr lang="fr-FR" dirty="0"/>
          </a:p>
        </p:txBody>
      </p:sp>
      <p:sp>
        <p:nvSpPr>
          <p:cNvPr id="3" name="Espace réservé du contenu 2"/>
          <p:cNvSpPr>
            <a:spLocks noGrp="1"/>
          </p:cNvSpPr>
          <p:nvPr>
            <p:ph idx="1"/>
          </p:nvPr>
        </p:nvSpPr>
        <p:spPr>
          <a:xfrm>
            <a:off x="153880" y="1772816"/>
            <a:ext cx="8836240" cy="4552440"/>
          </a:xfrm>
        </p:spPr>
        <p:txBody>
          <a:bodyPr/>
          <a:lstStyle/>
          <a:p>
            <a:r>
              <a:rPr lang="fr-FR" sz="2400" dirty="0" smtClean="0"/>
              <a:t>Pas une remise en cause des graves conséquences du changement climatique, plutôt un risque potentiel supplémentaire et une source d’incertitude et d’instabilité clef aux conséquences importantes également en terme d’adaptation (pression migratoire</a:t>
            </a:r>
            <a:r>
              <a:rPr lang="is-IS" sz="2400" dirty="0" smtClean="0"/>
              <a:t>…)</a:t>
            </a:r>
            <a:endParaRPr lang="fr-FR" sz="2400" dirty="0"/>
          </a:p>
        </p:txBody>
      </p:sp>
      <p:pic>
        <p:nvPicPr>
          <p:cNvPr id="4" name="Espace réservé du contenu 1"/>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08520" y="4205329"/>
            <a:ext cx="8382000" cy="2269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1980" y="4774732"/>
            <a:ext cx="1333500" cy="1130300"/>
          </a:xfrm>
          <a:prstGeom prst="rect">
            <a:avLst/>
          </a:prstGeom>
        </p:spPr>
      </p:pic>
      <p:grpSp>
        <p:nvGrpSpPr>
          <p:cNvPr id="13" name="Grouper 12"/>
          <p:cNvGrpSpPr/>
          <p:nvPr/>
        </p:nvGrpSpPr>
        <p:grpSpPr>
          <a:xfrm>
            <a:off x="184448" y="4005064"/>
            <a:ext cx="8851032" cy="2498236"/>
            <a:chOff x="336558" y="7021795"/>
            <a:chExt cx="8839242" cy="2669636"/>
          </a:xfrm>
        </p:grpSpPr>
        <p:cxnSp>
          <p:nvCxnSpPr>
            <p:cNvPr id="7" name="Connecteur droit 6"/>
            <p:cNvCxnSpPr/>
            <p:nvPr/>
          </p:nvCxnSpPr>
          <p:spPr>
            <a:xfrm>
              <a:off x="336600" y="7090602"/>
              <a:ext cx="8839200" cy="260082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flipV="1">
              <a:off x="336558" y="7021795"/>
              <a:ext cx="8771946" cy="263879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8331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Marcos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957392"/>
          </a:xfrm>
          <a:prstGeom prst="rect">
            <a:avLst/>
          </a:prstGeom>
        </p:spPr>
      </p:pic>
      <p:sp>
        <p:nvSpPr>
          <p:cNvPr id="2" name="Titre 1"/>
          <p:cNvSpPr>
            <a:spLocks noGrp="1"/>
          </p:cNvSpPr>
          <p:nvPr>
            <p:ph type="title"/>
          </p:nvPr>
        </p:nvSpPr>
        <p:spPr>
          <a:xfrm>
            <a:off x="3851920" y="2575856"/>
            <a:ext cx="4464496" cy="1336956"/>
          </a:xfrm>
        </p:spPr>
        <p:txBody>
          <a:bodyPr/>
          <a:lstStyle/>
          <a:p>
            <a:r>
              <a:rPr lang="fr-FR" sz="6000" b="1" dirty="0" smtClean="0">
                <a:solidFill>
                  <a:schemeClr val="bg2">
                    <a:lumMod val="10000"/>
                  </a:schemeClr>
                </a:solidFill>
                <a:latin typeface="+mn-lt"/>
                <a:cs typeface="Comic Sans MS"/>
              </a:rPr>
              <a:t>Merci !	</a:t>
            </a:r>
            <a:endParaRPr lang="fr-FR" sz="6000" b="1" dirty="0">
              <a:solidFill>
                <a:schemeClr val="bg2">
                  <a:lumMod val="10000"/>
                </a:schemeClr>
              </a:solidFill>
              <a:latin typeface="+mn-lt"/>
              <a:cs typeface="Comic Sans MS"/>
            </a:endParaRPr>
          </a:p>
        </p:txBody>
      </p:sp>
      <p:sp>
        <p:nvSpPr>
          <p:cNvPr id="4" name="ZoneTexte 3"/>
          <p:cNvSpPr txBox="1"/>
          <p:nvPr/>
        </p:nvSpPr>
        <p:spPr>
          <a:xfrm>
            <a:off x="3851920" y="6234489"/>
            <a:ext cx="5292080" cy="646331"/>
          </a:xfrm>
          <a:prstGeom prst="rect">
            <a:avLst/>
          </a:prstGeom>
          <a:noFill/>
        </p:spPr>
        <p:txBody>
          <a:bodyPr wrap="square" rtlCol="0">
            <a:spAutoFit/>
          </a:bodyPr>
          <a:lstStyle/>
          <a:p>
            <a:r>
              <a:rPr lang="fr-FR" dirty="0" smtClean="0">
                <a:solidFill>
                  <a:schemeClr val="bg1"/>
                </a:solidFill>
              </a:rPr>
              <a:t>« L’avenir ce n’est pas ce qui va arriver, mais ce que nous allons faire » Henri Bergson </a:t>
            </a:r>
            <a:endParaRPr lang="fr-FR" dirty="0">
              <a:solidFill>
                <a:schemeClr val="bg1"/>
              </a:solidFill>
            </a:endParaRPr>
          </a:p>
        </p:txBody>
      </p:sp>
    </p:spTree>
    <p:extLst>
      <p:ext uri="{BB962C8B-B14F-4D97-AF65-F5344CB8AC3E}">
        <p14:creationId xmlns:p14="http://schemas.microsoft.com/office/powerpoint/2010/main" val="2710893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en-GB" sz="4400" b="1" dirty="0" smtClean="0"/>
              <a:t>Un </a:t>
            </a:r>
            <a:r>
              <a:rPr lang="en-GB" sz="4400" b="1" dirty="0" err="1" smtClean="0"/>
              <a:t>climat</a:t>
            </a:r>
            <a:r>
              <a:rPr lang="en-GB" sz="4400" b="1" dirty="0" smtClean="0"/>
              <a:t> qui se </a:t>
            </a:r>
            <a:r>
              <a:rPr lang="en-GB" sz="4400" b="1" dirty="0" err="1" smtClean="0"/>
              <a:t>réchauffe</a:t>
            </a:r>
            <a:r>
              <a:rPr lang="en-GB" sz="4400" b="1" dirty="0" smtClean="0"/>
              <a:t> </a:t>
            </a:r>
            <a:r>
              <a:rPr lang="en-GB" sz="4400" b="1" dirty="0" err="1" smtClean="0"/>
              <a:t>partout</a:t>
            </a:r>
            <a:r>
              <a:rPr lang="en-GB" sz="4400" b="1" dirty="0" smtClean="0"/>
              <a:t> ?</a:t>
            </a:r>
            <a:endParaRPr lang="en-GB" sz="4400" b="1" dirty="0"/>
          </a:p>
        </p:txBody>
      </p:sp>
      <p:sp>
        <p:nvSpPr>
          <p:cNvPr id="3" name="Espace réservé du contenu 2"/>
          <p:cNvSpPr>
            <a:spLocks noGrp="1"/>
          </p:cNvSpPr>
          <p:nvPr>
            <p:ph idx="1"/>
          </p:nvPr>
        </p:nvSpPr>
        <p:spPr>
          <a:xfrm>
            <a:off x="159010" y="1698460"/>
            <a:ext cx="4611012" cy="4552440"/>
          </a:xfrm>
        </p:spPr>
        <p:txBody>
          <a:bodyPr>
            <a:noAutofit/>
          </a:bodyPr>
          <a:lstStyle/>
          <a:p>
            <a:pPr>
              <a:spcBef>
                <a:spcPts val="600"/>
              </a:spcBef>
              <a:spcAft>
                <a:spcPts val="600"/>
              </a:spcAft>
            </a:pPr>
            <a:r>
              <a:rPr lang="fr-FR" dirty="0" smtClean="0"/>
              <a:t>La plupart des régions se réchauffent très clairement</a:t>
            </a:r>
          </a:p>
          <a:p>
            <a:pPr>
              <a:spcBef>
                <a:spcPts val="600"/>
              </a:spcBef>
              <a:spcAft>
                <a:spcPts val="600"/>
              </a:spcAft>
            </a:pPr>
            <a:r>
              <a:rPr lang="fr-FR" dirty="0" smtClean="0"/>
              <a:t>L’Atlantique fait figure d’exception et voit même un léger refroidissement sur le siècle passé</a:t>
            </a:r>
          </a:p>
          <a:p>
            <a:pPr>
              <a:spcBef>
                <a:spcPts val="600"/>
              </a:spcBef>
              <a:spcAft>
                <a:spcPts val="600"/>
              </a:spcAft>
            </a:pPr>
            <a:r>
              <a:rPr lang="fr-FR" dirty="0" smtClean="0"/>
              <a:t>Cette tendance négative est surtout marquée par de grandes variations :</a:t>
            </a:r>
          </a:p>
          <a:p>
            <a:pPr lvl="1">
              <a:spcBef>
                <a:spcPts val="600"/>
              </a:spcBef>
              <a:spcAft>
                <a:spcPts val="600"/>
              </a:spcAft>
            </a:pPr>
            <a:r>
              <a:rPr lang="fr-FR" dirty="0" smtClean="0"/>
              <a:t>Un refroidissement important dans les années 1960 et 1970</a:t>
            </a:r>
          </a:p>
          <a:p>
            <a:pPr lvl="1">
              <a:spcBef>
                <a:spcPts val="600"/>
              </a:spcBef>
              <a:spcAft>
                <a:spcPts val="600"/>
              </a:spcAft>
            </a:pPr>
            <a:r>
              <a:rPr lang="fr-FR" dirty="0" smtClean="0"/>
              <a:t>Un réchauffement rapide en 1995</a:t>
            </a:r>
          </a:p>
          <a:p>
            <a:pPr lvl="1">
              <a:spcBef>
                <a:spcPts val="600"/>
              </a:spcBef>
              <a:spcAft>
                <a:spcPts val="600"/>
              </a:spcAft>
            </a:pPr>
            <a:r>
              <a:rPr lang="fr-FR" dirty="0" smtClean="0"/>
              <a:t>Un refroidissement rapide vers 2010</a:t>
            </a:r>
          </a:p>
        </p:txBody>
      </p:sp>
      <p:pic>
        <p:nvPicPr>
          <p:cNvPr id="5" name="Image 4" descr="ltered wg1 spm fig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233456"/>
            <a:ext cx="4255561" cy="3012866"/>
          </a:xfrm>
          <a:prstGeom prst="rect">
            <a:avLst/>
          </a:prstGeom>
          <a:noFill/>
          <a:ln>
            <a:noFill/>
          </a:ln>
        </p:spPr>
      </p:pic>
      <p:sp>
        <p:nvSpPr>
          <p:cNvPr id="16" name="ZoneTexte 15"/>
          <p:cNvSpPr txBox="1"/>
          <p:nvPr/>
        </p:nvSpPr>
        <p:spPr>
          <a:xfrm>
            <a:off x="4970543" y="1346646"/>
            <a:ext cx="4150369" cy="253916"/>
          </a:xfrm>
          <a:prstGeom prst="rect">
            <a:avLst/>
          </a:prstGeom>
          <a:solidFill>
            <a:srgbClr val="FFFFFF"/>
          </a:solidFill>
        </p:spPr>
        <p:txBody>
          <a:bodyPr wrap="square" rtlCol="0">
            <a:spAutoFit/>
          </a:bodyPr>
          <a:lstStyle/>
          <a:p>
            <a:pPr algn="ctr"/>
            <a:r>
              <a:rPr lang="en-GB" sz="1050" dirty="0" err="1" smtClean="0"/>
              <a:t>Tendance</a:t>
            </a:r>
            <a:r>
              <a:rPr lang="en-GB" sz="1050" dirty="0" smtClean="0"/>
              <a:t> (1901-2012) de temperature de surface (HadCRUT4)</a:t>
            </a:r>
            <a:endParaRPr lang="en-GB" sz="1050" dirty="0"/>
          </a:p>
        </p:txBody>
      </p:sp>
      <p:sp>
        <p:nvSpPr>
          <p:cNvPr id="18" name="ZoneTexte 17"/>
          <p:cNvSpPr txBox="1"/>
          <p:nvPr/>
        </p:nvSpPr>
        <p:spPr>
          <a:xfrm>
            <a:off x="9183938" y="7197618"/>
            <a:ext cx="184731" cy="369332"/>
          </a:xfrm>
          <a:prstGeom prst="rect">
            <a:avLst/>
          </a:prstGeom>
          <a:noFill/>
        </p:spPr>
        <p:txBody>
          <a:bodyPr wrap="none" rtlCol="0">
            <a:spAutoFit/>
          </a:bodyPr>
          <a:lstStyle/>
          <a:p>
            <a:endParaRPr lang="fr-FR"/>
          </a:p>
        </p:txBody>
      </p:sp>
      <p:sp>
        <p:nvSpPr>
          <p:cNvPr id="6" name="ZoneTexte 5"/>
          <p:cNvSpPr txBox="1"/>
          <p:nvPr/>
        </p:nvSpPr>
        <p:spPr>
          <a:xfrm>
            <a:off x="7888780" y="3974680"/>
            <a:ext cx="1412293" cy="338554"/>
          </a:xfrm>
          <a:prstGeom prst="rect">
            <a:avLst/>
          </a:prstGeom>
          <a:noFill/>
        </p:spPr>
        <p:txBody>
          <a:bodyPr wrap="square" rtlCol="0">
            <a:spAutoFit/>
          </a:bodyPr>
          <a:lstStyle/>
          <a:p>
            <a:r>
              <a:rPr lang="en-GB" sz="1600" dirty="0" smtClean="0"/>
              <a:t>IPCC 2013</a:t>
            </a:r>
            <a:endParaRPr lang="en-GB" sz="1600" dirty="0"/>
          </a:p>
        </p:txBody>
      </p:sp>
      <p:sp>
        <p:nvSpPr>
          <p:cNvPr id="21" name="Rectangle à coins arrondis 20"/>
          <p:cNvSpPr/>
          <p:nvPr/>
        </p:nvSpPr>
        <p:spPr>
          <a:xfrm>
            <a:off x="6516216" y="1844824"/>
            <a:ext cx="360040" cy="360040"/>
          </a:xfrm>
          <a:prstGeom prst="roundRect">
            <a:avLst/>
          </a:prstGeom>
          <a:noFill/>
          <a:ln w="635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25" name="Grouper 24"/>
          <p:cNvGrpSpPr/>
          <p:nvPr/>
        </p:nvGrpSpPr>
        <p:grpSpPr>
          <a:xfrm>
            <a:off x="5187812" y="2204864"/>
            <a:ext cx="3600000" cy="4510081"/>
            <a:chOff x="5187812" y="2204864"/>
            <a:chExt cx="3600000" cy="4510081"/>
          </a:xfrm>
        </p:grpSpPr>
        <p:sp>
          <p:nvSpPr>
            <p:cNvPr id="14" name="ZoneTexte 13"/>
            <p:cNvSpPr txBox="1"/>
            <p:nvPr/>
          </p:nvSpPr>
          <p:spPr>
            <a:xfrm>
              <a:off x="6079877" y="5568836"/>
              <a:ext cx="184731" cy="369332"/>
            </a:xfrm>
            <a:prstGeom prst="rect">
              <a:avLst/>
            </a:prstGeom>
            <a:noFill/>
          </p:spPr>
          <p:txBody>
            <a:bodyPr wrap="none" rtlCol="0">
              <a:spAutoFit/>
            </a:bodyPr>
            <a:lstStyle/>
            <a:p>
              <a:endParaRPr lang="en-GB"/>
            </a:p>
          </p:txBody>
        </p:sp>
        <p:pic>
          <p:nvPicPr>
            <p:cNvPr id="2050" name="Picture 2" descr="ttps://esgf.extra.cea.fr/thredds/fileServer/work/swingedi/Decennal/PlotObs/Pina_32643/Pina.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7812" y="4474532"/>
              <a:ext cx="3600000" cy="2240413"/>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Connecteur droit avec flèche 22"/>
            <p:cNvCxnSpPr>
              <a:stCxn id="21" idx="2"/>
            </p:cNvCxnSpPr>
            <p:nvPr/>
          </p:nvCxnSpPr>
          <p:spPr>
            <a:xfrm>
              <a:off x="6696236" y="2204864"/>
              <a:ext cx="0" cy="222198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cxnSp>
        <p:nvCxnSpPr>
          <p:cNvPr id="7" name="Connecteur droit avec flèche 6"/>
          <p:cNvCxnSpPr/>
          <p:nvPr/>
        </p:nvCxnSpPr>
        <p:spPr>
          <a:xfrm>
            <a:off x="7380312" y="5013176"/>
            <a:ext cx="418004" cy="1237724"/>
          </a:xfrm>
          <a:prstGeom prst="straightConnector1">
            <a:avLst/>
          </a:prstGeom>
          <a:ln w="38100">
            <a:solidFill>
              <a:srgbClr val="1B59F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flipV="1">
            <a:off x="8216320" y="5008094"/>
            <a:ext cx="90250" cy="1085202"/>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a:off x="8634110" y="5067924"/>
            <a:ext cx="153702" cy="1025372"/>
          </a:xfrm>
          <a:prstGeom prst="straightConnector1">
            <a:avLst/>
          </a:prstGeom>
          <a:ln w="38100">
            <a:solidFill>
              <a:srgbClr val="1B59F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665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blinds(horizontal)">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stretch>
            <a:fillRect/>
          </a:stretch>
        </p:blipFill>
        <p:spPr>
          <a:xfrm>
            <a:off x="1412032" y="2852936"/>
            <a:ext cx="7200000" cy="3930220"/>
          </a:xfrm>
          <a:prstGeom prst="rect">
            <a:avLst/>
          </a:prstGeom>
        </p:spPr>
      </p:pic>
      <p:sp>
        <p:nvSpPr>
          <p:cNvPr id="11" name="ZoneTexte 10"/>
          <p:cNvSpPr txBox="1"/>
          <p:nvPr/>
        </p:nvSpPr>
        <p:spPr>
          <a:xfrm>
            <a:off x="4180432" y="2711103"/>
            <a:ext cx="2232248" cy="369332"/>
          </a:xfrm>
          <a:prstGeom prst="rect">
            <a:avLst/>
          </a:prstGeom>
          <a:solidFill>
            <a:schemeClr val="bg1"/>
          </a:solidFill>
        </p:spPr>
        <p:txBody>
          <a:bodyPr wrap="square" rtlCol="0">
            <a:spAutoFit/>
          </a:bodyPr>
          <a:lstStyle/>
          <a:p>
            <a:r>
              <a:rPr lang="fr-FR" dirty="0" smtClean="0"/>
              <a:t>Année avant 2000</a:t>
            </a:r>
            <a:endParaRPr lang="fr-FR" dirty="0"/>
          </a:p>
        </p:txBody>
      </p:sp>
      <p:sp>
        <p:nvSpPr>
          <p:cNvPr id="2" name="Titre 1"/>
          <p:cNvSpPr>
            <a:spLocks noGrp="1"/>
          </p:cNvSpPr>
          <p:nvPr>
            <p:ph type="title"/>
          </p:nvPr>
        </p:nvSpPr>
        <p:spPr/>
        <p:txBody>
          <a:bodyPr/>
          <a:lstStyle/>
          <a:p>
            <a:r>
              <a:rPr lang="fr-FR" dirty="0" smtClean="0"/>
              <a:t>Variabilité climatique</a:t>
            </a:r>
            <a:endParaRPr lang="fr-FR" dirty="0"/>
          </a:p>
        </p:txBody>
      </p:sp>
      <p:pic>
        <p:nvPicPr>
          <p:cNvPr id="2054" name="Picture 6" descr="ttp://frontierscientists.com/wp-content/uploads/2015/12/SeaIce_CoreExtrac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4000" y="1348551"/>
            <a:ext cx="2520000" cy="145487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tp://vignette1.wikia.nocookie.net/liberapedia/images/2/27/Greenland_from_space.jpg/revision/latest?cb=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13244"/>
            <a:ext cx="1980000" cy="1482525"/>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8384" y="3365289"/>
            <a:ext cx="1755304" cy="923330"/>
          </a:xfrm>
          <a:prstGeom prst="rect">
            <a:avLst/>
          </a:prstGeom>
          <a:solidFill>
            <a:schemeClr val="bg1"/>
          </a:solidFill>
        </p:spPr>
        <p:txBody>
          <a:bodyPr wrap="square" rtlCol="0">
            <a:spAutoFit/>
          </a:bodyPr>
          <a:lstStyle/>
          <a:p>
            <a:r>
              <a:rPr lang="fr-FR" dirty="0" smtClean="0">
                <a:solidFill>
                  <a:srgbClr val="C00000"/>
                </a:solidFill>
              </a:rPr>
              <a:t>Masson-Delmotte et al. 2012</a:t>
            </a:r>
            <a:endParaRPr lang="fr-FR" dirty="0">
              <a:solidFill>
                <a:srgbClr val="C00000"/>
              </a:solidFill>
            </a:endParaRPr>
          </a:p>
        </p:txBody>
      </p:sp>
      <p:grpSp>
        <p:nvGrpSpPr>
          <p:cNvPr id="7" name="Grouper 6"/>
          <p:cNvGrpSpPr>
            <a:grpSpLocks noChangeAspect="1"/>
          </p:cNvGrpSpPr>
          <p:nvPr/>
        </p:nvGrpSpPr>
        <p:grpSpPr>
          <a:xfrm>
            <a:off x="2631732" y="1440818"/>
            <a:ext cx="3924000" cy="1728577"/>
            <a:chOff x="6503125" y="4097351"/>
            <a:chExt cx="5653640" cy="2490532"/>
          </a:xfrm>
        </p:grpSpPr>
        <p:pic>
          <p:nvPicPr>
            <p:cNvPr id="8" name="Image 7"/>
            <p:cNvPicPr>
              <a:picLocks noChangeAspect="1"/>
            </p:cNvPicPr>
            <p:nvPr/>
          </p:nvPicPr>
          <p:blipFill>
            <a:blip r:embed="rId5"/>
            <a:stretch>
              <a:fillRect/>
            </a:stretch>
          </p:blipFill>
          <p:spPr>
            <a:xfrm>
              <a:off x="6503125" y="4097351"/>
              <a:ext cx="5474325" cy="2147978"/>
            </a:xfrm>
            <a:prstGeom prst="rect">
              <a:avLst/>
            </a:prstGeom>
          </p:spPr>
        </p:pic>
        <p:pic>
          <p:nvPicPr>
            <p:cNvPr id="9" name="Image 8"/>
            <p:cNvPicPr>
              <a:picLocks noChangeAspect="1"/>
            </p:cNvPicPr>
            <p:nvPr/>
          </p:nvPicPr>
          <p:blipFill>
            <a:blip r:embed="rId6"/>
            <a:stretch>
              <a:fillRect/>
            </a:stretch>
          </p:blipFill>
          <p:spPr>
            <a:xfrm>
              <a:off x="6503125" y="6251555"/>
              <a:ext cx="5653640" cy="336328"/>
            </a:xfrm>
            <a:prstGeom prst="rect">
              <a:avLst/>
            </a:prstGeom>
          </p:spPr>
        </p:pic>
      </p:grpSp>
      <p:grpSp>
        <p:nvGrpSpPr>
          <p:cNvPr id="10" name="Grouper 9"/>
          <p:cNvGrpSpPr>
            <a:grpSpLocks noChangeAspect="1"/>
          </p:cNvGrpSpPr>
          <p:nvPr/>
        </p:nvGrpSpPr>
        <p:grpSpPr>
          <a:xfrm>
            <a:off x="1999084" y="1348551"/>
            <a:ext cx="4824000" cy="1954357"/>
            <a:chOff x="-1504428" y="6625370"/>
            <a:chExt cx="6336000" cy="2566927"/>
          </a:xfrm>
        </p:grpSpPr>
        <p:pic>
          <p:nvPicPr>
            <p:cNvPr id="5" name="Image 4"/>
            <p:cNvPicPr>
              <a:picLocks noChangeAspect="1"/>
            </p:cNvPicPr>
            <p:nvPr/>
          </p:nvPicPr>
          <p:blipFill>
            <a:blip r:embed="rId7"/>
            <a:stretch>
              <a:fillRect/>
            </a:stretch>
          </p:blipFill>
          <p:spPr>
            <a:xfrm>
              <a:off x="-1504428" y="6625370"/>
              <a:ext cx="6336000" cy="2012527"/>
            </a:xfrm>
            <a:prstGeom prst="rect">
              <a:avLst/>
            </a:prstGeom>
          </p:spPr>
        </p:pic>
        <p:pic>
          <p:nvPicPr>
            <p:cNvPr id="6" name="Image 5"/>
            <p:cNvPicPr>
              <a:picLocks noChangeAspect="1"/>
            </p:cNvPicPr>
            <p:nvPr/>
          </p:nvPicPr>
          <p:blipFill>
            <a:blip r:embed="rId8"/>
            <a:stretch>
              <a:fillRect/>
            </a:stretch>
          </p:blipFill>
          <p:spPr>
            <a:xfrm>
              <a:off x="-1476672" y="8637897"/>
              <a:ext cx="6300000" cy="554400"/>
            </a:xfrm>
            <a:prstGeom prst="rect">
              <a:avLst/>
            </a:prstGeom>
          </p:spPr>
        </p:pic>
      </p:grpSp>
      <p:pic>
        <p:nvPicPr>
          <p:cNvPr id="13" name="Image 12"/>
          <p:cNvPicPr>
            <a:picLocks noChangeAspect="1"/>
          </p:cNvPicPr>
          <p:nvPr/>
        </p:nvPicPr>
        <p:blipFill>
          <a:blip r:embed="rId9"/>
          <a:stretch>
            <a:fillRect/>
          </a:stretch>
        </p:blipFill>
        <p:spPr>
          <a:xfrm>
            <a:off x="21732" y="2852936"/>
            <a:ext cx="9144000" cy="2136127"/>
          </a:xfrm>
          <a:prstGeom prst="rect">
            <a:avLst/>
          </a:prstGeom>
        </p:spPr>
      </p:pic>
    </p:spTree>
    <p:extLst>
      <p:ext uri="{BB962C8B-B14F-4D97-AF65-F5344CB8AC3E}">
        <p14:creationId xmlns:p14="http://schemas.microsoft.com/office/powerpoint/2010/main" val="2011397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Non linéarité du système climatique</a:t>
            </a:r>
            <a:endParaRPr lang="fr-FR" dirty="0"/>
          </a:p>
        </p:txBody>
      </p:sp>
      <p:sp>
        <p:nvSpPr>
          <p:cNvPr id="3" name="Espace réservé du contenu 2"/>
          <p:cNvSpPr>
            <a:spLocks noGrp="1"/>
          </p:cNvSpPr>
          <p:nvPr>
            <p:ph idx="1"/>
          </p:nvPr>
        </p:nvSpPr>
        <p:spPr>
          <a:xfrm>
            <a:off x="304800" y="1573724"/>
            <a:ext cx="4267200" cy="3151420"/>
          </a:xfrm>
        </p:spPr>
        <p:txBody>
          <a:bodyPr/>
          <a:lstStyle/>
          <a:p>
            <a:r>
              <a:rPr lang="fr-FR" dirty="0" smtClean="0"/>
              <a:t>Modèle de </a:t>
            </a:r>
            <a:r>
              <a:rPr lang="fr-FR" dirty="0" smtClean="0">
                <a:solidFill>
                  <a:srgbClr val="C00000"/>
                </a:solidFill>
              </a:rPr>
              <a:t>Lorenz (1963)</a:t>
            </a:r>
            <a:r>
              <a:rPr lang="fr-FR" dirty="0" smtClean="0"/>
              <a:t> :</a:t>
            </a:r>
          </a:p>
          <a:p>
            <a:endParaRPr lang="en-GB" dirty="0" smtClean="0"/>
          </a:p>
          <a:p>
            <a:endParaRPr lang="en-GB" dirty="0"/>
          </a:p>
          <a:p>
            <a:endParaRPr lang="en-GB" dirty="0" smtClean="0"/>
          </a:p>
          <a:p>
            <a:endParaRPr lang="en-GB" dirty="0"/>
          </a:p>
          <a:p>
            <a:endParaRPr lang="en-GB" sz="800" dirty="0" smtClean="0"/>
          </a:p>
          <a:p>
            <a:r>
              <a:rPr lang="en-GB" dirty="0" smtClean="0"/>
              <a:t>Convection de Rayleigh-Bernard</a:t>
            </a:r>
            <a:endParaRPr lang="en-GB" dirty="0"/>
          </a:p>
          <a:p>
            <a:pPr lvl="1"/>
            <a:r>
              <a:rPr lang="en-GB" sz="1800" dirty="0" smtClean="0"/>
              <a:t>X(t) </a:t>
            </a:r>
            <a:r>
              <a:rPr lang="en-GB" sz="1800" dirty="0" err="1"/>
              <a:t>est</a:t>
            </a:r>
            <a:r>
              <a:rPr lang="en-GB" sz="1800" dirty="0"/>
              <a:t> la </a:t>
            </a:r>
            <a:r>
              <a:rPr lang="en-GB" sz="1800" dirty="0" err="1"/>
              <a:t>vitesse</a:t>
            </a:r>
            <a:r>
              <a:rPr lang="en-GB" sz="1800" dirty="0"/>
              <a:t> de </a:t>
            </a:r>
            <a:r>
              <a:rPr lang="en-GB" sz="1800" dirty="0" err="1"/>
              <a:t>montée</a:t>
            </a:r>
            <a:endParaRPr lang="en-GB" sz="1800" dirty="0"/>
          </a:p>
          <a:p>
            <a:pPr lvl="1"/>
            <a:r>
              <a:rPr lang="en-GB" sz="1800" dirty="0" smtClean="0"/>
              <a:t>Y(t) </a:t>
            </a:r>
            <a:r>
              <a:rPr lang="en-GB" sz="1800" dirty="0"/>
              <a:t>le gradient de T horizontal</a:t>
            </a:r>
          </a:p>
          <a:p>
            <a:pPr lvl="1"/>
            <a:r>
              <a:rPr lang="en-GB" sz="1800" dirty="0" smtClean="0"/>
              <a:t>Z(t) </a:t>
            </a:r>
            <a:r>
              <a:rPr lang="en-GB" sz="1800" dirty="0" err="1"/>
              <a:t>est</a:t>
            </a:r>
            <a:r>
              <a:rPr lang="en-GB" sz="1800" dirty="0"/>
              <a:t> le gradient de T vertical</a:t>
            </a:r>
            <a:endParaRPr lang="fr-FR" dirty="0" smtClean="0"/>
          </a:p>
        </p:txBody>
      </p:sp>
      <p:pic>
        <p:nvPicPr>
          <p:cNvPr id="4" name="Image 3"/>
          <p:cNvPicPr>
            <a:picLocks noChangeAspect="1"/>
          </p:cNvPicPr>
          <p:nvPr/>
        </p:nvPicPr>
        <p:blipFill>
          <a:blip r:embed="rId2"/>
          <a:stretch>
            <a:fillRect/>
          </a:stretch>
        </p:blipFill>
        <p:spPr>
          <a:xfrm>
            <a:off x="5462955" y="1341315"/>
            <a:ext cx="3495691" cy="1921608"/>
          </a:xfrm>
          <a:prstGeom prst="rect">
            <a:avLst/>
          </a:prstGeom>
        </p:spPr>
      </p:pic>
      <p:pic>
        <p:nvPicPr>
          <p:cNvPr id="5" name="Image 4"/>
          <p:cNvPicPr>
            <a:picLocks noChangeAspect="1"/>
          </p:cNvPicPr>
          <p:nvPr/>
        </p:nvPicPr>
        <p:blipFill>
          <a:blip r:embed="rId3"/>
          <a:stretch>
            <a:fillRect/>
          </a:stretch>
        </p:blipFill>
        <p:spPr>
          <a:xfrm>
            <a:off x="304800" y="5456758"/>
            <a:ext cx="3600000" cy="1138243"/>
          </a:xfrm>
          <a:prstGeom prst="rect">
            <a:avLst/>
          </a:prstGeom>
        </p:spPr>
      </p:pic>
      <p:pic>
        <p:nvPicPr>
          <p:cNvPr id="6" name="Image 5"/>
          <p:cNvPicPr>
            <a:picLocks noChangeAspect="1"/>
          </p:cNvPicPr>
          <p:nvPr/>
        </p:nvPicPr>
        <p:blipFill>
          <a:blip r:embed="rId4"/>
          <a:stretch>
            <a:fillRect/>
          </a:stretch>
        </p:blipFill>
        <p:spPr>
          <a:xfrm>
            <a:off x="4860032" y="3645024"/>
            <a:ext cx="3928208" cy="2949977"/>
          </a:xfrm>
          <a:prstGeom prst="rect">
            <a:avLst/>
          </a:prstGeom>
        </p:spPr>
      </p:pic>
      <p:pic>
        <p:nvPicPr>
          <p:cNvPr id="11" name="Image 10"/>
          <p:cNvPicPr>
            <a:picLocks noChangeAspect="1"/>
          </p:cNvPicPr>
          <p:nvPr/>
        </p:nvPicPr>
        <p:blipFill>
          <a:blip r:embed="rId5"/>
          <a:stretch>
            <a:fillRect/>
          </a:stretch>
        </p:blipFill>
        <p:spPr>
          <a:xfrm>
            <a:off x="278090" y="2062030"/>
            <a:ext cx="3600000" cy="1087404"/>
          </a:xfrm>
          <a:prstGeom prst="rect">
            <a:avLst/>
          </a:prstGeom>
        </p:spPr>
      </p:pic>
      <p:grpSp>
        <p:nvGrpSpPr>
          <p:cNvPr id="14" name="Grouper 13"/>
          <p:cNvGrpSpPr/>
          <p:nvPr/>
        </p:nvGrpSpPr>
        <p:grpSpPr>
          <a:xfrm>
            <a:off x="4543771" y="3090466"/>
            <a:ext cx="4581901" cy="3767534"/>
            <a:chOff x="4715390" y="7893496"/>
            <a:chExt cx="4581901" cy="3767534"/>
          </a:xfrm>
        </p:grpSpPr>
        <p:grpSp>
          <p:nvGrpSpPr>
            <p:cNvPr id="9" name="Grouper 8"/>
            <p:cNvGrpSpPr/>
            <p:nvPr/>
          </p:nvGrpSpPr>
          <p:grpSpPr>
            <a:xfrm>
              <a:off x="5124308" y="7893496"/>
              <a:ext cx="4172983" cy="3767534"/>
              <a:chOff x="147404" y="5445224"/>
              <a:chExt cx="4172983" cy="3767534"/>
            </a:xfrm>
          </p:grpSpPr>
          <p:sp>
            <p:nvSpPr>
              <p:cNvPr id="8" name="Rectangle 7"/>
              <p:cNvSpPr/>
              <p:nvPr/>
            </p:nvSpPr>
            <p:spPr>
              <a:xfrm>
                <a:off x="213552" y="5445224"/>
                <a:ext cx="4106835" cy="37675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p:cNvPicPr>
                <a:picLocks noChangeAspect="1"/>
              </p:cNvPicPr>
              <p:nvPr/>
            </p:nvPicPr>
            <p:blipFill>
              <a:blip r:embed="rId6"/>
              <a:stretch>
                <a:fillRect/>
              </a:stretch>
            </p:blipFill>
            <p:spPr>
              <a:xfrm>
                <a:off x="147404" y="5589240"/>
                <a:ext cx="4094285" cy="3536461"/>
              </a:xfrm>
              <a:prstGeom prst="rect">
                <a:avLst/>
              </a:prstGeom>
            </p:spPr>
          </p:pic>
        </p:grpSp>
        <p:sp>
          <p:nvSpPr>
            <p:cNvPr id="10" name="Ellipse 9"/>
            <p:cNvSpPr/>
            <p:nvPr/>
          </p:nvSpPr>
          <p:spPr>
            <a:xfrm>
              <a:off x="6055923" y="11208941"/>
              <a:ext cx="883984" cy="3600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X(</a:t>
              </a:r>
              <a:r>
                <a:rPr lang="fr-FR" dirty="0" err="1" smtClean="0">
                  <a:solidFill>
                    <a:schemeClr val="tx1"/>
                  </a:solidFill>
                </a:rPr>
                <a:t>t</a:t>
              </a:r>
              <a:r>
                <a:rPr lang="fr-FR" dirty="0" smtClean="0">
                  <a:solidFill>
                    <a:schemeClr val="tx1"/>
                  </a:solidFill>
                </a:rPr>
                <a:t>)</a:t>
              </a:r>
              <a:endParaRPr lang="fr-FR" dirty="0">
                <a:solidFill>
                  <a:schemeClr val="tx1"/>
                </a:solidFill>
              </a:endParaRPr>
            </a:p>
          </p:txBody>
        </p:sp>
        <p:sp>
          <p:nvSpPr>
            <p:cNvPr id="12" name="Ellipse 11"/>
            <p:cNvSpPr/>
            <p:nvPr/>
          </p:nvSpPr>
          <p:spPr>
            <a:xfrm>
              <a:off x="5791508" y="8148381"/>
              <a:ext cx="883984" cy="3600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Y(</a:t>
              </a:r>
              <a:r>
                <a:rPr lang="fr-FR" dirty="0" err="1" smtClean="0">
                  <a:solidFill>
                    <a:schemeClr val="tx1"/>
                  </a:solidFill>
                </a:rPr>
                <a:t>t</a:t>
              </a:r>
              <a:r>
                <a:rPr lang="fr-FR" dirty="0" smtClean="0">
                  <a:solidFill>
                    <a:schemeClr val="tx1"/>
                  </a:solidFill>
                </a:rPr>
                <a:t>)</a:t>
              </a:r>
              <a:endParaRPr lang="fr-FR" dirty="0">
                <a:solidFill>
                  <a:schemeClr val="tx1"/>
                </a:solidFill>
              </a:endParaRPr>
            </a:p>
          </p:txBody>
        </p:sp>
        <p:sp>
          <p:nvSpPr>
            <p:cNvPr id="13" name="Ellipse 12"/>
            <p:cNvSpPr/>
            <p:nvPr/>
          </p:nvSpPr>
          <p:spPr>
            <a:xfrm>
              <a:off x="4715390" y="9602609"/>
              <a:ext cx="883984" cy="3600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smtClean="0">
                  <a:solidFill>
                    <a:schemeClr val="tx1"/>
                  </a:solidFill>
                </a:rPr>
                <a:t>Z(</a:t>
              </a:r>
              <a:r>
                <a:rPr lang="fr-FR" dirty="0" err="1" smtClean="0">
                  <a:solidFill>
                    <a:schemeClr val="tx1"/>
                  </a:solidFill>
                </a:rPr>
                <a:t>t</a:t>
              </a:r>
              <a:r>
                <a:rPr lang="fr-FR" dirty="0" smtClean="0">
                  <a:solidFill>
                    <a:schemeClr val="tx1"/>
                  </a:solidFill>
                </a:rPr>
                <a:t>)</a:t>
              </a:r>
              <a:endParaRPr lang="fr-FR" dirty="0">
                <a:solidFill>
                  <a:schemeClr val="tx1"/>
                </a:solidFill>
              </a:endParaRPr>
            </a:p>
          </p:txBody>
        </p:sp>
      </p:grpSp>
    </p:spTree>
    <p:extLst>
      <p:ext uri="{BB962C8B-B14F-4D97-AF65-F5344CB8AC3E}">
        <p14:creationId xmlns:p14="http://schemas.microsoft.com/office/powerpoint/2010/main" val="115961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r 7"/>
          <p:cNvGrpSpPr/>
          <p:nvPr/>
        </p:nvGrpSpPr>
        <p:grpSpPr>
          <a:xfrm>
            <a:off x="5511952" y="4077072"/>
            <a:ext cx="3884584" cy="2312086"/>
            <a:chOff x="5511952" y="4121683"/>
            <a:chExt cx="3884584" cy="2312086"/>
          </a:xfrm>
        </p:grpSpPr>
        <p:pic>
          <p:nvPicPr>
            <p:cNvPr id="6" name="Image 5"/>
            <p:cNvPicPr>
              <a:picLocks noChangeAspect="1"/>
            </p:cNvPicPr>
            <p:nvPr/>
          </p:nvPicPr>
          <p:blipFill>
            <a:blip r:embed="rId2"/>
            <a:stretch>
              <a:fillRect/>
            </a:stretch>
          </p:blipFill>
          <p:spPr>
            <a:xfrm>
              <a:off x="5511952" y="4149080"/>
              <a:ext cx="3600000" cy="2284689"/>
            </a:xfrm>
            <a:prstGeom prst="rect">
              <a:avLst/>
            </a:prstGeom>
          </p:spPr>
        </p:pic>
        <p:sp>
          <p:nvSpPr>
            <p:cNvPr id="5" name="ZoneTexte 4"/>
            <p:cNvSpPr txBox="1"/>
            <p:nvPr/>
          </p:nvSpPr>
          <p:spPr>
            <a:xfrm>
              <a:off x="8423460" y="5417827"/>
              <a:ext cx="973076" cy="307777"/>
            </a:xfrm>
            <a:prstGeom prst="rect">
              <a:avLst/>
            </a:prstGeom>
            <a:solidFill>
              <a:schemeClr val="bg1"/>
            </a:solidFill>
          </p:spPr>
          <p:txBody>
            <a:bodyPr wrap="square" rtlCol="0">
              <a:spAutoFit/>
            </a:bodyPr>
            <a:lstStyle/>
            <a:p>
              <a:r>
                <a:rPr lang="fr-FR" sz="1400" smtClean="0"/>
                <a:t>F (Sv)</a:t>
              </a:r>
              <a:endParaRPr lang="fr-FR" sz="1400"/>
            </a:p>
          </p:txBody>
        </p:sp>
        <p:sp>
          <p:nvSpPr>
            <p:cNvPr id="22" name="ZoneTexte 21"/>
            <p:cNvSpPr txBox="1"/>
            <p:nvPr/>
          </p:nvSpPr>
          <p:spPr>
            <a:xfrm>
              <a:off x="6804248" y="4121683"/>
              <a:ext cx="973076" cy="307777"/>
            </a:xfrm>
            <a:prstGeom prst="rect">
              <a:avLst/>
            </a:prstGeom>
            <a:solidFill>
              <a:schemeClr val="bg1"/>
            </a:solidFill>
          </p:spPr>
          <p:txBody>
            <a:bodyPr wrap="square" rtlCol="0">
              <a:spAutoFit/>
            </a:bodyPr>
            <a:lstStyle/>
            <a:p>
              <a:r>
                <a:rPr lang="fr-FR" sz="1400" dirty="0" smtClean="0"/>
                <a:t>q (Sv)</a:t>
              </a:r>
              <a:endParaRPr lang="fr-FR" sz="1400" dirty="0"/>
            </a:p>
          </p:txBody>
        </p:sp>
      </p:grpSp>
      <p:sp>
        <p:nvSpPr>
          <p:cNvPr id="2" name="Titre 1"/>
          <p:cNvSpPr>
            <a:spLocks noGrp="1"/>
          </p:cNvSpPr>
          <p:nvPr>
            <p:ph type="title"/>
          </p:nvPr>
        </p:nvSpPr>
        <p:spPr/>
        <p:txBody>
          <a:bodyPr/>
          <a:lstStyle/>
          <a:p>
            <a:r>
              <a:rPr lang="fr-FR" dirty="0" smtClean="0"/>
              <a:t>Non linéarité du système climatique</a:t>
            </a:r>
            <a:endParaRPr lang="fr-FR" dirty="0"/>
          </a:p>
        </p:txBody>
      </p:sp>
      <p:sp>
        <p:nvSpPr>
          <p:cNvPr id="3" name="Espace réservé du contenu 2"/>
          <p:cNvSpPr>
            <a:spLocks noGrp="1"/>
          </p:cNvSpPr>
          <p:nvPr>
            <p:ph idx="1"/>
          </p:nvPr>
        </p:nvSpPr>
        <p:spPr>
          <a:xfrm>
            <a:off x="200843" y="1804021"/>
            <a:ext cx="4306110" cy="4209332"/>
          </a:xfrm>
        </p:spPr>
        <p:txBody>
          <a:bodyPr/>
          <a:lstStyle/>
          <a:p>
            <a:pPr>
              <a:spcBef>
                <a:spcPts val="1200"/>
              </a:spcBef>
              <a:spcAft>
                <a:spcPts val="1200"/>
              </a:spcAft>
            </a:pPr>
            <a:r>
              <a:rPr lang="fr-FR" dirty="0" smtClean="0"/>
              <a:t>Modèle de </a:t>
            </a:r>
            <a:r>
              <a:rPr lang="fr-FR" dirty="0" err="1" smtClean="0">
                <a:solidFill>
                  <a:srgbClr val="C00000"/>
                </a:solidFill>
              </a:rPr>
              <a:t>Stommel</a:t>
            </a:r>
            <a:r>
              <a:rPr lang="fr-FR" dirty="0" smtClean="0">
                <a:solidFill>
                  <a:srgbClr val="C00000"/>
                </a:solidFill>
              </a:rPr>
              <a:t> (1961)</a:t>
            </a:r>
          </a:p>
          <a:p>
            <a:pPr>
              <a:spcBef>
                <a:spcPts val="1200"/>
              </a:spcBef>
              <a:spcAft>
                <a:spcPts val="1200"/>
              </a:spcAft>
            </a:pPr>
            <a:r>
              <a:rPr lang="fr-FR" dirty="0" smtClean="0"/>
              <a:t>Transport de volume entre l’équateur et un pôle proportionnel au gradient de densité</a:t>
            </a:r>
          </a:p>
          <a:p>
            <a:pPr>
              <a:spcBef>
                <a:spcPts val="1200"/>
              </a:spcBef>
              <a:spcAft>
                <a:spcPts val="1200"/>
              </a:spcAft>
            </a:pPr>
            <a:r>
              <a:rPr lang="fr-FR" dirty="0" smtClean="0"/>
              <a:t>Bilan de salinité amène à une équation non-linéaire en transport</a:t>
            </a:r>
          </a:p>
          <a:p>
            <a:pPr>
              <a:spcBef>
                <a:spcPts val="1200"/>
              </a:spcBef>
              <a:spcAft>
                <a:spcPts val="1200"/>
              </a:spcAft>
            </a:pPr>
            <a:r>
              <a:rPr lang="fr-FR" dirty="0" smtClean="0"/>
              <a:t>2 solutions possibles pour un même forçage en eau douce</a:t>
            </a:r>
          </a:p>
          <a:p>
            <a:pPr>
              <a:spcBef>
                <a:spcPts val="1200"/>
              </a:spcBef>
              <a:spcAft>
                <a:spcPts val="1200"/>
              </a:spcAft>
            </a:pPr>
            <a:r>
              <a:rPr lang="fr-FR" dirty="0" smtClean="0"/>
              <a:t>Vrai dans des modèles de climat plus complexes (</a:t>
            </a:r>
            <a:r>
              <a:rPr lang="fr-FR" dirty="0" err="1" smtClean="0">
                <a:solidFill>
                  <a:srgbClr val="C00000"/>
                </a:solidFill>
              </a:rPr>
              <a:t>Rahmstorf</a:t>
            </a:r>
            <a:r>
              <a:rPr lang="fr-FR" dirty="0" smtClean="0">
                <a:solidFill>
                  <a:srgbClr val="C00000"/>
                </a:solidFill>
              </a:rPr>
              <a:t> et al. 2005, Hawkins 2011</a:t>
            </a:r>
            <a:r>
              <a:rPr lang="fr-FR" dirty="0" smtClean="0"/>
              <a:t>, </a:t>
            </a:r>
            <a:r>
              <a:rPr lang="is-IS" dirty="0" smtClean="0"/>
              <a:t>…</a:t>
            </a:r>
            <a:r>
              <a:rPr lang="fr-FR" dirty="0" smtClean="0"/>
              <a:t>)</a:t>
            </a:r>
          </a:p>
          <a:p>
            <a:pPr>
              <a:spcBef>
                <a:spcPts val="1200"/>
              </a:spcBef>
              <a:spcAft>
                <a:spcPts val="1200"/>
              </a:spcAft>
            </a:pPr>
            <a:endParaRPr lang="fr-FR" dirty="0"/>
          </a:p>
        </p:txBody>
      </p:sp>
      <p:pic>
        <p:nvPicPr>
          <p:cNvPr id="4" name="Image 3"/>
          <p:cNvPicPr>
            <a:picLocks noChangeAspect="1"/>
          </p:cNvPicPr>
          <p:nvPr/>
        </p:nvPicPr>
        <p:blipFill>
          <a:blip r:embed="rId3"/>
          <a:stretch>
            <a:fillRect/>
          </a:stretch>
        </p:blipFill>
        <p:spPr>
          <a:xfrm>
            <a:off x="5512821" y="1320373"/>
            <a:ext cx="3600000" cy="2059437"/>
          </a:xfrm>
          <a:prstGeom prst="rect">
            <a:avLst/>
          </a:prstGeom>
        </p:spPr>
      </p:pic>
      <p:pic>
        <p:nvPicPr>
          <p:cNvPr id="7" name="Image 6"/>
          <p:cNvPicPr>
            <a:picLocks noChangeAspect="1"/>
          </p:cNvPicPr>
          <p:nvPr/>
        </p:nvPicPr>
        <p:blipFill>
          <a:blip r:embed="rId4"/>
          <a:stretch>
            <a:fillRect/>
          </a:stretch>
        </p:blipFill>
        <p:spPr>
          <a:xfrm>
            <a:off x="5237128" y="1375823"/>
            <a:ext cx="3816424" cy="2561640"/>
          </a:xfrm>
          <a:prstGeom prst="rect">
            <a:avLst/>
          </a:prstGeom>
        </p:spPr>
      </p:pic>
      <p:cxnSp>
        <p:nvCxnSpPr>
          <p:cNvPr id="11" name="Connecteur droit avec flèche 10"/>
          <p:cNvCxnSpPr/>
          <p:nvPr/>
        </p:nvCxnSpPr>
        <p:spPr>
          <a:xfrm>
            <a:off x="6372200" y="4571836"/>
            <a:ext cx="216024" cy="7200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a:off x="7236296" y="4931876"/>
            <a:ext cx="216224" cy="14401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a:off x="7524328" y="5215308"/>
            <a:ext cx="0" cy="79668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a:off x="8316416" y="6156012"/>
            <a:ext cx="216024" cy="7200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flipH="1" flipV="1">
            <a:off x="7884368" y="6098704"/>
            <a:ext cx="216024" cy="5730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flipH="1" flipV="1">
            <a:off x="6876256" y="5810672"/>
            <a:ext cx="216024" cy="5730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a:xfrm flipV="1">
            <a:off x="6804248" y="4643844"/>
            <a:ext cx="0" cy="114982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p:nvPr/>
        </p:nvCxnSpPr>
        <p:spPr>
          <a:xfrm flipH="1" flipV="1">
            <a:off x="5958652" y="4442520"/>
            <a:ext cx="216024" cy="5730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Ellipse 27"/>
          <p:cNvSpPr/>
          <p:nvPr/>
        </p:nvSpPr>
        <p:spPr>
          <a:xfrm>
            <a:off x="7042920" y="4787860"/>
            <a:ext cx="216000" cy="180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2" name="ZoneTexte 31"/>
          <p:cNvSpPr txBox="1"/>
          <p:nvPr/>
        </p:nvSpPr>
        <p:spPr>
          <a:xfrm>
            <a:off x="6174676" y="6516052"/>
            <a:ext cx="2413992" cy="369332"/>
          </a:xfrm>
          <a:prstGeom prst="rect">
            <a:avLst/>
          </a:prstGeom>
          <a:noFill/>
        </p:spPr>
        <p:txBody>
          <a:bodyPr wrap="square" rtlCol="0">
            <a:spAutoFit/>
          </a:bodyPr>
          <a:lstStyle/>
          <a:p>
            <a:r>
              <a:rPr lang="fr-FR" smtClean="0"/>
              <a:t>Condition actuelle ?</a:t>
            </a:r>
            <a:endParaRPr lang="fr-FR"/>
          </a:p>
        </p:txBody>
      </p:sp>
      <p:sp>
        <p:nvSpPr>
          <p:cNvPr id="34" name="Ellipse 33"/>
          <p:cNvSpPr/>
          <p:nvPr/>
        </p:nvSpPr>
        <p:spPr>
          <a:xfrm>
            <a:off x="7056296" y="5795972"/>
            <a:ext cx="180000" cy="180000"/>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0" name="Connecteur droit 29"/>
          <p:cNvCxnSpPr/>
          <p:nvPr/>
        </p:nvCxnSpPr>
        <p:spPr>
          <a:xfrm flipH="1">
            <a:off x="7145340" y="3933056"/>
            <a:ext cx="0" cy="2613868"/>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9" name="Image 8"/>
          <p:cNvPicPr>
            <a:picLocks noChangeAspect="1"/>
          </p:cNvPicPr>
          <p:nvPr/>
        </p:nvPicPr>
        <p:blipFill>
          <a:blip r:embed="rId5"/>
          <a:stretch>
            <a:fillRect/>
          </a:stretch>
        </p:blipFill>
        <p:spPr>
          <a:xfrm>
            <a:off x="4601090" y="3995371"/>
            <a:ext cx="4510791" cy="2949313"/>
          </a:xfrm>
          <a:prstGeom prst="rect">
            <a:avLst/>
          </a:prstGeom>
        </p:spPr>
      </p:pic>
    </p:spTree>
    <p:extLst>
      <p:ext uri="{BB962C8B-B14F-4D97-AF65-F5344CB8AC3E}">
        <p14:creationId xmlns:p14="http://schemas.microsoft.com/office/powerpoint/2010/main" val="93954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2" grpId="0"/>
      <p:bldP spid="3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Rétroaction positive</a:t>
            </a:r>
            <a:endParaRPr lang="fr-FR" dirty="0"/>
          </a:p>
        </p:txBody>
      </p:sp>
      <p:cxnSp>
        <p:nvCxnSpPr>
          <p:cNvPr id="5" name="Connecteur droit avec flèche 4"/>
          <p:cNvCxnSpPr/>
          <p:nvPr/>
        </p:nvCxnSpPr>
        <p:spPr>
          <a:xfrm>
            <a:off x="467544" y="4160075"/>
            <a:ext cx="2704728"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a:spLocks/>
          </p:cNvSpPr>
          <p:nvPr/>
        </p:nvSpPr>
        <p:spPr>
          <a:xfrm>
            <a:off x="3197142" y="3635301"/>
            <a:ext cx="2880000" cy="108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t>Circulation retournement</a:t>
            </a:r>
            <a:endParaRPr lang="fr-FR" sz="2400" b="1" dirty="0"/>
          </a:p>
        </p:txBody>
      </p:sp>
      <p:cxnSp>
        <p:nvCxnSpPr>
          <p:cNvPr id="7" name="Connecteur droit avec flèche 6"/>
          <p:cNvCxnSpPr/>
          <p:nvPr/>
        </p:nvCxnSpPr>
        <p:spPr>
          <a:xfrm>
            <a:off x="6102012" y="4160075"/>
            <a:ext cx="212400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er 14"/>
          <p:cNvGrpSpPr/>
          <p:nvPr/>
        </p:nvGrpSpPr>
        <p:grpSpPr>
          <a:xfrm>
            <a:off x="1649142" y="4177940"/>
            <a:ext cx="5532814" cy="2459561"/>
            <a:chOff x="1649142" y="4177940"/>
            <a:chExt cx="5532814" cy="2459561"/>
          </a:xfrm>
        </p:grpSpPr>
        <p:sp>
          <p:nvSpPr>
            <p:cNvPr id="13" name="Rectangle 12"/>
            <p:cNvSpPr>
              <a:spLocks/>
            </p:cNvSpPr>
            <p:nvPr/>
          </p:nvSpPr>
          <p:spPr>
            <a:xfrm>
              <a:off x="3239680" y="5917501"/>
              <a:ext cx="2880000"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t>Transport sel</a:t>
              </a:r>
              <a:endParaRPr lang="fr-FR" sz="2400" b="1" dirty="0"/>
            </a:p>
          </p:txBody>
        </p:sp>
        <p:grpSp>
          <p:nvGrpSpPr>
            <p:cNvPr id="12" name="Grouper 11"/>
            <p:cNvGrpSpPr/>
            <p:nvPr/>
          </p:nvGrpSpPr>
          <p:grpSpPr>
            <a:xfrm>
              <a:off x="1649142" y="4177940"/>
              <a:ext cx="1548000" cy="1997783"/>
              <a:chOff x="1649142" y="4177940"/>
              <a:chExt cx="1548000" cy="1997783"/>
            </a:xfrm>
          </p:grpSpPr>
          <p:cxnSp>
            <p:nvCxnSpPr>
              <p:cNvPr id="11" name="Connecteur droit avec flèche 10"/>
              <p:cNvCxnSpPr/>
              <p:nvPr/>
            </p:nvCxnSpPr>
            <p:spPr>
              <a:xfrm flipV="1">
                <a:off x="1691680" y="4177940"/>
                <a:ext cx="0" cy="198000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p:nvPr/>
            </p:nvCxnSpPr>
            <p:spPr>
              <a:xfrm flipH="1">
                <a:off x="1649142" y="6175723"/>
                <a:ext cx="1548000" cy="0"/>
              </a:xfrm>
              <a:prstGeom prst="straightConnector1">
                <a:avLst/>
              </a:prstGeom>
              <a:ln w="762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 name="Grouper 2"/>
            <p:cNvGrpSpPr/>
            <p:nvPr/>
          </p:nvGrpSpPr>
          <p:grpSpPr>
            <a:xfrm>
              <a:off x="6119680" y="4178012"/>
              <a:ext cx="1062276" cy="2019787"/>
              <a:chOff x="6119680" y="4178012"/>
              <a:chExt cx="1062276" cy="2019787"/>
            </a:xfrm>
          </p:grpSpPr>
          <p:cxnSp>
            <p:nvCxnSpPr>
              <p:cNvPr id="8" name="Connecteur droit avec flèche 7"/>
              <p:cNvCxnSpPr/>
              <p:nvPr/>
            </p:nvCxnSpPr>
            <p:spPr>
              <a:xfrm flipH="1">
                <a:off x="6119680" y="6197799"/>
                <a:ext cx="1062276"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a:off x="7164288" y="4178012"/>
                <a:ext cx="0" cy="2016000"/>
              </a:xfrm>
              <a:prstGeom prst="straightConnector1">
                <a:avLst/>
              </a:prstGeom>
              <a:ln w="762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grpSp>
        <p:nvGrpSpPr>
          <p:cNvPr id="27" name="Grouper 26"/>
          <p:cNvGrpSpPr/>
          <p:nvPr/>
        </p:nvGrpSpPr>
        <p:grpSpPr>
          <a:xfrm>
            <a:off x="3818132" y="4920357"/>
            <a:ext cx="1638020" cy="792088"/>
            <a:chOff x="2627784" y="7455806"/>
            <a:chExt cx="1638020" cy="792088"/>
          </a:xfrm>
        </p:grpSpPr>
        <p:sp>
          <p:nvSpPr>
            <p:cNvPr id="20" name="Ellipse 19"/>
            <p:cNvSpPr/>
            <p:nvPr/>
          </p:nvSpPr>
          <p:spPr>
            <a:xfrm>
              <a:off x="2627784" y="7455806"/>
              <a:ext cx="1638020" cy="79208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5400" b="1" dirty="0" smtClean="0">
                  <a:ln w="0"/>
                  <a:solidFill>
                    <a:srgbClr val="FF0000"/>
                  </a:solidFill>
                  <a:effectLst>
                    <a:outerShdw blurRad="38100" dist="19050" dir="2700000" algn="tl" rotWithShape="0">
                      <a:schemeClr val="dk1">
                        <a:alpha val="40000"/>
                      </a:schemeClr>
                    </a:outerShdw>
                  </a:effectLst>
                </a:rPr>
                <a:t>+</a:t>
              </a:r>
              <a:endParaRPr lang="fr-FR" sz="5400" b="1" dirty="0">
                <a:ln w="0"/>
                <a:solidFill>
                  <a:srgbClr val="FF0000"/>
                </a:solidFill>
                <a:effectLst>
                  <a:outerShdw blurRad="38100" dist="19050" dir="2700000" algn="tl" rotWithShape="0">
                    <a:schemeClr val="dk1">
                      <a:alpha val="40000"/>
                    </a:schemeClr>
                  </a:outerShdw>
                </a:effectLst>
              </a:endParaRPr>
            </a:p>
          </p:txBody>
        </p:sp>
        <p:cxnSp>
          <p:nvCxnSpPr>
            <p:cNvPr id="21" name="Connecteur droit avec flèche 20"/>
            <p:cNvCxnSpPr/>
            <p:nvPr/>
          </p:nvCxnSpPr>
          <p:spPr>
            <a:xfrm flipV="1">
              <a:off x="2636880" y="7743850"/>
              <a:ext cx="0" cy="21600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flipH="1">
              <a:off x="4211960" y="7939062"/>
              <a:ext cx="9260" cy="9845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8" name="Grouper 27"/>
          <p:cNvGrpSpPr/>
          <p:nvPr/>
        </p:nvGrpSpPr>
        <p:grpSpPr>
          <a:xfrm>
            <a:off x="3752990" y="2550891"/>
            <a:ext cx="1638020" cy="792088"/>
            <a:chOff x="2627784" y="7455806"/>
            <a:chExt cx="1638020" cy="792088"/>
          </a:xfrm>
        </p:grpSpPr>
        <p:sp>
          <p:nvSpPr>
            <p:cNvPr id="29" name="Ellipse 28"/>
            <p:cNvSpPr/>
            <p:nvPr/>
          </p:nvSpPr>
          <p:spPr>
            <a:xfrm>
              <a:off x="2627784" y="7455806"/>
              <a:ext cx="1638020" cy="792088"/>
            </a:xfrm>
            <a:prstGeom prst="ellipse">
              <a:avLst/>
            </a:prstGeom>
            <a:noFill/>
            <a:ln w="38100">
              <a:solidFill>
                <a:srgbClr val="1B59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5400" b="1" smtClean="0">
                  <a:ln w="0"/>
                  <a:solidFill>
                    <a:srgbClr val="1B59F0"/>
                  </a:solidFill>
                  <a:effectLst>
                    <a:outerShdw blurRad="38100" dist="19050" dir="2700000" algn="tl" rotWithShape="0">
                      <a:schemeClr val="dk1">
                        <a:alpha val="40000"/>
                      </a:schemeClr>
                    </a:outerShdw>
                  </a:effectLst>
                </a:rPr>
                <a:t>-</a:t>
              </a:r>
              <a:endParaRPr lang="fr-FR" sz="5400" b="1" dirty="0">
                <a:ln w="0"/>
                <a:solidFill>
                  <a:srgbClr val="1B59F0"/>
                </a:solidFill>
                <a:effectLst>
                  <a:outerShdw blurRad="38100" dist="19050" dir="2700000" algn="tl" rotWithShape="0">
                    <a:schemeClr val="dk1">
                      <a:alpha val="40000"/>
                    </a:schemeClr>
                  </a:outerShdw>
                </a:effectLst>
              </a:endParaRPr>
            </a:p>
          </p:txBody>
        </p:sp>
        <p:cxnSp>
          <p:nvCxnSpPr>
            <p:cNvPr id="30" name="Connecteur droit avec flèche 29"/>
            <p:cNvCxnSpPr/>
            <p:nvPr/>
          </p:nvCxnSpPr>
          <p:spPr>
            <a:xfrm flipV="1">
              <a:off x="2636880" y="7743850"/>
              <a:ext cx="0" cy="216000"/>
            </a:xfrm>
            <a:prstGeom prst="straightConnector1">
              <a:avLst/>
            </a:prstGeom>
            <a:ln w="76200">
              <a:solidFill>
                <a:srgbClr val="1B59F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p:nvPr/>
          </p:nvCxnSpPr>
          <p:spPr>
            <a:xfrm flipH="1">
              <a:off x="4211960" y="7939062"/>
              <a:ext cx="9260" cy="98450"/>
            </a:xfrm>
            <a:prstGeom prst="straightConnector1">
              <a:avLst/>
            </a:prstGeom>
            <a:ln w="76200">
              <a:solidFill>
                <a:srgbClr val="1B59F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 name="Grouper 16"/>
          <p:cNvGrpSpPr/>
          <p:nvPr/>
        </p:nvGrpSpPr>
        <p:grpSpPr>
          <a:xfrm>
            <a:off x="1674012" y="1650646"/>
            <a:ext cx="5507944" cy="2534194"/>
            <a:chOff x="1674012" y="1650646"/>
            <a:chExt cx="5507944" cy="2534194"/>
          </a:xfrm>
        </p:grpSpPr>
        <p:sp>
          <p:nvSpPr>
            <p:cNvPr id="14" name="Rectangle 13"/>
            <p:cNvSpPr>
              <a:spLocks/>
            </p:cNvSpPr>
            <p:nvPr/>
          </p:nvSpPr>
          <p:spPr>
            <a:xfrm>
              <a:off x="3222012" y="1650646"/>
              <a:ext cx="2880000" cy="72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smtClean="0"/>
                <a:t>Transport chaleur</a:t>
              </a:r>
              <a:endParaRPr lang="fr-FR" sz="2400" b="1" dirty="0"/>
            </a:p>
          </p:txBody>
        </p:sp>
        <p:cxnSp>
          <p:nvCxnSpPr>
            <p:cNvPr id="32" name="Connecteur droit avec flèche 31"/>
            <p:cNvCxnSpPr/>
            <p:nvPr/>
          </p:nvCxnSpPr>
          <p:spPr>
            <a:xfrm>
              <a:off x="1706838" y="2074278"/>
              <a:ext cx="0" cy="2101023"/>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eur droit avec flèche 33"/>
            <p:cNvCxnSpPr/>
            <p:nvPr/>
          </p:nvCxnSpPr>
          <p:spPr>
            <a:xfrm flipH="1">
              <a:off x="1674012" y="2031138"/>
              <a:ext cx="1548000" cy="0"/>
            </a:xfrm>
            <a:prstGeom prst="straightConnector1">
              <a:avLst/>
            </a:prstGeom>
            <a:ln w="762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Connecteur droit avec flèche 34"/>
            <p:cNvCxnSpPr/>
            <p:nvPr/>
          </p:nvCxnSpPr>
          <p:spPr>
            <a:xfrm flipH="1" flipV="1">
              <a:off x="7164012" y="1988840"/>
              <a:ext cx="0" cy="2196000"/>
            </a:xfrm>
            <a:prstGeom prst="straightConnector1">
              <a:avLst/>
            </a:prstGeom>
            <a:ln w="762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7" name="Connecteur droit avec flèche 36"/>
            <p:cNvCxnSpPr/>
            <p:nvPr/>
          </p:nvCxnSpPr>
          <p:spPr>
            <a:xfrm flipH="1">
              <a:off x="6119680" y="2010646"/>
              <a:ext cx="1062276"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7518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eam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Beamer</Template>
  <TotalTime>38604</TotalTime>
  <Words>1979</Words>
  <Application>Microsoft Macintosh PowerPoint</Application>
  <PresentationFormat>Présentation à l'écran (4:3)</PresentationFormat>
  <Paragraphs>306</Paragraphs>
  <Slides>41</Slides>
  <Notes>12</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41</vt:i4>
      </vt:variant>
    </vt:vector>
  </HeadingPairs>
  <TitlesOfParts>
    <vt:vector size="50" baseType="lpstr">
      <vt:lpstr>Arial</vt:lpstr>
      <vt:lpstr>Calibri</vt:lpstr>
      <vt:lpstr>Century Gothic</vt:lpstr>
      <vt:lpstr>Comic Sans MS</vt:lpstr>
      <vt:lpstr>ＭＳ Ｐゴシック</vt:lpstr>
      <vt:lpstr>Times New Roman</vt:lpstr>
      <vt:lpstr>Wingdings</vt:lpstr>
      <vt:lpstr>Wingdings 2</vt:lpstr>
      <vt:lpstr>Beamer</vt:lpstr>
      <vt:lpstr>Quand l’Atlantique Nord souffle le chaud et le froid </vt:lpstr>
      <vt:lpstr>Un coup de froid sur l’Atlantique Nord ?</vt:lpstr>
      <vt:lpstr>Winter is coming (today!)</vt:lpstr>
      <vt:lpstr>Nouveau cycle du GIEC (2015-2021)</vt:lpstr>
      <vt:lpstr>Un climat qui se réchauffe partout ?</vt:lpstr>
      <vt:lpstr>Variabilité climatique</vt:lpstr>
      <vt:lpstr>Non linéarité du système climatique</vt:lpstr>
      <vt:lpstr>Non linéarité du système climatique</vt:lpstr>
      <vt:lpstr>Rétroaction positive</vt:lpstr>
      <vt:lpstr>Lenton et al. (2008) : Le terme ‘‘point de bascule’’ se réfère à un seuil critique au delà duquel une petite perturbation peut modifier qualitativement l’état d’un système. </vt:lpstr>
      <vt:lpstr>Evolution récente de l’AMOC</vt:lpstr>
      <vt:lpstr>La circulation océanique de retournement (AMOC)</vt:lpstr>
      <vt:lpstr>Coup de froid sans forcer</vt:lpstr>
      <vt:lpstr>Sources d’incertitudes</vt:lpstr>
      <vt:lpstr>Problématique</vt:lpstr>
      <vt:lpstr>Présentation PowerPoint</vt:lpstr>
      <vt:lpstr>De la possibilité de changements abrupts</vt:lpstr>
      <vt:lpstr>De la possibilité de changements abrupts</vt:lpstr>
      <vt:lpstr>Mécanisme</vt:lpstr>
      <vt:lpstr>De la possibilité de changements abrupts</vt:lpstr>
      <vt:lpstr>Impact climatique</vt:lpstr>
      <vt:lpstr>Impact d’un refroidissement brutal sur l’Europe</vt:lpstr>
      <vt:lpstr>Dernier millénaire</vt:lpstr>
      <vt:lpstr>Et la fonte du Groenland ?</vt:lpstr>
      <vt:lpstr>Réponse de l’AMOC à la fonte du Groenland</vt:lpstr>
      <vt:lpstr>Evaluation des modèles</vt:lpstr>
      <vt:lpstr>Impact climatique</vt:lpstr>
      <vt:lpstr>Impact sur la zone sahélienne</vt:lpstr>
      <vt:lpstr>Impacts globaux</vt:lpstr>
      <vt:lpstr>Cascade de points de bascule</vt:lpstr>
      <vt:lpstr>Anticiper les points de bascule</vt:lpstr>
      <vt:lpstr>Système d’alertes</vt:lpstr>
      <vt:lpstr>Présentation PowerPoint</vt:lpstr>
      <vt:lpstr>Prévoir le climat</vt:lpstr>
      <vt:lpstr>Prévision décennale</vt:lpstr>
      <vt:lpstr>Inclure l’eau douce dans les prévisions décennales</vt:lpstr>
      <vt:lpstr>Nouvelle section OSNAP </vt:lpstr>
      <vt:lpstr>Projet de recherche européen</vt:lpstr>
      <vt:lpstr>Conclusions</vt:lpstr>
      <vt:lpstr>Conclusion s</vt:lpstr>
      <vt:lpstr>Merci ! </vt:lpstr>
    </vt:vector>
  </TitlesOfParts>
  <Manager/>
  <Company/>
  <LinksUpToDate>false</LinksUpToDate>
  <SharedDoc>false</SharedDoc>
  <HyperlinkBase/>
  <HyperlinksChanged>false</HyperlinksChanged>
  <AppVersion>15.0041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Didier Swingedouw</dc:creator>
  <cp:keywords/>
  <dc:description/>
  <cp:lastModifiedBy>Didier Swingedouw</cp:lastModifiedBy>
  <cp:revision>445</cp:revision>
  <dcterms:created xsi:type="dcterms:W3CDTF">2016-10-11T19:40:22Z</dcterms:created>
  <dcterms:modified xsi:type="dcterms:W3CDTF">2018-01-09T14:16:16Z</dcterms:modified>
  <cp:category/>
</cp:coreProperties>
</file>