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313" r:id="rId2"/>
    <p:sldId id="332" r:id="rId3"/>
    <p:sldId id="328" r:id="rId4"/>
    <p:sldId id="334" r:id="rId5"/>
    <p:sldId id="331" r:id="rId6"/>
    <p:sldId id="330" r:id="rId7"/>
    <p:sldId id="339" r:id="rId8"/>
    <p:sldId id="333" r:id="rId9"/>
    <p:sldId id="335" r:id="rId10"/>
    <p:sldId id="340" r:id="rId11"/>
    <p:sldId id="336" r:id="rId12"/>
    <p:sldId id="337" r:id="rId13"/>
    <p:sldId id="338" r:id="rId14"/>
    <p:sldId id="329" r:id="rId15"/>
    <p:sldId id="306" r:id="rId16"/>
    <p:sldId id="327" r:id="rId17"/>
    <p:sldId id="341" r:id="rId18"/>
    <p:sldId id="345" r:id="rId19"/>
    <p:sldId id="342" r:id="rId20"/>
    <p:sldId id="346" r:id="rId21"/>
    <p:sldId id="347" r:id="rId22"/>
    <p:sldId id="348" r:id="rId23"/>
    <p:sldId id="349" r:id="rId24"/>
    <p:sldId id="326" r:id="rId25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5A2"/>
    <a:srgbClr val="E92100"/>
    <a:srgbClr val="4B59FF"/>
    <a:srgbClr val="1C1978"/>
    <a:srgbClr val="375ED8"/>
    <a:srgbClr val="14FF3E"/>
    <a:srgbClr val="1BEB3E"/>
    <a:srgbClr val="2D49FF"/>
    <a:srgbClr val="ED7A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76"/>
    <p:restoredTop sz="86352" autoAdjust="0"/>
  </p:normalViewPr>
  <p:slideViewPr>
    <p:cSldViewPr snapToGrid="0" snapToObjects="1">
      <p:cViewPr>
        <p:scale>
          <a:sx n="100" d="100"/>
          <a:sy n="100" d="100"/>
        </p:scale>
        <p:origin x="103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F:\Alina\My%20Documents\MILEX%20Project\Analyses\20150629_allmodels_MH_anomalies_DJF_TAS_EU_PSL_NA_gradients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803131991051"/>
          <c:y val="0.0223380345917071"/>
          <c:w val="0.800615212527964"/>
          <c:h val="0.830396404025927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5"/>
          </c:marker>
          <c:xVal>
            <c:numRef>
              <c:f>Sheet2!$K$3:$K$14</c:f>
              <c:numCache>
                <c:formatCode>General</c:formatCode>
                <c:ptCount val="12"/>
                <c:pt idx="0">
                  <c:v>-1.944</c:v>
                </c:pt>
                <c:pt idx="1">
                  <c:v>-2.129</c:v>
                </c:pt>
                <c:pt idx="2">
                  <c:v>-1.715</c:v>
                </c:pt>
                <c:pt idx="3">
                  <c:v>-2.407</c:v>
                </c:pt>
                <c:pt idx="4">
                  <c:v>-1.34</c:v>
                </c:pt>
                <c:pt idx="5">
                  <c:v>-2.226</c:v>
                </c:pt>
                <c:pt idx="6">
                  <c:v>-2.914</c:v>
                </c:pt>
                <c:pt idx="7">
                  <c:v>-1.982</c:v>
                </c:pt>
                <c:pt idx="8">
                  <c:v>-1.921999999999999</c:v>
                </c:pt>
                <c:pt idx="9">
                  <c:v>1.165</c:v>
                </c:pt>
                <c:pt idx="10">
                  <c:v>0.01</c:v>
                </c:pt>
                <c:pt idx="11">
                  <c:v>-1.042</c:v>
                </c:pt>
              </c:numCache>
            </c:numRef>
          </c:xVal>
          <c:yVal>
            <c:numRef>
              <c:f>Sheet2!$J$3:$J$14</c:f>
              <c:numCache>
                <c:formatCode>General</c:formatCode>
                <c:ptCount val="12"/>
                <c:pt idx="0">
                  <c:v>1.637999999999999</c:v>
                </c:pt>
                <c:pt idx="1">
                  <c:v>1.516</c:v>
                </c:pt>
                <c:pt idx="2">
                  <c:v>1.125999999999999</c:v>
                </c:pt>
                <c:pt idx="3">
                  <c:v>0.192</c:v>
                </c:pt>
                <c:pt idx="4">
                  <c:v>-0.003</c:v>
                </c:pt>
                <c:pt idx="5">
                  <c:v>1.5</c:v>
                </c:pt>
                <c:pt idx="6">
                  <c:v>0.252</c:v>
                </c:pt>
                <c:pt idx="7">
                  <c:v>1.066999999999999</c:v>
                </c:pt>
                <c:pt idx="8">
                  <c:v>0.75</c:v>
                </c:pt>
                <c:pt idx="9">
                  <c:v>0.997</c:v>
                </c:pt>
                <c:pt idx="10">
                  <c:v>1.725</c:v>
                </c:pt>
                <c:pt idx="11">
                  <c:v>-0.236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408160"/>
        <c:axId val="1523186096"/>
      </c:scatterChart>
      <c:valAx>
        <c:axId val="1523186096"/>
        <c:scaling>
          <c:orientation val="minMax"/>
        </c:scaling>
        <c:delete val="0"/>
        <c:axPos val="l"/>
        <c:majorGridlines>
          <c:spPr>
            <a:ln w="9528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(MH-PI)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TAS</a:t>
                </a:r>
                <a:r>
                  <a:rPr lang="en-US" sz="1000" b="0" i="0" u="none" strike="noStrike" kern="1200" cap="none" spc="0" baseline="-2500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0000FF"/>
                    </a:solidFill>
                    <a:uFillTx/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n-US" sz="1000" b="0" i="0" u="none" strike="noStrike" kern="1200" cap="none" spc="0" baseline="0" dirty="0" smtClean="0">
                    <a:solidFill>
                      <a:srgbClr val="FF0000"/>
                    </a:solidFill>
                    <a:uFillTx/>
                    <a:latin typeface="Arial" pitchFamily="34" charset="0"/>
                    <a:cs typeface="Arial" pitchFamily="34" charset="0"/>
                  </a:rPr>
                  <a:t>S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gradient 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(°C)</a:t>
                </a:r>
              </a:p>
            </c:rich>
          </c:tx>
          <c:layout>
            <c:manualLayout>
              <c:xMode val="edge"/>
              <c:yMode val="edge"/>
              <c:x val="0.00907569739052262"/>
              <c:y val="0.138171735416063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FBFBF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1433408160"/>
        <c:crosses val="autoZero"/>
        <c:crossBetween val="midCat"/>
      </c:valAx>
      <c:valAx>
        <c:axId val="1433408160"/>
        <c:scaling>
          <c:orientation val="minMax"/>
        </c:scaling>
        <c:delete val="0"/>
        <c:axPos val="b"/>
        <c:majorGridlines>
          <c:spPr>
            <a:ln w="9528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(MH-PI) 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PSL</a:t>
                </a:r>
                <a:r>
                  <a:rPr lang="en-US" sz="1000" b="0" i="0" u="none" strike="noStrike" kern="1200" cap="none" spc="0" baseline="-2500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NA</a:t>
                </a:r>
                <a:r>
                  <a:rPr lang="en-US" sz="1000" b="0" i="0" u="none" strike="noStrike" kern="1200" cap="none" spc="0" baseline="0" dirty="0" smtClean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000" b="0" i="0" u="none" strike="noStrike" kern="1200" cap="none" spc="0" baseline="0" dirty="0">
                    <a:solidFill>
                      <a:srgbClr val="0000FF"/>
                    </a:solidFill>
                    <a:uFillTx/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n-US" sz="10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 gradient (</a:t>
                </a:r>
                <a:r>
                  <a:rPr lang="en-US" sz="1000" b="0" i="0" u="none" strike="noStrike" kern="1200" cap="none" spc="0" baseline="0" dirty="0" err="1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hPa</a:t>
                </a:r>
                <a:r>
                  <a:rPr lang="en-US" sz="10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95981007827042"/>
              <c:y val="0.87196025481065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FBFBF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fr-FR"/>
          </a:p>
        </c:txPr>
        <c:crossAx val="1523186096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fr-FR" sz="1000" b="0" i="0" u="none" strike="noStrike" kern="1200" baseline="0">
          <a:solidFill>
            <a:srgbClr val="000000"/>
          </a:solidFill>
          <a:latin typeface="Calibri"/>
        </a:defRPr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E6B040F-7806-AB47-9AE9-3C14C85C539D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4D1BB2-E881-3F45-9592-13AB6B16DE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757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Nil : 2 830 m3/s              = 0.003 Sv</a:t>
            </a:r>
          </a:p>
          <a:p>
            <a:r>
              <a:rPr lang="en-GB" dirty="0" err="1" smtClean="0"/>
              <a:t>Amazone</a:t>
            </a:r>
            <a:r>
              <a:rPr lang="en-GB" baseline="0" dirty="0" smtClean="0"/>
              <a:t> 209 000 m3/s  = 0.2 Sv</a:t>
            </a:r>
          </a:p>
          <a:p>
            <a:r>
              <a:rPr lang="en-GB" baseline="0" dirty="0" err="1" smtClean="0"/>
              <a:t>Facteur</a:t>
            </a:r>
            <a:r>
              <a:rPr lang="en-GB" baseline="0" dirty="0" smtClean="0"/>
              <a:t> 100…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46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Value of flows</a:t>
            </a:r>
            <a:r>
              <a:rPr lang="en-GB" baseline="0" dirty="0" smtClean="0"/>
              <a:t> ?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vs</a:t>
            </a:r>
            <a:r>
              <a:rPr lang="en-GB" baseline="0" dirty="0" smtClean="0"/>
              <a:t> data</a:t>
            </a:r>
          </a:p>
          <a:p>
            <a:r>
              <a:rPr lang="en-GB" baseline="0" dirty="0" smtClean="0"/>
              <a:t>GLORYS: outflow= 1.91 Sv in 5 yr =&gt; 0.46 south; 1.26 North</a:t>
            </a:r>
          </a:p>
          <a:p>
            <a:r>
              <a:rPr lang="en-GB" baseline="0" dirty="0" smtClean="0"/>
              <a:t>Model outflow = 2.20 Sv =&gt; 1.56 South ; 0.17 North</a:t>
            </a:r>
          </a:p>
          <a:p>
            <a:r>
              <a:rPr lang="en-GB" baseline="0" dirty="0" smtClean="0"/>
              <a:t>Issue with model pathway?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F4941-3A27-2B45-AFAE-BD8C5CD1B8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57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E0030-D990-413B-BFCF-E573DB246B7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4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C70-64E2-4940-A1F8-CA8BEA592F5F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B15E-CABB-DE44-A702-666464F79FB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4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31F63-28E3-3D42-A36B-B1B6C1721E2B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01B1-1BB4-C64C-AA9E-233F16A7F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74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C4D9-EFB7-1849-AADA-5D3A016431A7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67FC-3310-8549-B4EB-5B4A550DA9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7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59BD1-E871-2842-BEDF-B9E28C9A9703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1C56F-759D-F44D-B3CD-CEB7945B27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67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7EEA-E1F9-FE44-93C8-B0F0AFEB6823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7137-5EA0-D94B-9EA3-49A22AFF3E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50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35FE-E7F9-7146-9884-42006D9C053C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BBD3-881B-4C40-BB91-3ECE820DDE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78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93F7-D1EC-C741-893D-E7400730A8FD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B4BA-9B70-4B45-8CEB-EF889AC1628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35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5D5-C2FB-B04C-8DC0-B84202E1170C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8EDC5-EF2A-2D4B-80AE-1E85D2C135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3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F6DB-266C-0741-92F1-A4A8895AC810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EA9B-375A-8D4F-BD0D-63C9836D38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92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43FC-FE9B-1C45-A19B-D24542DA80D1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86C5-ABCC-404B-AB69-7C8EE2846A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0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AE86-E5E9-3A43-88E6-83D2F12B278B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5E0D-14C9-7D45-837D-14D8FFC93D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97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44491-24E5-BE4A-ADBA-808A7E930903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C105C-8697-9F47-82F4-9E641C934F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0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  <a:endParaRPr lang="en-GB" dirty="0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877C1F-4966-854E-8D82-3B60B78EB010}" type="datetimeFigureOut">
              <a:rPr lang="fr-FR"/>
              <a:pPr>
                <a:defRPr/>
              </a:pPr>
              <a:t>07/03/2017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3B56CD-76B3-8046-9661-FFE84AA8673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600" b="1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emf"/><Relationship Id="rId12" Type="http://schemas.openxmlformats.org/officeDocument/2006/relationships/image" Target="../media/image48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emf"/><Relationship Id="rId10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5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9400" y="1420098"/>
            <a:ext cx="8458200" cy="2694624"/>
          </a:xfrm>
        </p:spPr>
        <p:txBody>
          <a:bodyPr/>
          <a:lstStyle/>
          <a:p>
            <a:r>
              <a:rPr lang="fr-FR" sz="4800" dirty="0" err="1" smtClean="0"/>
              <a:t>Climate</a:t>
            </a:r>
            <a:r>
              <a:rPr lang="fr-FR" sz="4800" dirty="0" smtClean="0"/>
              <a:t> </a:t>
            </a:r>
            <a:r>
              <a:rPr lang="fr-FR" sz="4800" dirty="0" err="1" smtClean="0"/>
              <a:t>response</a:t>
            </a:r>
            <a:r>
              <a:rPr lang="fr-FR" sz="4800" dirty="0" smtClean="0"/>
              <a:t> to </a:t>
            </a:r>
            <a:r>
              <a:rPr lang="fr-FR" sz="4800" dirty="0" err="1" smtClean="0"/>
              <a:t>different</a:t>
            </a:r>
            <a:r>
              <a:rPr lang="fr-FR" sz="4800" dirty="0" smtClean="0"/>
              <a:t> </a:t>
            </a:r>
            <a:r>
              <a:rPr lang="fr-FR" sz="4800" dirty="0" err="1" smtClean="0"/>
              <a:t>freshwater</a:t>
            </a:r>
            <a:r>
              <a:rPr lang="fr-FR" sz="4800" dirty="0" smtClean="0"/>
              <a:t> release rates in the </a:t>
            </a:r>
            <a:r>
              <a:rPr lang="fr-FR" sz="4800" dirty="0" err="1" smtClean="0"/>
              <a:t>Mediterranean</a:t>
            </a:r>
            <a:endParaRPr lang="fr-FR" sz="4800" dirty="0"/>
          </a:p>
        </p:txBody>
      </p:sp>
      <p:sp>
        <p:nvSpPr>
          <p:cNvPr id="5" name="ZoneTexte 4"/>
          <p:cNvSpPr txBox="1"/>
          <p:nvPr/>
        </p:nvSpPr>
        <p:spPr>
          <a:xfrm>
            <a:off x="1545549" y="5048737"/>
            <a:ext cx="576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Didier </a:t>
            </a:r>
            <a:r>
              <a:rPr lang="fr-FR" sz="2400" b="1" dirty="0" err="1" smtClean="0"/>
              <a:t>Swingedouw</a:t>
            </a:r>
            <a:endParaRPr lang="fr-FR" sz="2400" b="1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924" y="0"/>
            <a:ext cx="2057143" cy="720000"/>
          </a:xfrm>
          <a:prstGeom prst="rect">
            <a:avLst/>
          </a:prstGeom>
        </p:spPr>
      </p:pic>
      <p:pic>
        <p:nvPicPr>
          <p:cNvPr id="9" name="Picture 2" descr="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45" y="-14926"/>
            <a:ext cx="148075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950" y="-242925"/>
            <a:ext cx="8042275" cy="1336675"/>
          </a:xfrm>
        </p:spPr>
        <p:txBody>
          <a:bodyPr/>
          <a:lstStyle/>
          <a:p>
            <a:r>
              <a:rPr lang="fr-FR" dirty="0" smtClean="0"/>
              <a:t>SST impact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4" y="1733342"/>
            <a:ext cx="7200000" cy="5124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000" y="1612900"/>
            <a:ext cx="2044700" cy="4318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5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Influence of </a:t>
            </a:r>
            <a:r>
              <a:rPr lang="fr-FR" smtClean="0"/>
              <a:t>the rate?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071" y="3149752"/>
            <a:ext cx="3423979" cy="2815265"/>
          </a:xfrm>
        </p:spPr>
        <p:txBody>
          <a:bodyPr/>
          <a:lstStyle/>
          <a:p>
            <a:r>
              <a:rPr lang="fr-FR" sz="2000" dirty="0" err="1" smtClean="0"/>
              <a:t>Stronger</a:t>
            </a:r>
            <a:r>
              <a:rPr lang="fr-FR" sz="2000" dirty="0" smtClean="0"/>
              <a:t> impact on the AMOC </a:t>
            </a:r>
            <a:r>
              <a:rPr lang="fr-FR" sz="2000" dirty="0" err="1" smtClean="0"/>
              <a:t>weakening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0.2 Sv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0" y="2578100"/>
            <a:ext cx="5400000" cy="36149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19850" y="2175835"/>
            <a:ext cx="31254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mtClean="0"/>
              <a:t>AMOC anomalies for 0.2 Sv in the Med.</a:t>
            </a: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099300" y="2413000"/>
            <a:ext cx="1447357" cy="4318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6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Influence of the rate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0"/>
            <a:ext cx="8302625" cy="1549400"/>
          </a:xfrm>
        </p:spPr>
        <p:txBody>
          <a:bodyPr/>
          <a:lstStyle/>
          <a:p>
            <a:r>
              <a:rPr lang="fr-FR" sz="2000" dirty="0" smtClean="0"/>
              <a:t>Due to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release of </a:t>
            </a:r>
            <a:r>
              <a:rPr lang="fr-FR" sz="2000" dirty="0" err="1" smtClean="0"/>
              <a:t>salinity</a:t>
            </a:r>
            <a:r>
              <a:rPr lang="fr-FR" sz="2000" dirty="0" smtClean="0"/>
              <a:t> anomalies at the surface: At 0.2 Sv, the flow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dominated</a:t>
            </a:r>
            <a:r>
              <a:rPr lang="fr-FR" sz="2000" dirty="0" smtClean="0"/>
              <a:t> by export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</a:t>
            </a:r>
            <a:r>
              <a:rPr lang="fr-FR" sz="2000" dirty="0" err="1" smtClean="0"/>
              <a:t>Mediterranean</a:t>
            </a:r>
            <a:r>
              <a:rPr lang="fr-FR" sz="2000" dirty="0" smtClean="0"/>
              <a:t> </a:t>
            </a:r>
            <a:r>
              <a:rPr lang="fr-FR" sz="2000" dirty="0" err="1" smtClean="0"/>
              <a:t>towards</a:t>
            </a:r>
            <a:r>
              <a:rPr lang="fr-FR" sz="2000" dirty="0" smtClean="0"/>
              <a:t> the Atlantic (</a:t>
            </a:r>
            <a:r>
              <a:rPr lang="fr-FR" sz="2000" dirty="0" err="1" smtClean="0"/>
              <a:t>still</a:t>
            </a:r>
            <a:r>
              <a:rPr lang="fr-FR" sz="2000" dirty="0" smtClean="0"/>
              <a:t> not the case at 0.1 Sv).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12" y="3014492"/>
            <a:ext cx="5400000" cy="3843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2844800"/>
            <a:ext cx="1612457" cy="4318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8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75" y="91440"/>
            <a:ext cx="8042275" cy="654454"/>
          </a:xfrm>
        </p:spPr>
        <p:txBody>
          <a:bodyPr/>
          <a:lstStyle/>
          <a:p>
            <a:r>
              <a:rPr lang="fr-FR" sz="3600" dirty="0" smtClean="0"/>
              <a:t>Implications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3" y="827099"/>
            <a:ext cx="9144000" cy="1446092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fr-FR" sz="2000" dirty="0" smtClean="0"/>
              <a:t>Time and rate </a:t>
            </a:r>
            <a:r>
              <a:rPr lang="fr-FR" sz="2000" dirty="0" err="1" smtClean="0"/>
              <a:t>dependent</a:t>
            </a:r>
            <a:r>
              <a:rPr lang="fr-FR" sz="2000" dirty="0" smtClean="0"/>
              <a:t> </a:t>
            </a:r>
            <a:r>
              <a:rPr lang="fr-FR" sz="2000" dirty="0" err="1" smtClean="0"/>
              <a:t>response</a:t>
            </a:r>
            <a:r>
              <a:rPr lang="fr-FR" sz="2000" dirty="0" smtClean="0"/>
              <a:t>! i.e. the size </a:t>
            </a:r>
            <a:r>
              <a:rPr lang="fr-FR" sz="2000" dirty="0" err="1" smtClean="0"/>
              <a:t>matters</a:t>
            </a:r>
            <a:r>
              <a:rPr lang="fr-FR" sz="2000" dirty="0" smtClean="0"/>
              <a:t> a lot.</a:t>
            </a:r>
          </a:p>
          <a:p>
            <a:pPr>
              <a:spcBef>
                <a:spcPts val="800"/>
              </a:spcBef>
            </a:pPr>
            <a:r>
              <a:rPr lang="fr-FR" sz="2000" dirty="0" smtClean="0"/>
              <a:t>Can </a:t>
            </a:r>
            <a:r>
              <a:rPr lang="fr-FR" sz="2000" dirty="0" err="1" smtClean="0"/>
              <a:t>it</a:t>
            </a:r>
            <a:r>
              <a:rPr lang="fr-FR" sz="2000" dirty="0" smtClean="0"/>
              <a:t> have </a:t>
            </a:r>
            <a:r>
              <a:rPr lang="fr-FR" sz="2000" dirty="0" err="1" smtClean="0"/>
              <a:t>played</a:t>
            </a:r>
            <a:r>
              <a:rPr lang="fr-FR" sz="2000" dirty="0" smtClean="0"/>
              <a:t> a </a:t>
            </a:r>
            <a:r>
              <a:rPr lang="fr-FR" sz="2000" dirty="0" err="1" smtClean="0"/>
              <a:t>role</a:t>
            </a:r>
            <a:r>
              <a:rPr lang="fr-FR" sz="2000" dirty="0" smtClean="0"/>
              <a:t> in AMOC </a:t>
            </a:r>
            <a:r>
              <a:rPr lang="fr-FR" sz="2000" dirty="0" err="1" smtClean="0"/>
              <a:t>variability</a:t>
            </a:r>
            <a:r>
              <a:rPr lang="fr-FR" sz="2000" dirty="0"/>
              <a:t> over the </a:t>
            </a:r>
            <a:r>
              <a:rPr lang="fr-FR" sz="2000" dirty="0" err="1" smtClean="0"/>
              <a:t>Holocene</a:t>
            </a:r>
            <a:r>
              <a:rPr lang="fr-FR" sz="2000" dirty="0" smtClean="0"/>
              <a:t>? For rate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or </a:t>
            </a:r>
            <a:r>
              <a:rPr lang="fr-FR" sz="2000" dirty="0" err="1" smtClean="0"/>
              <a:t>equal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0.1 Sv, </a:t>
            </a:r>
            <a:r>
              <a:rPr lang="fr-FR" sz="2000" dirty="0" err="1" smtClean="0"/>
              <a:t>clearly</a:t>
            </a:r>
            <a:r>
              <a:rPr lang="fr-FR" sz="2000" dirty="0" smtClean="0"/>
              <a:t> not (</a:t>
            </a:r>
            <a:r>
              <a:rPr lang="fr-FR" sz="2000" dirty="0" err="1" smtClean="0"/>
              <a:t>e.g</a:t>
            </a:r>
            <a:r>
              <a:rPr lang="fr-FR" sz="2000" dirty="0" smtClean="0"/>
              <a:t>. reconstruction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Kissel</a:t>
            </a:r>
            <a:r>
              <a:rPr lang="fr-FR" sz="2000" dirty="0" smtClean="0"/>
              <a:t> et al. 2013 + on-</a:t>
            </a:r>
            <a:r>
              <a:rPr lang="fr-FR" sz="2000" dirty="0" err="1" smtClean="0"/>
              <a:t>going</a:t>
            </a:r>
            <a:r>
              <a:rPr lang="fr-FR" sz="2000" dirty="0" smtClean="0"/>
              <a:t> </a:t>
            </a:r>
            <a:r>
              <a:rPr lang="fr-FR" sz="2000" dirty="0" err="1" smtClean="0"/>
              <a:t>analysis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Yannick Mary </a:t>
            </a:r>
            <a:r>
              <a:rPr lang="fr-FR" sz="2000" dirty="0" err="1" smtClean="0"/>
              <a:t>database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grpSp>
        <p:nvGrpSpPr>
          <p:cNvPr id="5" name="Grouper 4"/>
          <p:cNvGrpSpPr>
            <a:grpSpLocks noChangeAspect="1"/>
          </p:cNvGrpSpPr>
          <p:nvPr/>
        </p:nvGrpSpPr>
        <p:grpSpPr bwMode="auto">
          <a:xfrm>
            <a:off x="3103739" y="2388579"/>
            <a:ext cx="3240000" cy="4459669"/>
            <a:chOff x="-3384283" y="4146884"/>
            <a:chExt cx="3933231" cy="5555401"/>
          </a:xfrm>
        </p:grpSpPr>
        <p:pic>
          <p:nvPicPr>
            <p:cNvPr id="6" name="Picture 4" descr="ttp://dods.ipsl.jussieu.fr/dssce/ATLAS/HAMOC/Atlas_EOF/EOF_17572/EOF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9014" y="4230285"/>
              <a:ext cx="3882694" cy="54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er 10"/>
            <p:cNvGrpSpPr>
              <a:grpSpLocks noChangeAspect="1"/>
            </p:cNvGrpSpPr>
            <p:nvPr/>
          </p:nvGrpSpPr>
          <p:grpSpPr bwMode="auto">
            <a:xfrm>
              <a:off x="-3384283" y="4146884"/>
              <a:ext cx="3933231" cy="5552518"/>
              <a:chOff x="10456058" y="34496075"/>
              <a:chExt cx="3626654" cy="5137244"/>
            </a:xfrm>
          </p:grpSpPr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10509879" y="34601946"/>
                <a:ext cx="3527999" cy="5031373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" name="ZoneTexte 622"/>
              <p:cNvSpPr txBox="1">
                <a:spLocks noChangeArrowheads="1"/>
              </p:cNvSpPr>
              <p:nvPr/>
            </p:nvSpPr>
            <p:spPr bwMode="auto">
              <a:xfrm>
                <a:off x="10456058" y="34496075"/>
                <a:ext cx="3626654" cy="3381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fr-FR" altLang="fr-FR" sz="1600">
                    <a:latin typeface="Arial" charset="0"/>
                  </a:rPr>
                  <a:t>Second mode from SST proxies</a:t>
                </a:r>
              </a:p>
            </p:txBody>
          </p:sp>
        </p:grpSp>
      </p:grpSp>
      <p:grpSp>
        <p:nvGrpSpPr>
          <p:cNvPr id="10" name="Grouper 9"/>
          <p:cNvGrpSpPr>
            <a:grpSpLocks noChangeAspect="1"/>
          </p:cNvGrpSpPr>
          <p:nvPr/>
        </p:nvGrpSpPr>
        <p:grpSpPr bwMode="auto">
          <a:xfrm>
            <a:off x="-54864" y="2372640"/>
            <a:ext cx="3240000" cy="4457355"/>
            <a:chOff x="10067186" y="3433326"/>
            <a:chExt cx="3933231" cy="5612299"/>
          </a:xfrm>
        </p:grpSpPr>
        <p:pic>
          <p:nvPicPr>
            <p:cNvPr id="11" name="Picture 2" descr="ttp://dods.ipsl.jussieu.fr/dssce/ATLAS/HAMOC/Atlas_EOF/EOF_17509/EOF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810" y="3573624"/>
              <a:ext cx="3882694" cy="54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er 10"/>
            <p:cNvGrpSpPr>
              <a:grpSpLocks noChangeAspect="1"/>
            </p:cNvGrpSpPr>
            <p:nvPr/>
          </p:nvGrpSpPr>
          <p:grpSpPr bwMode="auto">
            <a:xfrm>
              <a:off x="10067186" y="3433326"/>
              <a:ext cx="3933231" cy="5612299"/>
              <a:chOff x="10456058" y="34496075"/>
              <a:chExt cx="3626654" cy="5192554"/>
            </a:xfrm>
          </p:grpSpPr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10509879" y="34601946"/>
                <a:ext cx="3527999" cy="5086683"/>
              </a:xfrm>
              <a:prstGeom prst="rect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 defTabSz="804863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defTabSz="804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4" name="ZoneTexte 622"/>
              <p:cNvSpPr txBox="1">
                <a:spLocks noChangeArrowheads="1"/>
              </p:cNvSpPr>
              <p:nvPr/>
            </p:nvSpPr>
            <p:spPr bwMode="auto">
              <a:xfrm>
                <a:off x="10456058" y="34496075"/>
                <a:ext cx="3626654" cy="313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fr-FR" altLang="fr-FR" sz="1600">
                    <a:latin typeface="Arial" charset="0"/>
                  </a:rPr>
                  <a:t>First mode from SST proxies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5022648" y="4658452"/>
            <a:ext cx="1047759" cy="413400"/>
          </a:xfrm>
          <a:prstGeom prst="rect">
            <a:avLst/>
          </a:prstGeom>
          <a:solidFill>
            <a:srgbClr val="EB3C65">
              <a:alpha val="7098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rgbClr val="FFFEC8"/>
                </a:solidFill>
                <a:latin typeface="+mn-ea"/>
              </a:rPr>
              <a:t>Sapropel </a:t>
            </a:r>
            <a:r>
              <a:rPr lang="fr-FR" sz="1100" dirty="0" err="1" smtClean="0">
                <a:solidFill>
                  <a:srgbClr val="FFFEC8"/>
                </a:solidFill>
                <a:latin typeface="+mn-ea"/>
              </a:rPr>
              <a:t>era</a:t>
            </a:r>
            <a:endParaRPr lang="fr-FR" sz="1100" dirty="0">
              <a:solidFill>
                <a:srgbClr val="FFFEC8"/>
              </a:solidFill>
              <a:latin typeface="+mn-ea"/>
            </a:endParaRPr>
          </a:p>
        </p:txBody>
      </p:sp>
      <p:grpSp>
        <p:nvGrpSpPr>
          <p:cNvPr id="16" name="Grouper 4"/>
          <p:cNvGrpSpPr>
            <a:grpSpLocks/>
          </p:cNvGrpSpPr>
          <p:nvPr/>
        </p:nvGrpSpPr>
        <p:grpSpPr bwMode="auto">
          <a:xfrm>
            <a:off x="6248821" y="2507081"/>
            <a:ext cx="2950044" cy="4408118"/>
            <a:chOff x="7457530" y="8909805"/>
            <a:chExt cx="3702894" cy="4235598"/>
          </a:xfrm>
        </p:grpSpPr>
        <p:grpSp>
          <p:nvGrpSpPr>
            <p:cNvPr id="17" name="Grouper 166"/>
            <p:cNvGrpSpPr>
              <a:grpSpLocks noChangeAspect="1"/>
            </p:cNvGrpSpPr>
            <p:nvPr/>
          </p:nvGrpSpPr>
          <p:grpSpPr bwMode="auto">
            <a:xfrm>
              <a:off x="7457530" y="8983341"/>
              <a:ext cx="3611917" cy="4143900"/>
              <a:chOff x="-986364" y="1092383"/>
              <a:chExt cx="4641768" cy="5624512"/>
            </a:xfrm>
          </p:grpSpPr>
          <p:pic>
            <p:nvPicPr>
              <p:cNvPr id="20" name="Image 16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73668" y="1600201"/>
                <a:ext cx="4629072" cy="511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ZoneTexte 168"/>
              <p:cNvSpPr txBox="1">
                <a:spLocks noChangeArrowheads="1"/>
              </p:cNvSpPr>
              <p:nvPr/>
            </p:nvSpPr>
            <p:spPr bwMode="auto">
              <a:xfrm>
                <a:off x="-986364" y="1092383"/>
                <a:ext cx="4629072" cy="5430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fr-FR" sz="2000">
                  <a:latin typeface="Arial" charset="0"/>
                </a:endParaRPr>
              </a:p>
            </p:txBody>
          </p:sp>
        </p:grpSp>
        <p:sp>
          <p:nvSpPr>
            <p:cNvPr id="18" name="ZoneTexte 612"/>
            <p:cNvSpPr txBox="1">
              <a:spLocks noChangeArrowheads="1"/>
            </p:cNvSpPr>
            <p:nvPr/>
          </p:nvSpPr>
          <p:spPr bwMode="auto">
            <a:xfrm>
              <a:off x="7590136" y="8909805"/>
              <a:ext cx="35702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/>
              <a:r>
                <a:rPr lang="fr-FR" altLang="fr-FR" sz="1600">
                  <a:latin typeface="Arial" charset="0"/>
                </a:rPr>
                <a:t>Deep flow dynamics proxy records from Kissel et al. (2013)</a:t>
              </a:r>
            </a:p>
          </p:txBody>
        </p:sp>
        <p:sp>
          <p:nvSpPr>
            <p:cNvPr id="19" name="ZoneTexte 168"/>
            <p:cNvSpPr txBox="1">
              <a:spLocks noChangeArrowheads="1"/>
            </p:cNvSpPr>
            <p:nvPr/>
          </p:nvSpPr>
          <p:spPr bwMode="auto">
            <a:xfrm>
              <a:off x="7472359" y="13073403"/>
              <a:ext cx="3602038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/>
              <a:endParaRPr lang="en-GB" altLang="fr-FR" sz="20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7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192" y="-205685"/>
            <a:ext cx="8042276" cy="883024"/>
          </a:xfrm>
        </p:spPr>
        <p:txBody>
          <a:bodyPr/>
          <a:lstStyle/>
          <a:p>
            <a:r>
              <a:rPr lang="en-GB" sz="4000" dirty="0" smtClean="0"/>
              <a:t>Perspective: Mohamed arrival!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1096432"/>
            <a:ext cx="8746067" cy="5431368"/>
          </a:xfrm>
        </p:spPr>
        <p:txBody>
          <a:bodyPr>
            <a:normAutofit fontScale="85000" lnSpcReduction="20000"/>
          </a:bodyPr>
          <a:lstStyle/>
          <a:p>
            <a:r>
              <a:rPr lang="en-GB" sz="2200" dirty="0" smtClean="0"/>
              <a:t>Comparison with new data</a:t>
            </a:r>
          </a:p>
          <a:p>
            <a:endParaRPr lang="en-GB" sz="2200" dirty="0" smtClean="0"/>
          </a:p>
          <a:p>
            <a:endParaRPr lang="en-GB" sz="2200" dirty="0"/>
          </a:p>
          <a:p>
            <a:endParaRPr lang="en-GB" sz="2200" dirty="0" smtClean="0"/>
          </a:p>
          <a:p>
            <a:endParaRPr lang="en-GB" sz="2200" dirty="0" smtClean="0"/>
          </a:p>
          <a:p>
            <a:endParaRPr lang="en-GB" sz="2200" dirty="0"/>
          </a:p>
          <a:p>
            <a:endParaRPr lang="en-GB" sz="2200" dirty="0" smtClean="0"/>
          </a:p>
          <a:p>
            <a:r>
              <a:rPr lang="en-GB" sz="2200" dirty="0" smtClean="0"/>
              <a:t>Off-line simulation including tracers (</a:t>
            </a:r>
            <a:r>
              <a:rPr lang="en-GB" sz="2200" dirty="0" err="1" smtClean="0"/>
              <a:t>ε</a:t>
            </a:r>
            <a:r>
              <a:rPr lang="fr-FR" sz="2000" baseline="-25000" dirty="0" err="1" smtClean="0"/>
              <a:t>Nd</a:t>
            </a:r>
            <a:r>
              <a:rPr lang="fr-FR" sz="2000" dirty="0"/>
              <a:t>, </a:t>
            </a:r>
            <a:r>
              <a:rPr lang="fr-FR" sz="2000" dirty="0" smtClean="0"/>
              <a:t>δ</a:t>
            </a:r>
            <a:r>
              <a:rPr lang="fr-FR" sz="2000" baseline="30000" dirty="0" smtClean="0"/>
              <a:t>13</a:t>
            </a:r>
            <a:r>
              <a:rPr lang="fr-FR" sz="2000" dirty="0" smtClean="0"/>
              <a:t>C </a:t>
            </a:r>
            <a:r>
              <a:rPr lang="en-GB" sz="2200" dirty="0" smtClean="0"/>
              <a:t>) to allow </a:t>
            </a:r>
            <a:r>
              <a:rPr lang="en-GB" sz="2200" dirty="0"/>
              <a:t>better </a:t>
            </a:r>
            <a:r>
              <a:rPr lang="en-GB" sz="2200" dirty="0" smtClean="0"/>
              <a:t>comparison with available data (in collaboration with ?)</a:t>
            </a:r>
          </a:p>
          <a:p>
            <a:r>
              <a:rPr lang="en-GB" sz="2200" dirty="0" smtClean="0"/>
              <a:t>Pursue analyse from Yannick Mary database to reconstruct AMOC and/or SPG over the Holocene: pseudo-proxy </a:t>
            </a:r>
            <a:r>
              <a:rPr lang="en-GB" sz="2200" dirty="0"/>
              <a:t>using perfect model approach </a:t>
            </a:r>
            <a:r>
              <a:rPr lang="en-GB" sz="2200" dirty="0" smtClean="0"/>
              <a:t>(PMIP3)</a:t>
            </a:r>
          </a:p>
          <a:p>
            <a:r>
              <a:rPr lang="en-GB" sz="2200" dirty="0" smtClean="0"/>
              <a:t>Analysis of Holocene simulation from P. </a:t>
            </a:r>
            <a:r>
              <a:rPr lang="en-GB" sz="2200" dirty="0" err="1" smtClean="0"/>
              <a:t>Braconnot</a:t>
            </a:r>
            <a:r>
              <a:rPr lang="en-GB" sz="2200" dirty="0" smtClean="0"/>
              <a:t> (THROL project)</a:t>
            </a:r>
          </a:p>
          <a:p>
            <a:endParaRPr lang="en-GB" sz="2200" dirty="0" smtClean="0"/>
          </a:p>
          <a:p>
            <a:endParaRPr lang="en-GB" dirty="0"/>
          </a:p>
        </p:txBody>
      </p:sp>
      <p:grpSp>
        <p:nvGrpSpPr>
          <p:cNvPr id="537" name="Grouper 536"/>
          <p:cNvGrpSpPr/>
          <p:nvPr/>
        </p:nvGrpSpPr>
        <p:grpSpPr>
          <a:xfrm>
            <a:off x="-21862" y="623704"/>
            <a:ext cx="8547614" cy="3538720"/>
            <a:chOff x="274794" y="705233"/>
            <a:chExt cx="8547614" cy="3538720"/>
          </a:xfrm>
        </p:grpSpPr>
        <p:grpSp>
          <p:nvGrpSpPr>
            <p:cNvPr id="523" name="Grouper 522"/>
            <p:cNvGrpSpPr/>
            <p:nvPr/>
          </p:nvGrpSpPr>
          <p:grpSpPr>
            <a:xfrm>
              <a:off x="274794" y="1217161"/>
              <a:ext cx="8477028" cy="2800478"/>
              <a:chOff x="-3145630" y="4062752"/>
              <a:chExt cx="8571325" cy="2800478"/>
            </a:xfrm>
          </p:grpSpPr>
          <p:sp>
            <p:nvSpPr>
              <p:cNvPr id="530" name="ZoneTexte 529"/>
              <p:cNvSpPr txBox="1"/>
              <p:nvPr/>
            </p:nvSpPr>
            <p:spPr>
              <a:xfrm>
                <a:off x="4721848" y="6617012"/>
                <a:ext cx="703847" cy="24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/>
                  <a:t>8O°W</a:t>
                </a:r>
                <a:endParaRPr lang="en-GB" sz="1000" dirty="0"/>
              </a:p>
            </p:txBody>
          </p:sp>
          <p:pic>
            <p:nvPicPr>
              <p:cNvPr id="526" name="Picture 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3145630" y="4062752"/>
                <a:ext cx="2402423" cy="1953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531" name="Connecteur droit 530"/>
            <p:cNvCxnSpPr>
              <a:endCxn id="311" idx="1"/>
            </p:cNvCxnSpPr>
            <p:nvPr/>
          </p:nvCxnSpPr>
          <p:spPr>
            <a:xfrm>
              <a:off x="1778000" y="1916201"/>
              <a:ext cx="1328539" cy="361423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er 3"/>
            <p:cNvGrpSpPr/>
            <p:nvPr/>
          </p:nvGrpSpPr>
          <p:grpSpPr>
            <a:xfrm>
              <a:off x="2477399" y="705233"/>
              <a:ext cx="6345009" cy="3538720"/>
              <a:chOff x="426711" y="-92075"/>
              <a:chExt cx="6345009" cy="3538720"/>
            </a:xfrm>
          </p:grpSpPr>
          <p:grpSp>
            <p:nvGrpSpPr>
              <p:cNvPr id="5" name="Grouper 4"/>
              <p:cNvGrpSpPr>
                <a:grpSpLocks noChangeAspect="1"/>
              </p:cNvGrpSpPr>
              <p:nvPr/>
            </p:nvGrpSpPr>
            <p:grpSpPr>
              <a:xfrm>
                <a:off x="1055851" y="-92075"/>
                <a:ext cx="5158903" cy="3324128"/>
                <a:chOff x="987078" y="-92075"/>
                <a:chExt cx="8142635" cy="5246688"/>
              </a:xfrm>
            </p:grpSpPr>
            <p:sp>
              <p:nvSpPr>
                <p:cNvPr id="9" name="Rectangle 47"/>
                <p:cNvSpPr>
                  <a:spLocks noChangeArrowheads="1"/>
                </p:cNvSpPr>
                <p:nvPr/>
              </p:nvSpPr>
              <p:spPr bwMode="auto">
                <a:xfrm>
                  <a:off x="3659188" y="93663"/>
                  <a:ext cx="2878137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1"/>
                    <a:t>Plateau de Rockall</a:t>
                  </a:r>
                  <a:endParaRPr lang="fr-FR" b="1"/>
                </a:p>
              </p:txBody>
            </p:sp>
            <p:sp>
              <p:nvSpPr>
                <p:cNvPr id="10" name="Rectangle 48"/>
                <p:cNvSpPr>
                  <a:spLocks noChangeArrowheads="1"/>
                </p:cNvSpPr>
                <p:nvPr/>
              </p:nvSpPr>
              <p:spPr bwMode="auto">
                <a:xfrm>
                  <a:off x="1174750" y="-92075"/>
                  <a:ext cx="7954963" cy="52466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Times New Roman" charset="0"/>
                  </a:endParaRPr>
                </a:p>
              </p:txBody>
            </p:sp>
            <p:sp>
              <p:nvSpPr>
                <p:cNvPr id="11" name="Rectangle 49"/>
                <p:cNvSpPr>
                  <a:spLocks noChangeArrowheads="1"/>
                </p:cNvSpPr>
                <p:nvPr/>
              </p:nvSpPr>
              <p:spPr bwMode="auto">
                <a:xfrm>
                  <a:off x="2245908" y="919422"/>
                  <a:ext cx="5747155" cy="9540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dirty="0">
                    <a:latin typeface="Times New Roman" charset="0"/>
                  </a:endParaRPr>
                </a:p>
              </p:txBody>
            </p:sp>
            <p:sp>
              <p:nvSpPr>
                <p:cNvPr id="12" name="Rectangle 50" descr="blanc)"/>
                <p:cNvSpPr>
                  <a:spLocks noChangeArrowheads="1"/>
                </p:cNvSpPr>
                <p:nvPr/>
              </p:nvSpPr>
              <p:spPr bwMode="auto">
                <a:xfrm>
                  <a:off x="7624763" y="650875"/>
                  <a:ext cx="96837" cy="2347913"/>
                </a:xfrm>
                <a:prstGeom prst="rect">
                  <a:avLst/>
                </a:prstGeom>
                <a:pattFill prst="dkUpDiag">
                  <a:fgClr>
                    <a:schemeClr val="bg2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3" name="Rectangle 51"/>
                <p:cNvSpPr>
                  <a:spLocks noChangeArrowheads="1"/>
                </p:cNvSpPr>
                <p:nvPr/>
              </p:nvSpPr>
              <p:spPr bwMode="auto">
                <a:xfrm>
                  <a:off x="2259013" y="3221038"/>
                  <a:ext cx="5775325" cy="96043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4" name="Rectangle 52" descr="blanc)"/>
                <p:cNvSpPr>
                  <a:spLocks noChangeArrowheads="1"/>
                </p:cNvSpPr>
                <p:nvPr/>
              </p:nvSpPr>
              <p:spPr bwMode="auto">
                <a:xfrm>
                  <a:off x="7497763" y="1703388"/>
                  <a:ext cx="96837" cy="2347912"/>
                </a:xfrm>
                <a:prstGeom prst="rect">
                  <a:avLst/>
                </a:prstGeom>
                <a:pattFill prst="dkUpDiag">
                  <a:fgClr>
                    <a:schemeClr val="bg2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15" name="Line 53"/>
                <p:cNvSpPr>
                  <a:spLocks noChangeShapeType="1"/>
                </p:cNvSpPr>
                <p:nvPr/>
              </p:nvSpPr>
              <p:spPr bwMode="auto">
                <a:xfrm>
                  <a:off x="2235200" y="896938"/>
                  <a:ext cx="5813425" cy="1587"/>
                </a:xfrm>
                <a:prstGeom prst="line">
                  <a:avLst/>
                </a:prstGeom>
                <a:noFill/>
                <a:ln w="1746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" name="Line 54"/>
                <p:cNvSpPr>
                  <a:spLocks noChangeShapeType="1"/>
                </p:cNvSpPr>
                <p:nvPr/>
              </p:nvSpPr>
              <p:spPr bwMode="auto">
                <a:xfrm>
                  <a:off x="2243138" y="906463"/>
                  <a:ext cx="1587" cy="329247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" name="Line 55"/>
                <p:cNvSpPr>
                  <a:spLocks noChangeShapeType="1"/>
                </p:cNvSpPr>
                <p:nvPr/>
              </p:nvSpPr>
              <p:spPr bwMode="auto">
                <a:xfrm>
                  <a:off x="2206625" y="419893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" name="Line 56"/>
                <p:cNvSpPr>
                  <a:spLocks noChangeShapeType="1"/>
                </p:cNvSpPr>
                <p:nvPr/>
              </p:nvSpPr>
              <p:spPr bwMode="auto">
                <a:xfrm>
                  <a:off x="2206625" y="392430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" name="Line 57"/>
                <p:cNvSpPr>
                  <a:spLocks noChangeShapeType="1"/>
                </p:cNvSpPr>
                <p:nvPr/>
              </p:nvSpPr>
              <p:spPr bwMode="auto">
                <a:xfrm>
                  <a:off x="2206625" y="36496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" name="Line 58"/>
                <p:cNvSpPr>
                  <a:spLocks noChangeShapeType="1"/>
                </p:cNvSpPr>
                <p:nvPr/>
              </p:nvSpPr>
              <p:spPr bwMode="auto">
                <a:xfrm>
                  <a:off x="2206625" y="337502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" name="Line 59"/>
                <p:cNvSpPr>
                  <a:spLocks noChangeShapeType="1"/>
                </p:cNvSpPr>
                <p:nvPr/>
              </p:nvSpPr>
              <p:spPr bwMode="auto">
                <a:xfrm>
                  <a:off x="2206625" y="310197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" name="Line 60"/>
                <p:cNvSpPr>
                  <a:spLocks noChangeShapeType="1"/>
                </p:cNvSpPr>
                <p:nvPr/>
              </p:nvSpPr>
              <p:spPr bwMode="auto">
                <a:xfrm>
                  <a:off x="2206625" y="282733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" name="Line 61"/>
                <p:cNvSpPr>
                  <a:spLocks noChangeShapeType="1"/>
                </p:cNvSpPr>
                <p:nvPr/>
              </p:nvSpPr>
              <p:spPr bwMode="auto">
                <a:xfrm>
                  <a:off x="2206625" y="2554288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" name="Line 62"/>
                <p:cNvSpPr>
                  <a:spLocks noChangeShapeType="1"/>
                </p:cNvSpPr>
                <p:nvPr/>
              </p:nvSpPr>
              <p:spPr bwMode="auto">
                <a:xfrm>
                  <a:off x="2206625" y="22780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" name="Line 63"/>
                <p:cNvSpPr>
                  <a:spLocks noChangeShapeType="1"/>
                </p:cNvSpPr>
                <p:nvPr/>
              </p:nvSpPr>
              <p:spPr bwMode="auto">
                <a:xfrm>
                  <a:off x="2206625" y="200342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" name="Line 64"/>
                <p:cNvSpPr>
                  <a:spLocks noChangeShapeType="1"/>
                </p:cNvSpPr>
                <p:nvPr/>
              </p:nvSpPr>
              <p:spPr bwMode="auto">
                <a:xfrm>
                  <a:off x="2206625" y="1730375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" name="Line 65"/>
                <p:cNvSpPr>
                  <a:spLocks noChangeShapeType="1"/>
                </p:cNvSpPr>
                <p:nvPr/>
              </p:nvSpPr>
              <p:spPr bwMode="auto">
                <a:xfrm>
                  <a:off x="2206625" y="145415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" name="Line 66"/>
                <p:cNvSpPr>
                  <a:spLocks noChangeShapeType="1"/>
                </p:cNvSpPr>
                <p:nvPr/>
              </p:nvSpPr>
              <p:spPr bwMode="auto">
                <a:xfrm>
                  <a:off x="2206625" y="1181100"/>
                  <a:ext cx="3651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" name="Line 67"/>
                <p:cNvSpPr>
                  <a:spLocks noChangeShapeType="1"/>
                </p:cNvSpPr>
                <p:nvPr/>
              </p:nvSpPr>
              <p:spPr bwMode="auto">
                <a:xfrm>
                  <a:off x="2206625" y="906463"/>
                  <a:ext cx="3651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0" name="Line 68"/>
                <p:cNvSpPr>
                  <a:spLocks noChangeShapeType="1"/>
                </p:cNvSpPr>
                <p:nvPr/>
              </p:nvSpPr>
              <p:spPr bwMode="auto">
                <a:xfrm>
                  <a:off x="2193925" y="4198938"/>
                  <a:ext cx="984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Line 69"/>
                <p:cNvSpPr>
                  <a:spLocks noChangeShapeType="1"/>
                </p:cNvSpPr>
                <p:nvPr/>
              </p:nvSpPr>
              <p:spPr bwMode="auto">
                <a:xfrm>
                  <a:off x="2193925" y="3101975"/>
                  <a:ext cx="984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2" name="Line 70"/>
                <p:cNvSpPr>
                  <a:spLocks noChangeShapeType="1"/>
                </p:cNvSpPr>
                <p:nvPr/>
              </p:nvSpPr>
              <p:spPr bwMode="auto">
                <a:xfrm>
                  <a:off x="2193925" y="2003425"/>
                  <a:ext cx="984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" name="Line 71"/>
                <p:cNvSpPr>
                  <a:spLocks noChangeShapeType="1"/>
                </p:cNvSpPr>
                <p:nvPr/>
              </p:nvSpPr>
              <p:spPr bwMode="auto">
                <a:xfrm>
                  <a:off x="2193925" y="906463"/>
                  <a:ext cx="984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4" name="Line 72"/>
                <p:cNvSpPr>
                  <a:spLocks noChangeShapeType="1"/>
                </p:cNvSpPr>
                <p:nvPr/>
              </p:nvSpPr>
              <p:spPr bwMode="auto">
                <a:xfrm>
                  <a:off x="2243138" y="4198938"/>
                  <a:ext cx="5813425" cy="158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5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805656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747553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689451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631190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9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5730875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0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514985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1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4568825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2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3987800" y="4198938"/>
                  <a:ext cx="1588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3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40518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4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824163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5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2243138" y="4198938"/>
                  <a:ext cx="1587" cy="460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6" name="Freeform 84"/>
                <p:cNvSpPr>
                  <a:spLocks/>
                </p:cNvSpPr>
                <p:nvPr/>
              </p:nvSpPr>
              <p:spPr bwMode="auto">
                <a:xfrm>
                  <a:off x="6630988" y="1163638"/>
                  <a:ext cx="1408112" cy="1604962"/>
                </a:xfrm>
                <a:custGeom>
                  <a:avLst/>
                  <a:gdLst>
                    <a:gd name="T0" fmla="*/ 2147483647 w 887"/>
                    <a:gd name="T1" fmla="*/ 2147483647 h 1011"/>
                    <a:gd name="T2" fmla="*/ 2147483647 w 887"/>
                    <a:gd name="T3" fmla="*/ 2147483647 h 1011"/>
                    <a:gd name="T4" fmla="*/ 2147483647 w 887"/>
                    <a:gd name="T5" fmla="*/ 2147483647 h 1011"/>
                    <a:gd name="T6" fmla="*/ 2147483647 w 887"/>
                    <a:gd name="T7" fmla="*/ 2147483647 h 1011"/>
                    <a:gd name="T8" fmla="*/ 2147483647 w 887"/>
                    <a:gd name="T9" fmla="*/ 2147483647 h 1011"/>
                    <a:gd name="T10" fmla="*/ 2147483647 w 887"/>
                    <a:gd name="T11" fmla="*/ 2147483647 h 1011"/>
                    <a:gd name="T12" fmla="*/ 2147483647 w 887"/>
                    <a:gd name="T13" fmla="*/ 2147483647 h 1011"/>
                    <a:gd name="T14" fmla="*/ 2147483647 w 887"/>
                    <a:gd name="T15" fmla="*/ 2147483647 h 1011"/>
                    <a:gd name="T16" fmla="*/ 2147483647 w 887"/>
                    <a:gd name="T17" fmla="*/ 2147483647 h 1011"/>
                    <a:gd name="T18" fmla="*/ 2147483647 w 887"/>
                    <a:gd name="T19" fmla="*/ 2147483647 h 1011"/>
                    <a:gd name="T20" fmla="*/ 2147483647 w 887"/>
                    <a:gd name="T21" fmla="*/ 2147483647 h 1011"/>
                    <a:gd name="T22" fmla="*/ 2147483647 w 887"/>
                    <a:gd name="T23" fmla="*/ 2147483647 h 1011"/>
                    <a:gd name="T24" fmla="*/ 2147483647 w 887"/>
                    <a:gd name="T25" fmla="*/ 2147483647 h 1011"/>
                    <a:gd name="T26" fmla="*/ 2147483647 w 887"/>
                    <a:gd name="T27" fmla="*/ 2147483647 h 1011"/>
                    <a:gd name="T28" fmla="*/ 2147483647 w 887"/>
                    <a:gd name="T29" fmla="*/ 2147483647 h 1011"/>
                    <a:gd name="T30" fmla="*/ 2147483647 w 887"/>
                    <a:gd name="T31" fmla="*/ 2147483647 h 1011"/>
                    <a:gd name="T32" fmla="*/ 2147483647 w 887"/>
                    <a:gd name="T33" fmla="*/ 2147483647 h 1011"/>
                    <a:gd name="T34" fmla="*/ 2147483647 w 887"/>
                    <a:gd name="T35" fmla="*/ 2147483647 h 1011"/>
                    <a:gd name="T36" fmla="*/ 2147483647 w 887"/>
                    <a:gd name="T37" fmla="*/ 2147483647 h 1011"/>
                    <a:gd name="T38" fmla="*/ 2147483647 w 887"/>
                    <a:gd name="T39" fmla="*/ 2147483647 h 1011"/>
                    <a:gd name="T40" fmla="*/ 2147483647 w 887"/>
                    <a:gd name="T41" fmla="*/ 0 h 1011"/>
                    <a:gd name="T42" fmla="*/ 2147483647 w 887"/>
                    <a:gd name="T43" fmla="*/ 2147483647 h 1011"/>
                    <a:gd name="T44" fmla="*/ 2147483647 w 887"/>
                    <a:gd name="T45" fmla="*/ 2147483647 h 1011"/>
                    <a:gd name="T46" fmla="*/ 2147483647 w 887"/>
                    <a:gd name="T47" fmla="*/ 2147483647 h 1011"/>
                    <a:gd name="T48" fmla="*/ 2147483647 w 887"/>
                    <a:gd name="T49" fmla="*/ 2147483647 h 1011"/>
                    <a:gd name="T50" fmla="*/ 2147483647 w 887"/>
                    <a:gd name="T51" fmla="*/ 2147483647 h 1011"/>
                    <a:gd name="T52" fmla="*/ 2147483647 w 887"/>
                    <a:gd name="T53" fmla="*/ 2147483647 h 1011"/>
                    <a:gd name="T54" fmla="*/ 2147483647 w 887"/>
                    <a:gd name="T55" fmla="*/ 2147483647 h 1011"/>
                    <a:gd name="T56" fmla="*/ 2147483647 w 887"/>
                    <a:gd name="T57" fmla="*/ 2147483647 h 1011"/>
                    <a:gd name="T58" fmla="*/ 2147483647 w 887"/>
                    <a:gd name="T59" fmla="*/ 2147483647 h 1011"/>
                    <a:gd name="T60" fmla="*/ 2147483647 w 887"/>
                    <a:gd name="T61" fmla="*/ 2147483647 h 1011"/>
                    <a:gd name="T62" fmla="*/ 2147483647 w 887"/>
                    <a:gd name="T63" fmla="*/ 2147483647 h 1011"/>
                    <a:gd name="T64" fmla="*/ 0 w 887"/>
                    <a:gd name="T65" fmla="*/ 2147483647 h 101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87"/>
                    <a:gd name="T100" fmla="*/ 0 h 1011"/>
                    <a:gd name="T101" fmla="*/ 887 w 887"/>
                    <a:gd name="T102" fmla="*/ 1011 h 101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87" h="1011">
                      <a:moveTo>
                        <a:pt x="887" y="801"/>
                      </a:moveTo>
                      <a:lnTo>
                        <a:pt x="886" y="870"/>
                      </a:lnTo>
                      <a:lnTo>
                        <a:pt x="886" y="627"/>
                      </a:lnTo>
                      <a:lnTo>
                        <a:pt x="882" y="679"/>
                      </a:lnTo>
                      <a:lnTo>
                        <a:pt x="875" y="607"/>
                      </a:lnTo>
                      <a:lnTo>
                        <a:pt x="868" y="415"/>
                      </a:lnTo>
                      <a:lnTo>
                        <a:pt x="860" y="648"/>
                      </a:lnTo>
                      <a:lnTo>
                        <a:pt x="859" y="338"/>
                      </a:lnTo>
                      <a:lnTo>
                        <a:pt x="857" y="548"/>
                      </a:lnTo>
                      <a:lnTo>
                        <a:pt x="854" y="496"/>
                      </a:lnTo>
                      <a:lnTo>
                        <a:pt x="854" y="351"/>
                      </a:lnTo>
                      <a:lnTo>
                        <a:pt x="849" y="354"/>
                      </a:lnTo>
                      <a:lnTo>
                        <a:pt x="819" y="361"/>
                      </a:lnTo>
                      <a:lnTo>
                        <a:pt x="819" y="334"/>
                      </a:lnTo>
                      <a:lnTo>
                        <a:pt x="819" y="426"/>
                      </a:lnTo>
                      <a:lnTo>
                        <a:pt x="801" y="507"/>
                      </a:lnTo>
                      <a:lnTo>
                        <a:pt x="801" y="489"/>
                      </a:lnTo>
                      <a:lnTo>
                        <a:pt x="794" y="273"/>
                      </a:lnTo>
                      <a:lnTo>
                        <a:pt x="710" y="465"/>
                      </a:lnTo>
                      <a:lnTo>
                        <a:pt x="695" y="488"/>
                      </a:lnTo>
                      <a:lnTo>
                        <a:pt x="655" y="0"/>
                      </a:lnTo>
                      <a:lnTo>
                        <a:pt x="643" y="455"/>
                      </a:lnTo>
                      <a:lnTo>
                        <a:pt x="618" y="151"/>
                      </a:lnTo>
                      <a:lnTo>
                        <a:pt x="605" y="593"/>
                      </a:lnTo>
                      <a:lnTo>
                        <a:pt x="588" y="1011"/>
                      </a:lnTo>
                      <a:lnTo>
                        <a:pt x="566" y="839"/>
                      </a:lnTo>
                      <a:lnTo>
                        <a:pt x="553" y="911"/>
                      </a:lnTo>
                      <a:lnTo>
                        <a:pt x="540" y="478"/>
                      </a:lnTo>
                      <a:lnTo>
                        <a:pt x="479" y="562"/>
                      </a:lnTo>
                      <a:lnTo>
                        <a:pt x="435" y="323"/>
                      </a:lnTo>
                      <a:lnTo>
                        <a:pt x="360" y="724"/>
                      </a:lnTo>
                      <a:lnTo>
                        <a:pt x="43" y="567"/>
                      </a:lnTo>
                      <a:lnTo>
                        <a:pt x="0" y="373"/>
                      </a:lnTo>
                    </a:path>
                  </a:pathLst>
                </a:custGeom>
                <a:noFill/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47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6673850" y="1747838"/>
                  <a:ext cx="1588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8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6673850" y="1730375"/>
                  <a:ext cx="1588" cy="5556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6656388" y="1541463"/>
                  <a:ext cx="1587" cy="904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0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6619875" y="1857375"/>
                  <a:ext cx="1588" cy="1222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6200775" y="1873250"/>
                  <a:ext cx="1588" cy="539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6108700" y="2146300"/>
                  <a:ext cx="1588" cy="714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3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6057900" y="2201863"/>
                  <a:ext cx="1588" cy="555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4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6057900" y="2160588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6003925" y="1695450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6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5957888" y="1423988"/>
                  <a:ext cx="1587" cy="984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7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5826125" y="2159000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8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5416550" y="2105025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9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5221288" y="1820863"/>
                  <a:ext cx="1587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0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5160963" y="193833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5160963" y="2063750"/>
                  <a:ext cx="1587" cy="460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2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5121275" y="2525713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5008563" y="2492375"/>
                  <a:ext cx="1587" cy="920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4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5008563" y="2478088"/>
                  <a:ext cx="1587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4757738" y="2473325"/>
                  <a:ext cx="1587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6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4783138" y="3222625"/>
                  <a:ext cx="1587" cy="635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3702050" y="2792413"/>
                  <a:ext cx="1588" cy="1127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8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3587750" y="3076575"/>
                  <a:ext cx="1588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9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3587750" y="3214688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0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560763" y="2847975"/>
                  <a:ext cx="1587" cy="1047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1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3560763" y="2978150"/>
                  <a:ext cx="1587" cy="6826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2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175000" y="2878138"/>
                  <a:ext cx="1588" cy="2016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3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3155950" y="2609850"/>
                  <a:ext cx="1588" cy="1238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4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065463" y="2708275"/>
                  <a:ext cx="1587" cy="968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5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2590800" y="2020888"/>
                  <a:ext cx="1588" cy="904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6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2590800" y="2698750"/>
                  <a:ext cx="1588" cy="1111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7" name="Line 115"/>
                <p:cNvSpPr>
                  <a:spLocks noChangeShapeType="1"/>
                </p:cNvSpPr>
                <p:nvPr/>
              </p:nvSpPr>
              <p:spPr bwMode="auto">
                <a:xfrm>
                  <a:off x="6673850" y="1798638"/>
                  <a:ext cx="1588" cy="555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8" name="Line 116"/>
                <p:cNvSpPr>
                  <a:spLocks noChangeShapeType="1"/>
                </p:cNvSpPr>
                <p:nvPr/>
              </p:nvSpPr>
              <p:spPr bwMode="auto">
                <a:xfrm>
                  <a:off x="6673850" y="1785938"/>
                  <a:ext cx="1588" cy="571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9" name="Line 117"/>
                <p:cNvSpPr>
                  <a:spLocks noChangeShapeType="1"/>
                </p:cNvSpPr>
                <p:nvPr/>
              </p:nvSpPr>
              <p:spPr bwMode="auto">
                <a:xfrm>
                  <a:off x="6656388" y="1631950"/>
                  <a:ext cx="1587" cy="889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0" name="Line 118"/>
                <p:cNvSpPr>
                  <a:spLocks noChangeShapeType="1"/>
                </p:cNvSpPr>
                <p:nvPr/>
              </p:nvSpPr>
              <p:spPr bwMode="auto">
                <a:xfrm>
                  <a:off x="6619875" y="1979613"/>
                  <a:ext cx="1588" cy="1206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1" name="Line 119"/>
                <p:cNvSpPr>
                  <a:spLocks noChangeShapeType="1"/>
                </p:cNvSpPr>
                <p:nvPr/>
              </p:nvSpPr>
              <p:spPr bwMode="auto">
                <a:xfrm>
                  <a:off x="6200775" y="1927225"/>
                  <a:ext cx="1588" cy="539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2" name="Line 120"/>
                <p:cNvSpPr>
                  <a:spLocks noChangeShapeType="1"/>
                </p:cNvSpPr>
                <p:nvPr/>
              </p:nvSpPr>
              <p:spPr bwMode="auto">
                <a:xfrm>
                  <a:off x="6108700" y="2217738"/>
                  <a:ext cx="1588" cy="730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3" name="Line 121"/>
                <p:cNvSpPr>
                  <a:spLocks noChangeShapeType="1"/>
                </p:cNvSpPr>
                <p:nvPr/>
              </p:nvSpPr>
              <p:spPr bwMode="auto">
                <a:xfrm>
                  <a:off x="6057900" y="2257425"/>
                  <a:ext cx="1588" cy="508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4" name="Line 122"/>
                <p:cNvSpPr>
                  <a:spLocks noChangeShapeType="1"/>
                </p:cNvSpPr>
                <p:nvPr/>
              </p:nvSpPr>
              <p:spPr bwMode="auto">
                <a:xfrm>
                  <a:off x="6057900" y="2230438"/>
                  <a:ext cx="1588" cy="698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5" name="Line 123"/>
                <p:cNvSpPr>
                  <a:spLocks noChangeShapeType="1"/>
                </p:cNvSpPr>
                <p:nvPr/>
              </p:nvSpPr>
              <p:spPr bwMode="auto">
                <a:xfrm>
                  <a:off x="6003925" y="1825625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6" name="Line 124"/>
                <p:cNvSpPr>
                  <a:spLocks noChangeShapeType="1"/>
                </p:cNvSpPr>
                <p:nvPr/>
              </p:nvSpPr>
              <p:spPr bwMode="auto">
                <a:xfrm>
                  <a:off x="5957888" y="1522413"/>
                  <a:ext cx="1587" cy="9683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7" name="Line 125"/>
                <p:cNvSpPr>
                  <a:spLocks noChangeShapeType="1"/>
                </p:cNvSpPr>
                <p:nvPr/>
              </p:nvSpPr>
              <p:spPr bwMode="auto">
                <a:xfrm>
                  <a:off x="5826125" y="2241550"/>
                  <a:ext cx="1588" cy="825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8" name="Line 126"/>
                <p:cNvSpPr>
                  <a:spLocks noChangeShapeType="1"/>
                </p:cNvSpPr>
                <p:nvPr/>
              </p:nvSpPr>
              <p:spPr bwMode="auto">
                <a:xfrm>
                  <a:off x="5416550" y="2235200"/>
                  <a:ext cx="1588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89" name="Line 127"/>
                <p:cNvSpPr>
                  <a:spLocks noChangeShapeType="1"/>
                </p:cNvSpPr>
                <p:nvPr/>
              </p:nvSpPr>
              <p:spPr bwMode="auto">
                <a:xfrm>
                  <a:off x="5221288" y="1871663"/>
                  <a:ext cx="1587" cy="492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0" name="Line 128"/>
                <p:cNvSpPr>
                  <a:spLocks noChangeShapeType="1"/>
                </p:cNvSpPr>
                <p:nvPr/>
              </p:nvSpPr>
              <p:spPr bwMode="auto">
                <a:xfrm>
                  <a:off x="5160963" y="1976438"/>
                  <a:ext cx="1587" cy="3968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1" name="Line 129"/>
                <p:cNvSpPr>
                  <a:spLocks noChangeShapeType="1"/>
                </p:cNvSpPr>
                <p:nvPr/>
              </p:nvSpPr>
              <p:spPr bwMode="auto">
                <a:xfrm>
                  <a:off x="5160963" y="2109788"/>
                  <a:ext cx="1587" cy="428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2" name="Line 130"/>
                <p:cNvSpPr>
                  <a:spLocks noChangeShapeType="1"/>
                </p:cNvSpPr>
                <p:nvPr/>
              </p:nvSpPr>
              <p:spPr bwMode="auto">
                <a:xfrm>
                  <a:off x="5121275" y="2595563"/>
                  <a:ext cx="1588" cy="6826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3" name="Line 131"/>
                <p:cNvSpPr>
                  <a:spLocks noChangeShapeType="1"/>
                </p:cNvSpPr>
                <p:nvPr/>
              </p:nvSpPr>
              <p:spPr bwMode="auto">
                <a:xfrm>
                  <a:off x="5008563" y="2584450"/>
                  <a:ext cx="1587" cy="9048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4" name="Line 132"/>
                <p:cNvSpPr>
                  <a:spLocks noChangeShapeType="1"/>
                </p:cNvSpPr>
                <p:nvPr/>
              </p:nvSpPr>
              <p:spPr bwMode="auto">
                <a:xfrm>
                  <a:off x="5008563" y="2608263"/>
                  <a:ext cx="1587" cy="1301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5" name="Line 133"/>
                <p:cNvSpPr>
                  <a:spLocks noChangeShapeType="1"/>
                </p:cNvSpPr>
                <p:nvPr/>
              </p:nvSpPr>
              <p:spPr bwMode="auto">
                <a:xfrm>
                  <a:off x="4757738" y="2609850"/>
                  <a:ext cx="1587" cy="1365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6" name="Line 134"/>
                <p:cNvSpPr>
                  <a:spLocks noChangeShapeType="1"/>
                </p:cNvSpPr>
                <p:nvPr/>
              </p:nvSpPr>
              <p:spPr bwMode="auto">
                <a:xfrm>
                  <a:off x="4783138" y="3286125"/>
                  <a:ext cx="1587" cy="635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7" name="Line 135"/>
                <p:cNvSpPr>
                  <a:spLocks noChangeShapeType="1"/>
                </p:cNvSpPr>
                <p:nvPr/>
              </p:nvSpPr>
              <p:spPr bwMode="auto">
                <a:xfrm>
                  <a:off x="3702050" y="2905125"/>
                  <a:ext cx="1588" cy="11271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8" name="Line 136"/>
                <p:cNvSpPr>
                  <a:spLocks noChangeShapeType="1"/>
                </p:cNvSpPr>
                <p:nvPr/>
              </p:nvSpPr>
              <p:spPr bwMode="auto">
                <a:xfrm>
                  <a:off x="3587750" y="3213100"/>
                  <a:ext cx="1588" cy="1333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99" name="Line 137"/>
                <p:cNvSpPr>
                  <a:spLocks noChangeShapeType="1"/>
                </p:cNvSpPr>
                <p:nvPr/>
              </p:nvSpPr>
              <p:spPr bwMode="auto">
                <a:xfrm>
                  <a:off x="3587750" y="3297238"/>
                  <a:ext cx="1588" cy="8413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0" name="Line 138"/>
                <p:cNvSpPr>
                  <a:spLocks noChangeShapeType="1"/>
                </p:cNvSpPr>
                <p:nvPr/>
              </p:nvSpPr>
              <p:spPr bwMode="auto">
                <a:xfrm>
                  <a:off x="3560763" y="2952750"/>
                  <a:ext cx="1587" cy="10160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1" name="Line 139"/>
                <p:cNvSpPr>
                  <a:spLocks noChangeShapeType="1"/>
                </p:cNvSpPr>
                <p:nvPr/>
              </p:nvSpPr>
              <p:spPr bwMode="auto">
                <a:xfrm>
                  <a:off x="3560763" y="3046413"/>
                  <a:ext cx="1587" cy="6667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2" name="Line 140"/>
                <p:cNvSpPr>
                  <a:spLocks noChangeShapeType="1"/>
                </p:cNvSpPr>
                <p:nvPr/>
              </p:nvSpPr>
              <p:spPr bwMode="auto">
                <a:xfrm>
                  <a:off x="3175000" y="3079750"/>
                  <a:ext cx="1588" cy="20002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3" name="Line 141"/>
                <p:cNvSpPr>
                  <a:spLocks noChangeShapeType="1"/>
                </p:cNvSpPr>
                <p:nvPr/>
              </p:nvSpPr>
              <p:spPr bwMode="auto">
                <a:xfrm>
                  <a:off x="3155950" y="2733675"/>
                  <a:ext cx="1588" cy="12065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4" name="Line 142"/>
                <p:cNvSpPr>
                  <a:spLocks noChangeShapeType="1"/>
                </p:cNvSpPr>
                <p:nvPr/>
              </p:nvSpPr>
              <p:spPr bwMode="auto">
                <a:xfrm>
                  <a:off x="3065463" y="2805113"/>
                  <a:ext cx="1587" cy="100012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5" name="Line 143"/>
                <p:cNvSpPr>
                  <a:spLocks noChangeShapeType="1"/>
                </p:cNvSpPr>
                <p:nvPr/>
              </p:nvSpPr>
              <p:spPr bwMode="auto">
                <a:xfrm>
                  <a:off x="2590800" y="2111375"/>
                  <a:ext cx="1588" cy="9048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6" name="Line 144"/>
                <p:cNvSpPr>
                  <a:spLocks noChangeShapeType="1"/>
                </p:cNvSpPr>
                <p:nvPr/>
              </p:nvSpPr>
              <p:spPr bwMode="auto">
                <a:xfrm>
                  <a:off x="2590800" y="2809875"/>
                  <a:ext cx="1588" cy="10953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7" name="Line 145"/>
                <p:cNvSpPr>
                  <a:spLocks noChangeShapeType="1"/>
                </p:cNvSpPr>
                <p:nvPr/>
              </p:nvSpPr>
              <p:spPr bwMode="auto">
                <a:xfrm flipH="1">
                  <a:off x="8043863" y="2443163"/>
                  <a:ext cx="47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8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7974013" y="1735138"/>
                  <a:ext cx="1270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9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7551738" y="2776538"/>
                  <a:ext cx="22225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0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7486650" y="2503488"/>
                  <a:ext cx="523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7486650" y="2619375"/>
                  <a:ext cx="301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2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7354888" y="2063750"/>
                  <a:ext cx="444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7153275" y="2322513"/>
                  <a:ext cx="587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4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6673850" y="2073275"/>
                  <a:ext cx="349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5" name="Line 153"/>
                <p:cNvSpPr>
                  <a:spLocks noChangeShapeType="1"/>
                </p:cNvSpPr>
                <p:nvPr/>
              </p:nvSpPr>
              <p:spPr bwMode="auto">
                <a:xfrm>
                  <a:off x="8048625" y="2443163"/>
                  <a:ext cx="15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6" name="Line 154"/>
                <p:cNvSpPr>
                  <a:spLocks noChangeShapeType="1"/>
                </p:cNvSpPr>
                <p:nvPr/>
              </p:nvSpPr>
              <p:spPr bwMode="auto">
                <a:xfrm>
                  <a:off x="7986713" y="1735138"/>
                  <a:ext cx="111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7" name="Line 155"/>
                <p:cNvSpPr>
                  <a:spLocks noChangeShapeType="1"/>
                </p:cNvSpPr>
                <p:nvPr/>
              </p:nvSpPr>
              <p:spPr bwMode="auto">
                <a:xfrm>
                  <a:off x="7573963" y="2776538"/>
                  <a:ext cx="238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8" name="Line 156"/>
                <p:cNvSpPr>
                  <a:spLocks noChangeShapeType="1"/>
                </p:cNvSpPr>
                <p:nvPr/>
              </p:nvSpPr>
              <p:spPr bwMode="auto">
                <a:xfrm>
                  <a:off x="7539038" y="2503488"/>
                  <a:ext cx="523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9" name="Line 157"/>
                <p:cNvSpPr>
                  <a:spLocks noChangeShapeType="1"/>
                </p:cNvSpPr>
                <p:nvPr/>
              </p:nvSpPr>
              <p:spPr bwMode="auto">
                <a:xfrm>
                  <a:off x="7516813" y="2619375"/>
                  <a:ext cx="2857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0" name="Line 158"/>
                <p:cNvSpPr>
                  <a:spLocks noChangeShapeType="1"/>
                </p:cNvSpPr>
                <p:nvPr/>
              </p:nvSpPr>
              <p:spPr bwMode="auto">
                <a:xfrm>
                  <a:off x="7399338" y="2063750"/>
                  <a:ext cx="476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1" name="Line 159"/>
                <p:cNvSpPr>
                  <a:spLocks noChangeShapeType="1"/>
                </p:cNvSpPr>
                <p:nvPr/>
              </p:nvSpPr>
              <p:spPr bwMode="auto">
                <a:xfrm>
                  <a:off x="7212013" y="2322513"/>
                  <a:ext cx="555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" name="Line 160"/>
                <p:cNvSpPr>
                  <a:spLocks noChangeShapeType="1"/>
                </p:cNvSpPr>
                <p:nvPr/>
              </p:nvSpPr>
              <p:spPr bwMode="auto">
                <a:xfrm>
                  <a:off x="6708775" y="2073275"/>
                  <a:ext cx="349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3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8048625" y="2349500"/>
                  <a:ext cx="1588" cy="936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4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7986713" y="1630363"/>
                  <a:ext cx="1587" cy="1047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5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7573963" y="2597150"/>
                  <a:ext cx="1587" cy="1793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6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7539038" y="2332038"/>
                  <a:ext cx="1587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7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7516813" y="2465388"/>
                  <a:ext cx="1587" cy="1539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7497763" y="1862138"/>
                  <a:ext cx="1587" cy="698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7399338" y="1933575"/>
                  <a:ext cx="1587" cy="1301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7212013" y="1920875"/>
                  <a:ext cx="1587" cy="40163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1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6708775" y="1970088"/>
                  <a:ext cx="1588" cy="1031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2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6638925" y="1670050"/>
                  <a:ext cx="1588" cy="952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3" name="Line 171"/>
                <p:cNvSpPr>
                  <a:spLocks noChangeShapeType="1"/>
                </p:cNvSpPr>
                <p:nvPr/>
              </p:nvSpPr>
              <p:spPr bwMode="auto">
                <a:xfrm>
                  <a:off x="8048625" y="2443163"/>
                  <a:ext cx="1588" cy="936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4" name="Line 172"/>
                <p:cNvSpPr>
                  <a:spLocks noChangeShapeType="1"/>
                </p:cNvSpPr>
                <p:nvPr/>
              </p:nvSpPr>
              <p:spPr bwMode="auto">
                <a:xfrm>
                  <a:off x="7986713" y="1735138"/>
                  <a:ext cx="1587" cy="1031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5" name="Line 173"/>
                <p:cNvSpPr>
                  <a:spLocks noChangeShapeType="1"/>
                </p:cNvSpPr>
                <p:nvPr/>
              </p:nvSpPr>
              <p:spPr bwMode="auto">
                <a:xfrm>
                  <a:off x="7573963" y="2776538"/>
                  <a:ext cx="1587" cy="1825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6" name="Line 174"/>
                <p:cNvSpPr>
                  <a:spLocks noChangeShapeType="1"/>
                </p:cNvSpPr>
                <p:nvPr/>
              </p:nvSpPr>
              <p:spPr bwMode="auto">
                <a:xfrm>
                  <a:off x="7539038" y="2503488"/>
                  <a:ext cx="1587" cy="1698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7" name="Line 175"/>
                <p:cNvSpPr>
                  <a:spLocks noChangeShapeType="1"/>
                </p:cNvSpPr>
                <p:nvPr/>
              </p:nvSpPr>
              <p:spPr bwMode="auto">
                <a:xfrm>
                  <a:off x="7516813" y="2619375"/>
                  <a:ext cx="1587" cy="1539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8" name="Line 176"/>
                <p:cNvSpPr>
                  <a:spLocks noChangeShapeType="1"/>
                </p:cNvSpPr>
                <p:nvPr/>
              </p:nvSpPr>
              <p:spPr bwMode="auto">
                <a:xfrm>
                  <a:off x="7497763" y="1931988"/>
                  <a:ext cx="1587" cy="714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9" name="Line 177"/>
                <p:cNvSpPr>
                  <a:spLocks noChangeShapeType="1"/>
                </p:cNvSpPr>
                <p:nvPr/>
              </p:nvSpPr>
              <p:spPr bwMode="auto">
                <a:xfrm>
                  <a:off x="7399338" y="2063750"/>
                  <a:ext cx="1587" cy="1317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0" name="Line 178"/>
                <p:cNvSpPr>
                  <a:spLocks noChangeShapeType="1"/>
                </p:cNvSpPr>
                <p:nvPr/>
              </p:nvSpPr>
              <p:spPr bwMode="auto">
                <a:xfrm>
                  <a:off x="7212013" y="2322513"/>
                  <a:ext cx="1587" cy="4000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1" name="Line 179"/>
                <p:cNvSpPr>
                  <a:spLocks noChangeShapeType="1"/>
                </p:cNvSpPr>
                <p:nvPr/>
              </p:nvSpPr>
              <p:spPr bwMode="auto">
                <a:xfrm>
                  <a:off x="6708775" y="2073275"/>
                  <a:ext cx="1588" cy="9842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2" name="Line 180"/>
                <p:cNvSpPr>
                  <a:spLocks noChangeShapeType="1"/>
                </p:cNvSpPr>
                <p:nvPr/>
              </p:nvSpPr>
              <p:spPr bwMode="auto">
                <a:xfrm>
                  <a:off x="6638925" y="1765300"/>
                  <a:ext cx="1588" cy="9683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3" name="Line 181"/>
                <p:cNvSpPr>
                  <a:spLocks noChangeShapeType="1"/>
                </p:cNvSpPr>
                <p:nvPr/>
              </p:nvSpPr>
              <p:spPr bwMode="auto">
                <a:xfrm flipH="1">
                  <a:off x="8043863" y="2554288"/>
                  <a:ext cx="15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4" name="Line 182"/>
                <p:cNvSpPr>
                  <a:spLocks noChangeShapeType="1"/>
                </p:cNvSpPr>
                <p:nvPr/>
              </p:nvSpPr>
              <p:spPr bwMode="auto">
                <a:xfrm flipH="1">
                  <a:off x="7594600" y="2112963"/>
                  <a:ext cx="47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5" name="Line 183"/>
                <p:cNvSpPr>
                  <a:spLocks noChangeShapeType="1"/>
                </p:cNvSpPr>
                <p:nvPr/>
              </p:nvSpPr>
              <p:spPr bwMode="auto">
                <a:xfrm>
                  <a:off x="8045450" y="2554288"/>
                  <a:ext cx="15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6" name="Line 184"/>
                <p:cNvSpPr>
                  <a:spLocks noChangeShapeType="1"/>
                </p:cNvSpPr>
                <p:nvPr/>
              </p:nvSpPr>
              <p:spPr bwMode="auto">
                <a:xfrm>
                  <a:off x="7599363" y="2112963"/>
                  <a:ext cx="635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7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8045450" y="2382838"/>
                  <a:ext cx="1588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8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7599363" y="1938338"/>
                  <a:ext cx="1587" cy="17462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49" name="Line 187"/>
                <p:cNvSpPr>
                  <a:spLocks noChangeShapeType="1"/>
                </p:cNvSpPr>
                <p:nvPr/>
              </p:nvSpPr>
              <p:spPr bwMode="auto">
                <a:xfrm>
                  <a:off x="8045450" y="2554288"/>
                  <a:ext cx="1588" cy="1682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0" name="Line 188"/>
                <p:cNvSpPr>
                  <a:spLocks noChangeShapeType="1"/>
                </p:cNvSpPr>
                <p:nvPr/>
              </p:nvSpPr>
              <p:spPr bwMode="auto">
                <a:xfrm>
                  <a:off x="7599363" y="2112963"/>
                  <a:ext cx="1587" cy="17621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1" name="Line 189"/>
                <p:cNvSpPr>
                  <a:spLocks noChangeShapeType="1"/>
                </p:cNvSpPr>
                <p:nvPr/>
              </p:nvSpPr>
              <p:spPr bwMode="auto">
                <a:xfrm flipH="1">
                  <a:off x="7653338" y="1895475"/>
                  <a:ext cx="63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2" name="Line 190"/>
                <p:cNvSpPr>
                  <a:spLocks noChangeShapeType="1"/>
                </p:cNvSpPr>
                <p:nvPr/>
              </p:nvSpPr>
              <p:spPr bwMode="auto">
                <a:xfrm>
                  <a:off x="7659688" y="1895475"/>
                  <a:ext cx="952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3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7680325" y="1014413"/>
                  <a:ext cx="1588" cy="1587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4" name="Line 192"/>
                <p:cNvSpPr>
                  <a:spLocks noChangeShapeType="1"/>
                </p:cNvSpPr>
                <p:nvPr/>
              </p:nvSpPr>
              <p:spPr bwMode="auto">
                <a:xfrm>
                  <a:off x="7651750" y="1014413"/>
                  <a:ext cx="587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5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7659688" y="1724025"/>
                  <a:ext cx="1587" cy="1714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6" name="Line 194"/>
                <p:cNvSpPr>
                  <a:spLocks noChangeShapeType="1"/>
                </p:cNvSpPr>
                <p:nvPr/>
              </p:nvSpPr>
              <p:spPr bwMode="auto">
                <a:xfrm>
                  <a:off x="7632700" y="1724025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7" name="Line 195"/>
                <p:cNvSpPr>
                  <a:spLocks noChangeShapeType="1"/>
                </p:cNvSpPr>
                <p:nvPr/>
              </p:nvSpPr>
              <p:spPr bwMode="auto">
                <a:xfrm>
                  <a:off x="7680325" y="1173163"/>
                  <a:ext cx="1588" cy="1603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8" name="Line 196"/>
                <p:cNvSpPr>
                  <a:spLocks noChangeShapeType="1"/>
                </p:cNvSpPr>
                <p:nvPr/>
              </p:nvSpPr>
              <p:spPr bwMode="auto">
                <a:xfrm>
                  <a:off x="7651750" y="1333500"/>
                  <a:ext cx="58738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59" name="Line 197"/>
                <p:cNvSpPr>
                  <a:spLocks noChangeShapeType="1"/>
                </p:cNvSpPr>
                <p:nvPr/>
              </p:nvSpPr>
              <p:spPr bwMode="auto">
                <a:xfrm>
                  <a:off x="7659688" y="1895475"/>
                  <a:ext cx="1587" cy="1682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0" name="Line 198"/>
                <p:cNvSpPr>
                  <a:spLocks noChangeShapeType="1"/>
                </p:cNvSpPr>
                <p:nvPr/>
              </p:nvSpPr>
              <p:spPr bwMode="auto">
                <a:xfrm>
                  <a:off x="7632700" y="2063750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1" name="Line 199"/>
                <p:cNvSpPr>
                  <a:spLocks noChangeShapeType="1"/>
                </p:cNvSpPr>
                <p:nvPr/>
              </p:nvSpPr>
              <p:spPr bwMode="auto">
                <a:xfrm flipH="1">
                  <a:off x="7607300" y="1411288"/>
                  <a:ext cx="1428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2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7307263" y="1684338"/>
                  <a:ext cx="238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3" name="Line 201"/>
                <p:cNvSpPr>
                  <a:spLocks noChangeShapeType="1"/>
                </p:cNvSpPr>
                <p:nvPr/>
              </p:nvSpPr>
              <p:spPr bwMode="auto">
                <a:xfrm>
                  <a:off x="7621588" y="1411288"/>
                  <a:ext cx="1111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4" name="Line 202"/>
                <p:cNvSpPr>
                  <a:spLocks noChangeShapeType="1"/>
                </p:cNvSpPr>
                <p:nvPr/>
              </p:nvSpPr>
              <p:spPr bwMode="auto">
                <a:xfrm>
                  <a:off x="7331075" y="1684338"/>
                  <a:ext cx="20638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5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7621588" y="1290638"/>
                  <a:ext cx="1587" cy="12065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6" name="Line 204"/>
                <p:cNvSpPr>
                  <a:spLocks noChangeShapeType="1"/>
                </p:cNvSpPr>
                <p:nvPr/>
              </p:nvSpPr>
              <p:spPr bwMode="auto">
                <a:xfrm flipV="1">
                  <a:off x="7331075" y="1581150"/>
                  <a:ext cx="1588" cy="1031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7" name="Line 205"/>
                <p:cNvSpPr>
                  <a:spLocks noChangeShapeType="1"/>
                </p:cNvSpPr>
                <p:nvPr/>
              </p:nvSpPr>
              <p:spPr bwMode="auto">
                <a:xfrm>
                  <a:off x="7621588" y="1411288"/>
                  <a:ext cx="1587" cy="12223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8" name="Line 206"/>
                <p:cNvSpPr>
                  <a:spLocks noChangeShapeType="1"/>
                </p:cNvSpPr>
                <p:nvPr/>
              </p:nvSpPr>
              <p:spPr bwMode="auto">
                <a:xfrm>
                  <a:off x="7331075" y="1684338"/>
                  <a:ext cx="1588" cy="10636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69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8027988" y="216852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0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8021638" y="224948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8010525" y="213518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8001000" y="18319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7986713" y="22002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" name="Line 212"/>
                <p:cNvSpPr>
                  <a:spLocks noChangeShapeType="1"/>
                </p:cNvSpPr>
                <p:nvPr/>
              </p:nvSpPr>
              <p:spPr bwMode="auto">
                <a:xfrm flipH="1">
                  <a:off x="7985125" y="17081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7983538" y="204152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7978775" y="19605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7978775" y="17303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" name="Line 216"/>
                <p:cNvSpPr>
                  <a:spLocks noChangeShapeType="1"/>
                </p:cNvSpPr>
                <p:nvPr/>
              </p:nvSpPr>
              <p:spPr bwMode="auto">
                <a:xfrm flipH="1">
                  <a:off x="7921625" y="17446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9" name="Line 217"/>
                <p:cNvSpPr>
                  <a:spLocks noChangeShapeType="1"/>
                </p:cNvSpPr>
                <p:nvPr/>
              </p:nvSpPr>
              <p:spPr bwMode="auto">
                <a:xfrm flipH="1">
                  <a:off x="7921625" y="170180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0" name="Line 218"/>
                <p:cNvSpPr>
                  <a:spLocks noChangeShapeType="1"/>
                </p:cNvSpPr>
                <p:nvPr/>
              </p:nvSpPr>
              <p:spPr bwMode="auto">
                <a:xfrm flipH="1">
                  <a:off x="7921625" y="184943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1" name="Line 219"/>
                <p:cNvSpPr>
                  <a:spLocks noChangeShapeType="1"/>
                </p:cNvSpPr>
                <p:nvPr/>
              </p:nvSpPr>
              <p:spPr bwMode="auto">
                <a:xfrm flipH="1">
                  <a:off x="7885113" y="1976438"/>
                  <a:ext cx="26987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2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7894638" y="19494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3" name="Line 221"/>
                <p:cNvSpPr>
                  <a:spLocks noChangeShapeType="1"/>
                </p:cNvSpPr>
                <p:nvPr/>
              </p:nvSpPr>
              <p:spPr bwMode="auto">
                <a:xfrm flipH="1">
                  <a:off x="7883525" y="16065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4" name="Line 222"/>
                <p:cNvSpPr>
                  <a:spLocks noChangeShapeType="1"/>
                </p:cNvSpPr>
                <p:nvPr/>
              </p:nvSpPr>
              <p:spPr bwMode="auto">
                <a:xfrm flipH="1">
                  <a:off x="7748588" y="19097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5" name="Line 223"/>
                <p:cNvSpPr>
                  <a:spLocks noChangeShapeType="1"/>
                </p:cNvSpPr>
                <p:nvPr/>
              </p:nvSpPr>
              <p:spPr bwMode="auto">
                <a:xfrm flipH="1">
                  <a:off x="7724775" y="19462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6" name="Line 224"/>
                <p:cNvSpPr>
                  <a:spLocks noChangeShapeType="1"/>
                </p:cNvSpPr>
                <p:nvPr/>
              </p:nvSpPr>
              <p:spPr bwMode="auto">
                <a:xfrm>
                  <a:off x="8045450" y="216852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7" name="Line 225"/>
                <p:cNvSpPr>
                  <a:spLocks noChangeShapeType="1"/>
                </p:cNvSpPr>
                <p:nvPr/>
              </p:nvSpPr>
              <p:spPr bwMode="auto">
                <a:xfrm>
                  <a:off x="8039100" y="2249488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8" name="Line 226"/>
                <p:cNvSpPr>
                  <a:spLocks noChangeShapeType="1"/>
                </p:cNvSpPr>
                <p:nvPr/>
              </p:nvSpPr>
              <p:spPr bwMode="auto">
                <a:xfrm>
                  <a:off x="8027988" y="213518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89" name="Line 227"/>
                <p:cNvSpPr>
                  <a:spLocks noChangeShapeType="1"/>
                </p:cNvSpPr>
                <p:nvPr/>
              </p:nvSpPr>
              <p:spPr bwMode="auto">
                <a:xfrm>
                  <a:off x="8018463" y="1831975"/>
                  <a:ext cx="15875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0" name="Line 228"/>
                <p:cNvSpPr>
                  <a:spLocks noChangeShapeType="1"/>
                </p:cNvSpPr>
                <p:nvPr/>
              </p:nvSpPr>
              <p:spPr bwMode="auto">
                <a:xfrm>
                  <a:off x="8004175" y="220027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1" name="Line 229"/>
                <p:cNvSpPr>
                  <a:spLocks noChangeShapeType="1"/>
                </p:cNvSpPr>
                <p:nvPr/>
              </p:nvSpPr>
              <p:spPr bwMode="auto">
                <a:xfrm>
                  <a:off x="8002588" y="17081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2" name="Line 230"/>
                <p:cNvSpPr>
                  <a:spLocks noChangeShapeType="1"/>
                </p:cNvSpPr>
                <p:nvPr/>
              </p:nvSpPr>
              <p:spPr bwMode="auto">
                <a:xfrm>
                  <a:off x="8001000" y="2041525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3" name="Line 231"/>
                <p:cNvSpPr>
                  <a:spLocks noChangeShapeType="1"/>
                </p:cNvSpPr>
                <p:nvPr/>
              </p:nvSpPr>
              <p:spPr bwMode="auto">
                <a:xfrm>
                  <a:off x="7996238" y="19605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4" name="Line 232"/>
                <p:cNvSpPr>
                  <a:spLocks noChangeShapeType="1"/>
                </p:cNvSpPr>
                <p:nvPr/>
              </p:nvSpPr>
              <p:spPr bwMode="auto">
                <a:xfrm>
                  <a:off x="7996238" y="17303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5" name="Line 233"/>
                <p:cNvSpPr>
                  <a:spLocks noChangeShapeType="1"/>
                </p:cNvSpPr>
                <p:nvPr/>
              </p:nvSpPr>
              <p:spPr bwMode="auto">
                <a:xfrm>
                  <a:off x="7939088" y="1744663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6" name="Line 234"/>
                <p:cNvSpPr>
                  <a:spLocks noChangeShapeType="1"/>
                </p:cNvSpPr>
                <p:nvPr/>
              </p:nvSpPr>
              <p:spPr bwMode="auto">
                <a:xfrm>
                  <a:off x="7939088" y="170180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7" name="Line 235"/>
                <p:cNvSpPr>
                  <a:spLocks noChangeShapeType="1"/>
                </p:cNvSpPr>
                <p:nvPr/>
              </p:nvSpPr>
              <p:spPr bwMode="auto">
                <a:xfrm>
                  <a:off x="7939088" y="1849438"/>
                  <a:ext cx="17462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8" name="Line 236"/>
                <p:cNvSpPr>
                  <a:spLocks noChangeShapeType="1"/>
                </p:cNvSpPr>
                <p:nvPr/>
              </p:nvSpPr>
              <p:spPr bwMode="auto">
                <a:xfrm>
                  <a:off x="7912100" y="1976438"/>
                  <a:ext cx="25400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99" name="Line 237"/>
                <p:cNvSpPr>
                  <a:spLocks noChangeShapeType="1"/>
                </p:cNvSpPr>
                <p:nvPr/>
              </p:nvSpPr>
              <p:spPr bwMode="auto">
                <a:xfrm>
                  <a:off x="7912100" y="1949450"/>
                  <a:ext cx="17463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0" name="Line 238"/>
                <p:cNvSpPr>
                  <a:spLocks noChangeShapeType="1"/>
                </p:cNvSpPr>
                <p:nvPr/>
              </p:nvSpPr>
              <p:spPr bwMode="auto">
                <a:xfrm>
                  <a:off x="7900988" y="1606550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1" name="Line 239"/>
                <p:cNvSpPr>
                  <a:spLocks noChangeShapeType="1"/>
                </p:cNvSpPr>
                <p:nvPr/>
              </p:nvSpPr>
              <p:spPr bwMode="auto">
                <a:xfrm>
                  <a:off x="7766050" y="1909763"/>
                  <a:ext cx="17463" cy="1587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2" name="Line 240"/>
                <p:cNvSpPr>
                  <a:spLocks noChangeShapeType="1"/>
                </p:cNvSpPr>
                <p:nvPr/>
              </p:nvSpPr>
              <p:spPr bwMode="auto">
                <a:xfrm>
                  <a:off x="7742238" y="1946275"/>
                  <a:ext cx="17462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3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8045450" y="2038350"/>
                  <a:ext cx="1588" cy="130175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4" name="Line 242"/>
                <p:cNvSpPr>
                  <a:spLocks noChangeShapeType="1"/>
                </p:cNvSpPr>
                <p:nvPr/>
              </p:nvSpPr>
              <p:spPr bwMode="auto">
                <a:xfrm>
                  <a:off x="8018463" y="2038350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5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8039100" y="2168525"/>
                  <a:ext cx="1588" cy="8096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6" name="Line 244"/>
                <p:cNvSpPr>
                  <a:spLocks noChangeShapeType="1"/>
                </p:cNvSpPr>
                <p:nvPr/>
              </p:nvSpPr>
              <p:spPr bwMode="auto">
                <a:xfrm>
                  <a:off x="8010525" y="2168525"/>
                  <a:ext cx="58738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7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8027988" y="2085975"/>
                  <a:ext cx="1587" cy="49213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8" name="Line 246"/>
                <p:cNvSpPr>
                  <a:spLocks noChangeShapeType="1"/>
                </p:cNvSpPr>
                <p:nvPr/>
              </p:nvSpPr>
              <p:spPr bwMode="auto">
                <a:xfrm>
                  <a:off x="8001000" y="2085975"/>
                  <a:ext cx="57150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9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8018463" y="1717675"/>
                  <a:ext cx="1587" cy="11430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0" name="Line 248"/>
                <p:cNvSpPr>
                  <a:spLocks noChangeShapeType="1"/>
                </p:cNvSpPr>
                <p:nvPr/>
              </p:nvSpPr>
              <p:spPr bwMode="auto">
                <a:xfrm>
                  <a:off x="7989888" y="1717675"/>
                  <a:ext cx="58737" cy="1588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1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8004175" y="2112963"/>
                  <a:ext cx="1588" cy="87312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212" name="Group 250"/>
                <p:cNvGrpSpPr>
                  <a:grpSpLocks/>
                </p:cNvGrpSpPr>
                <p:nvPr/>
              </p:nvGrpSpPr>
              <p:grpSpPr bwMode="auto">
                <a:xfrm>
                  <a:off x="2557463" y="1131888"/>
                  <a:ext cx="5527675" cy="2206625"/>
                  <a:chOff x="1322" y="1134"/>
                  <a:chExt cx="3482" cy="1390"/>
                </a:xfrm>
              </p:grpSpPr>
              <p:sp>
                <p:nvSpPr>
                  <p:cNvPr id="319" name="Line 251"/>
                  <p:cNvSpPr>
                    <a:spLocks noChangeShapeType="1"/>
                  </p:cNvSpPr>
                  <p:nvPr/>
                </p:nvSpPr>
                <p:spPr bwMode="auto">
                  <a:xfrm>
                    <a:off x="4736" y="1752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0" name="Line 2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2" y="1448"/>
                    <a:ext cx="1" cy="4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1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4734" y="1448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2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1" y="1666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3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4733" y="16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4" name="Line 2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48" y="1624"/>
                    <a:ext cx="1" cy="3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5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62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6" name="Line 2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48" y="1445"/>
                    <a:ext cx="1" cy="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7" name="Line 259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445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8" name="Line 2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482"/>
                    <a:ext cx="1" cy="3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9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482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0" name="Line 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466"/>
                    <a:ext cx="1" cy="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1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4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2" name="Line 2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2" y="1556"/>
                    <a:ext cx="1" cy="3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3" name="Line 265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5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4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5" y="1590"/>
                    <a:ext cx="1" cy="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5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59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6" name="Line 2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5" y="1604"/>
                    <a:ext cx="1" cy="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7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60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8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88" y="1333"/>
                    <a:ext cx="1" cy="10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9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33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0" name="Line 2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3" y="1583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1" name="Line 273"/>
                  <p:cNvSpPr>
                    <a:spLocks noChangeShapeType="1"/>
                  </p:cNvSpPr>
                  <p:nvPr/>
                </p:nvSpPr>
                <p:spPr bwMode="auto">
                  <a:xfrm>
                    <a:off x="4585" y="158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2" name="Line 2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8" y="1504"/>
                    <a:ext cx="1" cy="14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3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4570" y="150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4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4779" y="1787"/>
                    <a:ext cx="1" cy="8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5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4762" y="1870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6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4775" y="1838"/>
                    <a:ext cx="1" cy="5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7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4757" y="189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8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4768" y="1766"/>
                    <a:ext cx="1" cy="3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9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1798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0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4762" y="1575"/>
                    <a:ext cx="1" cy="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1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4744" y="164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2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4753" y="1807"/>
                    <a:ext cx="1" cy="5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3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4736" y="1863"/>
                    <a:ext cx="36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4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4752" y="1497"/>
                    <a:ext cx="1" cy="4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5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4734" y="1545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6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1707"/>
                    <a:ext cx="1" cy="4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7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4733" y="1748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8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4748" y="1656"/>
                    <a:ext cx="1" cy="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9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68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4748" y="1511"/>
                    <a:ext cx="1" cy="6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4730" y="157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2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520"/>
                    <a:ext cx="1" cy="3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3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59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4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493"/>
                    <a:ext cx="1" cy="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5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520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6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4712" y="1586"/>
                    <a:ext cx="1" cy="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7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17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8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66"/>
                    <a:ext cx="1" cy="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9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742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0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4695" y="1649"/>
                    <a:ext cx="1" cy="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1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4677" y="1694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2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4688" y="1433"/>
                    <a:ext cx="1" cy="10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3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33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4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4603" y="1624"/>
                    <a:ext cx="1" cy="4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5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4585" y="1666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6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4588" y="1647"/>
                    <a:ext cx="1" cy="14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7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4570" y="1791"/>
                    <a:ext cx="37" cy="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8" name="Freeform 310"/>
                  <p:cNvSpPr>
                    <a:spLocks/>
                  </p:cNvSpPr>
                  <p:nvPr/>
                </p:nvSpPr>
                <p:spPr bwMode="auto">
                  <a:xfrm>
                    <a:off x="4772" y="195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79" name="Freeform 311"/>
                  <p:cNvSpPr>
                    <a:spLocks/>
                  </p:cNvSpPr>
                  <p:nvPr/>
                </p:nvSpPr>
                <p:spPr bwMode="auto">
                  <a:xfrm>
                    <a:off x="4771" y="2021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0" name="Freeform 312"/>
                  <p:cNvSpPr>
                    <a:spLocks/>
                  </p:cNvSpPr>
                  <p:nvPr/>
                </p:nvSpPr>
                <p:spPr bwMode="auto">
                  <a:xfrm>
                    <a:off x="4771" y="177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1" name="Freeform 313"/>
                  <p:cNvSpPr>
                    <a:spLocks/>
                  </p:cNvSpPr>
                  <p:nvPr/>
                </p:nvSpPr>
                <p:spPr bwMode="auto">
                  <a:xfrm>
                    <a:off x="4767" y="1830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2" name="Freeform 314"/>
                  <p:cNvSpPr>
                    <a:spLocks/>
                  </p:cNvSpPr>
                  <p:nvPr/>
                </p:nvSpPr>
                <p:spPr bwMode="auto">
                  <a:xfrm>
                    <a:off x="4760" y="175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3" name="Freeform 315"/>
                  <p:cNvSpPr>
                    <a:spLocks/>
                  </p:cNvSpPr>
                  <p:nvPr/>
                </p:nvSpPr>
                <p:spPr bwMode="auto">
                  <a:xfrm>
                    <a:off x="4753" y="1567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4" name="Freeform 316"/>
                  <p:cNvSpPr>
                    <a:spLocks/>
                  </p:cNvSpPr>
                  <p:nvPr/>
                </p:nvSpPr>
                <p:spPr bwMode="auto">
                  <a:xfrm>
                    <a:off x="4745" y="1799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5" name="Freeform 317"/>
                  <p:cNvSpPr>
                    <a:spLocks/>
                  </p:cNvSpPr>
                  <p:nvPr/>
                </p:nvSpPr>
                <p:spPr bwMode="auto">
                  <a:xfrm>
                    <a:off x="4744" y="1489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6" name="Freeform 318"/>
                  <p:cNvSpPr>
                    <a:spLocks/>
                  </p:cNvSpPr>
                  <p:nvPr/>
                </p:nvSpPr>
                <p:spPr bwMode="auto">
                  <a:xfrm>
                    <a:off x="4742" y="1699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7" name="Freeform 319"/>
                  <p:cNvSpPr>
                    <a:spLocks/>
                  </p:cNvSpPr>
                  <p:nvPr/>
                </p:nvSpPr>
                <p:spPr bwMode="auto">
                  <a:xfrm>
                    <a:off x="4740" y="1647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8" name="Freeform 320"/>
                  <p:cNvSpPr>
                    <a:spLocks/>
                  </p:cNvSpPr>
                  <p:nvPr/>
                </p:nvSpPr>
                <p:spPr bwMode="auto">
                  <a:xfrm>
                    <a:off x="4740" y="1503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89" name="Freeform 321"/>
                  <p:cNvSpPr>
                    <a:spLocks/>
                  </p:cNvSpPr>
                  <p:nvPr/>
                </p:nvSpPr>
                <p:spPr bwMode="auto">
                  <a:xfrm>
                    <a:off x="4734" y="150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0" name="Freeform 322"/>
                  <p:cNvSpPr>
                    <a:spLocks/>
                  </p:cNvSpPr>
                  <p:nvPr/>
                </p:nvSpPr>
                <p:spPr bwMode="auto">
                  <a:xfrm>
                    <a:off x="4704" y="151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1" name="Freeform 323"/>
                  <p:cNvSpPr>
                    <a:spLocks/>
                  </p:cNvSpPr>
                  <p:nvPr/>
                </p:nvSpPr>
                <p:spPr bwMode="auto">
                  <a:xfrm>
                    <a:off x="4704" y="148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2" name="Freeform 324"/>
                  <p:cNvSpPr>
                    <a:spLocks/>
                  </p:cNvSpPr>
                  <p:nvPr/>
                </p:nvSpPr>
                <p:spPr bwMode="auto">
                  <a:xfrm>
                    <a:off x="4704" y="157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3" name="Freeform 325"/>
                  <p:cNvSpPr>
                    <a:spLocks/>
                  </p:cNvSpPr>
                  <p:nvPr/>
                </p:nvSpPr>
                <p:spPr bwMode="auto">
                  <a:xfrm>
                    <a:off x="4686" y="1658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4" name="Freeform 326"/>
                  <p:cNvSpPr>
                    <a:spLocks/>
                  </p:cNvSpPr>
                  <p:nvPr/>
                </p:nvSpPr>
                <p:spPr bwMode="auto">
                  <a:xfrm>
                    <a:off x="4686" y="1640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5" name="Freeform 327"/>
                  <p:cNvSpPr>
                    <a:spLocks/>
                  </p:cNvSpPr>
                  <p:nvPr/>
                </p:nvSpPr>
                <p:spPr bwMode="auto">
                  <a:xfrm>
                    <a:off x="4680" y="1425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6" name="Freeform 328"/>
                  <p:cNvSpPr>
                    <a:spLocks/>
                  </p:cNvSpPr>
                  <p:nvPr/>
                </p:nvSpPr>
                <p:spPr bwMode="auto">
                  <a:xfrm>
                    <a:off x="4595" y="1616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7" name="Freeform 329"/>
                  <p:cNvSpPr>
                    <a:spLocks/>
                  </p:cNvSpPr>
                  <p:nvPr/>
                </p:nvSpPr>
                <p:spPr bwMode="auto">
                  <a:xfrm>
                    <a:off x="4580" y="1639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8" name="Freeform 330"/>
                  <p:cNvSpPr>
                    <a:spLocks/>
                  </p:cNvSpPr>
                  <p:nvPr/>
                </p:nvSpPr>
                <p:spPr bwMode="auto">
                  <a:xfrm>
                    <a:off x="4540" y="115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399" name="Freeform 331"/>
                  <p:cNvSpPr>
                    <a:spLocks/>
                  </p:cNvSpPr>
                  <p:nvPr/>
                </p:nvSpPr>
                <p:spPr bwMode="auto">
                  <a:xfrm>
                    <a:off x="4528" y="1606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0" name="Freeform 332"/>
                  <p:cNvSpPr>
                    <a:spLocks/>
                  </p:cNvSpPr>
                  <p:nvPr/>
                </p:nvSpPr>
                <p:spPr bwMode="auto">
                  <a:xfrm>
                    <a:off x="4503" y="130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1" name="Freeform 333"/>
                  <p:cNvSpPr>
                    <a:spLocks/>
                  </p:cNvSpPr>
                  <p:nvPr/>
                </p:nvSpPr>
                <p:spPr bwMode="auto">
                  <a:xfrm>
                    <a:off x="4490" y="1744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2" name="Freeform 334"/>
                  <p:cNvSpPr>
                    <a:spLocks/>
                  </p:cNvSpPr>
                  <p:nvPr/>
                </p:nvSpPr>
                <p:spPr bwMode="auto">
                  <a:xfrm>
                    <a:off x="4473" y="2162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3" name="Freeform 335"/>
                  <p:cNvSpPr>
                    <a:spLocks/>
                  </p:cNvSpPr>
                  <p:nvPr/>
                </p:nvSpPr>
                <p:spPr bwMode="auto">
                  <a:xfrm>
                    <a:off x="4452" y="1990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5 h 11"/>
                      <a:gd name="T4" fmla="*/ 5 w 11"/>
                      <a:gd name="T5" fmla="*/ 11 h 11"/>
                      <a:gd name="T6" fmla="*/ 0 w 11"/>
                      <a:gd name="T7" fmla="*/ 5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4" name="Freeform 336"/>
                  <p:cNvSpPr>
                    <a:spLocks/>
                  </p:cNvSpPr>
                  <p:nvPr/>
                </p:nvSpPr>
                <p:spPr bwMode="auto">
                  <a:xfrm>
                    <a:off x="4438" y="2062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5" name="Freeform 337"/>
                  <p:cNvSpPr>
                    <a:spLocks/>
                  </p:cNvSpPr>
                  <p:nvPr/>
                </p:nvSpPr>
                <p:spPr bwMode="auto">
                  <a:xfrm>
                    <a:off x="4426" y="1630"/>
                    <a:ext cx="11" cy="10"/>
                  </a:xfrm>
                  <a:custGeom>
                    <a:avLst/>
                    <a:gdLst>
                      <a:gd name="T0" fmla="*/ 5 w 11"/>
                      <a:gd name="T1" fmla="*/ 0 h 10"/>
                      <a:gd name="T2" fmla="*/ 11 w 11"/>
                      <a:gd name="T3" fmla="*/ 5 h 10"/>
                      <a:gd name="T4" fmla="*/ 5 w 11"/>
                      <a:gd name="T5" fmla="*/ 10 h 10"/>
                      <a:gd name="T6" fmla="*/ 0 w 11"/>
                      <a:gd name="T7" fmla="*/ 5 h 10"/>
                      <a:gd name="T8" fmla="*/ 5 w 11"/>
                      <a:gd name="T9" fmla="*/ 0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0"/>
                      <a:gd name="T17" fmla="*/ 11 w 11"/>
                      <a:gd name="T18" fmla="*/ 10 h 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0">
                        <a:moveTo>
                          <a:pt x="5" y="0"/>
                        </a:moveTo>
                        <a:lnTo>
                          <a:pt x="11" y="5"/>
                        </a:lnTo>
                        <a:lnTo>
                          <a:pt x="5" y="10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6" name="Freeform 338"/>
                  <p:cNvSpPr>
                    <a:spLocks/>
                  </p:cNvSpPr>
                  <p:nvPr/>
                </p:nvSpPr>
                <p:spPr bwMode="auto">
                  <a:xfrm>
                    <a:off x="4364" y="1713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5 h 11"/>
                      <a:gd name="T4" fmla="*/ 6 w 11"/>
                      <a:gd name="T5" fmla="*/ 11 h 11"/>
                      <a:gd name="T6" fmla="*/ 0 w 11"/>
                      <a:gd name="T7" fmla="*/ 5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5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7" name="Freeform 339"/>
                  <p:cNvSpPr>
                    <a:spLocks/>
                  </p:cNvSpPr>
                  <p:nvPr/>
                </p:nvSpPr>
                <p:spPr bwMode="auto">
                  <a:xfrm>
                    <a:off x="4321" y="1474"/>
                    <a:ext cx="10" cy="11"/>
                  </a:xfrm>
                  <a:custGeom>
                    <a:avLst/>
                    <a:gdLst>
                      <a:gd name="T0" fmla="*/ 5 w 10"/>
                      <a:gd name="T1" fmla="*/ 0 h 11"/>
                      <a:gd name="T2" fmla="*/ 10 w 10"/>
                      <a:gd name="T3" fmla="*/ 5 h 11"/>
                      <a:gd name="T4" fmla="*/ 5 w 10"/>
                      <a:gd name="T5" fmla="*/ 11 h 11"/>
                      <a:gd name="T6" fmla="*/ 0 w 10"/>
                      <a:gd name="T7" fmla="*/ 5 h 11"/>
                      <a:gd name="T8" fmla="*/ 5 w 10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"/>
                      <a:gd name="T16" fmla="*/ 0 h 11"/>
                      <a:gd name="T17" fmla="*/ 10 w 10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" h="11">
                        <a:moveTo>
                          <a:pt x="5" y="0"/>
                        </a:moveTo>
                        <a:lnTo>
                          <a:pt x="10" y="5"/>
                        </a:lnTo>
                        <a:lnTo>
                          <a:pt x="5" y="11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8" name="Freeform 340"/>
                  <p:cNvSpPr>
                    <a:spLocks/>
                  </p:cNvSpPr>
                  <p:nvPr/>
                </p:nvSpPr>
                <p:spPr bwMode="auto">
                  <a:xfrm>
                    <a:off x="4245" y="1875"/>
                    <a:ext cx="11" cy="11"/>
                  </a:xfrm>
                  <a:custGeom>
                    <a:avLst/>
                    <a:gdLst>
                      <a:gd name="T0" fmla="*/ 6 w 11"/>
                      <a:gd name="T1" fmla="*/ 0 h 11"/>
                      <a:gd name="T2" fmla="*/ 11 w 11"/>
                      <a:gd name="T3" fmla="*/ 6 h 11"/>
                      <a:gd name="T4" fmla="*/ 6 w 11"/>
                      <a:gd name="T5" fmla="*/ 11 h 11"/>
                      <a:gd name="T6" fmla="*/ 0 w 11"/>
                      <a:gd name="T7" fmla="*/ 6 h 11"/>
                      <a:gd name="T8" fmla="*/ 6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6" y="0"/>
                        </a:moveTo>
                        <a:lnTo>
                          <a:pt x="11" y="6"/>
                        </a:lnTo>
                        <a:lnTo>
                          <a:pt x="6" y="11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09" name="Freeform 341"/>
                  <p:cNvSpPr>
                    <a:spLocks/>
                  </p:cNvSpPr>
                  <p:nvPr/>
                </p:nvSpPr>
                <p:spPr bwMode="auto">
                  <a:xfrm>
                    <a:off x="3929" y="1718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0" name="Freeform 342"/>
                  <p:cNvSpPr>
                    <a:spLocks/>
                  </p:cNvSpPr>
                  <p:nvPr/>
                </p:nvSpPr>
                <p:spPr bwMode="auto">
                  <a:xfrm>
                    <a:off x="3885" y="1524"/>
                    <a:ext cx="11" cy="11"/>
                  </a:xfrm>
                  <a:custGeom>
                    <a:avLst/>
                    <a:gdLst>
                      <a:gd name="T0" fmla="*/ 5 w 11"/>
                      <a:gd name="T1" fmla="*/ 0 h 11"/>
                      <a:gd name="T2" fmla="*/ 11 w 11"/>
                      <a:gd name="T3" fmla="*/ 6 h 11"/>
                      <a:gd name="T4" fmla="*/ 5 w 11"/>
                      <a:gd name="T5" fmla="*/ 11 h 11"/>
                      <a:gd name="T6" fmla="*/ 0 w 11"/>
                      <a:gd name="T7" fmla="*/ 6 h 11"/>
                      <a:gd name="T8" fmla="*/ 5 w 11"/>
                      <a:gd name="T9" fmla="*/ 0 h 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"/>
                      <a:gd name="T16" fmla="*/ 0 h 11"/>
                      <a:gd name="T17" fmla="*/ 11 w 11"/>
                      <a:gd name="T18" fmla="*/ 11 h 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" h="11">
                        <a:moveTo>
                          <a:pt x="5" y="0"/>
                        </a:moveTo>
                        <a:lnTo>
                          <a:pt x="11" y="6"/>
                        </a:lnTo>
                        <a:lnTo>
                          <a:pt x="5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63AAFE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1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3896" y="1535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2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1534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3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896" y="152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4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1526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5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3885" y="143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6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884" y="142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7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3862" y="1649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8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860" y="1647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19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161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0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3597" y="161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1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3539" y="1799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2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538" y="179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3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823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4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1822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5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180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6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1806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7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474" y="155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8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155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29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3445" y="136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0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35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1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1814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2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3361" y="1813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3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810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4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103" y="1808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5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2981" y="158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6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2980" y="157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7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1647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8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2941" y="1646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39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2943" y="173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0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2941" y="1729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1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2918" y="203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2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2917" y="203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3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2847" y="2030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4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2846" y="2028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5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2847" y="2045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6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2846" y="2043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7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2689" y="204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8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045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49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2705" y="247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0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2704" y="247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1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2024" y="223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2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2023" y="223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3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1952" y="2426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4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1950" y="2424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5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1952" y="2479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6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1950" y="2477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7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26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8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1934" y="226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59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320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0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1934" y="2319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1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1692" y="234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2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1691" y="234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3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124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4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2122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5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1622" y="2169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6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1621" y="216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7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1323" y="1732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8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1322" y="1731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69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1323" y="2172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0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1322" y="2170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1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4759" y="1938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2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4757" y="1937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3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4721" y="1492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4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4719" y="1490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5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460" y="2148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6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4458" y="2147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7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4438" y="197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8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4437" y="197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79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424" y="2049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0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2047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1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1616"/>
                    <a:ext cx="44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2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15"/>
                    <a:ext cx="46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3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4351" y="1699"/>
                    <a:ext cx="43" cy="44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4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4349" y="1698"/>
                    <a:ext cx="47" cy="4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5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4232" y="1862"/>
                    <a:ext cx="43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6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860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7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3915" y="1705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8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914" y="1703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89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511"/>
                    <a:ext cx="44" cy="43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0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50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1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4757" y="2008"/>
                    <a:ext cx="44" cy="43"/>
                  </a:xfrm>
                  <a:prstGeom prst="ellipse">
                    <a:avLst/>
                  </a:prstGeom>
                  <a:solidFill>
                    <a:srgbClr val="FFF58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2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006"/>
                    <a:ext cx="47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3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4476" y="1731"/>
                    <a:ext cx="44" cy="43"/>
                  </a:xfrm>
                  <a:prstGeom prst="ellipse">
                    <a:avLst/>
                  </a:prstGeom>
                  <a:solidFill>
                    <a:srgbClr val="FFF58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4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4475" y="1729"/>
                    <a:ext cx="46" cy="4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5" name="Freeform 427"/>
                  <p:cNvSpPr>
                    <a:spLocks/>
                  </p:cNvSpPr>
                  <p:nvPr/>
                </p:nvSpPr>
                <p:spPr bwMode="auto">
                  <a:xfrm>
                    <a:off x="4525" y="1137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23 h 46"/>
                      <a:gd name="T4" fmla="*/ 24 w 47"/>
                      <a:gd name="T5" fmla="*/ 46 h 46"/>
                      <a:gd name="T6" fmla="*/ 0 w 47"/>
                      <a:gd name="T7" fmla="*/ 23 h 46"/>
                      <a:gd name="T8" fmla="*/ 24 w 47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7"/>
                      <a:gd name="T16" fmla="*/ 0 h 46"/>
                      <a:gd name="T17" fmla="*/ 47 w 47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7" h="46">
                        <a:moveTo>
                          <a:pt x="24" y="0"/>
                        </a:moveTo>
                        <a:lnTo>
                          <a:pt x="47" y="23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1FB71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6" name="Freeform 428"/>
                  <p:cNvSpPr>
                    <a:spLocks/>
                  </p:cNvSpPr>
                  <p:nvPr/>
                </p:nvSpPr>
                <p:spPr bwMode="auto">
                  <a:xfrm>
                    <a:off x="4523" y="1134"/>
                    <a:ext cx="46" cy="46"/>
                  </a:xfrm>
                  <a:custGeom>
                    <a:avLst/>
                    <a:gdLst>
                      <a:gd name="T0" fmla="*/ 23 w 46"/>
                      <a:gd name="T1" fmla="*/ 0 h 46"/>
                      <a:gd name="T2" fmla="*/ 46 w 46"/>
                      <a:gd name="T3" fmla="*/ 23 h 46"/>
                      <a:gd name="T4" fmla="*/ 23 w 46"/>
                      <a:gd name="T5" fmla="*/ 46 h 46"/>
                      <a:gd name="T6" fmla="*/ 0 w 46"/>
                      <a:gd name="T7" fmla="*/ 23 h 46"/>
                      <a:gd name="T8" fmla="*/ 23 w 46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"/>
                      <a:gd name="T16" fmla="*/ 0 h 46"/>
                      <a:gd name="T17" fmla="*/ 46 w 46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" h="46">
                        <a:moveTo>
                          <a:pt x="23" y="0"/>
                        </a:moveTo>
                        <a:lnTo>
                          <a:pt x="46" y="23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1FB71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7" name="Freeform 429"/>
                  <p:cNvSpPr>
                    <a:spLocks/>
                  </p:cNvSpPr>
                  <p:nvPr/>
                </p:nvSpPr>
                <p:spPr bwMode="auto">
                  <a:xfrm>
                    <a:off x="4513" y="1591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24 h 47"/>
                      <a:gd name="T4" fmla="*/ 23 w 46"/>
                      <a:gd name="T5" fmla="*/ 47 h 47"/>
                      <a:gd name="T6" fmla="*/ 0 w 46"/>
                      <a:gd name="T7" fmla="*/ 24 h 47"/>
                      <a:gd name="T8" fmla="*/ 23 w 46"/>
                      <a:gd name="T9" fmla="*/ 0 h 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"/>
                      <a:gd name="T16" fmla="*/ 0 h 47"/>
                      <a:gd name="T17" fmla="*/ 46 w 46"/>
                      <a:gd name="T18" fmla="*/ 47 h 4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" h="47">
                        <a:moveTo>
                          <a:pt x="23" y="0"/>
                        </a:moveTo>
                        <a:lnTo>
                          <a:pt x="46" y="24"/>
                        </a:lnTo>
                        <a:lnTo>
                          <a:pt x="23" y="47"/>
                        </a:lnTo>
                        <a:lnTo>
                          <a:pt x="0" y="24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1FB71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8" name="Freeform 430"/>
                  <p:cNvSpPr>
                    <a:spLocks/>
                  </p:cNvSpPr>
                  <p:nvPr/>
                </p:nvSpPr>
                <p:spPr bwMode="auto">
                  <a:xfrm>
                    <a:off x="4510" y="1589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23 h 46"/>
                      <a:gd name="T4" fmla="*/ 24 w 47"/>
                      <a:gd name="T5" fmla="*/ 46 h 46"/>
                      <a:gd name="T6" fmla="*/ 0 w 47"/>
                      <a:gd name="T7" fmla="*/ 23 h 46"/>
                      <a:gd name="T8" fmla="*/ 24 w 47"/>
                      <a:gd name="T9" fmla="*/ 0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7"/>
                      <a:gd name="T16" fmla="*/ 0 h 46"/>
                      <a:gd name="T17" fmla="*/ 47 w 47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7" h="46">
                        <a:moveTo>
                          <a:pt x="24" y="0"/>
                        </a:moveTo>
                        <a:lnTo>
                          <a:pt x="47" y="23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1FB71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499" name="Freeform 431"/>
                  <p:cNvSpPr>
                    <a:spLocks/>
                  </p:cNvSpPr>
                  <p:nvPr/>
                </p:nvSpPr>
                <p:spPr bwMode="auto">
                  <a:xfrm>
                    <a:off x="4488" y="1287"/>
                    <a:ext cx="47" cy="46"/>
                  </a:xfrm>
                  <a:custGeom>
                    <a:avLst/>
                    <a:gdLst>
                      <a:gd name="T0" fmla="*/ 24 w 47"/>
                      <a:gd name="T1" fmla="*/ 0 h 46"/>
                      <a:gd name="T2" fmla="*/ 47 w 47"/>
                      <a:gd name="T3" fmla="*/ 46 h 46"/>
                      <a:gd name="T4" fmla="*/ 0 w 47"/>
                      <a:gd name="T5" fmla="*/ 46 h 46"/>
                      <a:gd name="T6" fmla="*/ 24 w 47"/>
                      <a:gd name="T7" fmla="*/ 0 h 4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7"/>
                      <a:gd name="T13" fmla="*/ 0 h 46"/>
                      <a:gd name="T14" fmla="*/ 47 w 47"/>
                      <a:gd name="T15" fmla="*/ 46 h 4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7" h="46">
                        <a:moveTo>
                          <a:pt x="24" y="0"/>
                        </a:moveTo>
                        <a:lnTo>
                          <a:pt x="47" y="46"/>
                        </a:lnTo>
                        <a:lnTo>
                          <a:pt x="0" y="46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F2088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0" name="Freeform 432"/>
                  <p:cNvSpPr>
                    <a:spLocks/>
                  </p:cNvSpPr>
                  <p:nvPr/>
                </p:nvSpPr>
                <p:spPr bwMode="auto">
                  <a:xfrm>
                    <a:off x="4486" y="1284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47 h 47"/>
                      <a:gd name="T4" fmla="*/ 0 w 46"/>
                      <a:gd name="T5" fmla="*/ 47 h 47"/>
                      <a:gd name="T6" fmla="*/ 23 w 46"/>
                      <a:gd name="T7" fmla="*/ 0 h 4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7"/>
                      <a:gd name="T14" fmla="*/ 46 w 46"/>
                      <a:gd name="T15" fmla="*/ 47 h 4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7">
                        <a:moveTo>
                          <a:pt x="23" y="0"/>
                        </a:moveTo>
                        <a:lnTo>
                          <a:pt x="46" y="47"/>
                        </a:lnTo>
                        <a:lnTo>
                          <a:pt x="0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2088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1" name="Freeform 433"/>
                  <p:cNvSpPr>
                    <a:spLocks/>
                  </p:cNvSpPr>
                  <p:nvPr/>
                </p:nvSpPr>
                <p:spPr bwMode="auto">
                  <a:xfrm>
                    <a:off x="4306" y="1459"/>
                    <a:ext cx="46" cy="46"/>
                  </a:xfrm>
                  <a:custGeom>
                    <a:avLst/>
                    <a:gdLst>
                      <a:gd name="T0" fmla="*/ 23 w 46"/>
                      <a:gd name="T1" fmla="*/ 0 h 46"/>
                      <a:gd name="T2" fmla="*/ 46 w 46"/>
                      <a:gd name="T3" fmla="*/ 46 h 46"/>
                      <a:gd name="T4" fmla="*/ 0 w 46"/>
                      <a:gd name="T5" fmla="*/ 46 h 46"/>
                      <a:gd name="T6" fmla="*/ 23 w 46"/>
                      <a:gd name="T7" fmla="*/ 0 h 4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6"/>
                      <a:gd name="T14" fmla="*/ 46 w 46"/>
                      <a:gd name="T15" fmla="*/ 46 h 4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6">
                        <a:moveTo>
                          <a:pt x="23" y="0"/>
                        </a:moveTo>
                        <a:lnTo>
                          <a:pt x="46" y="46"/>
                        </a:lnTo>
                        <a:lnTo>
                          <a:pt x="0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F2088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2" name="Freeform 434"/>
                  <p:cNvSpPr>
                    <a:spLocks/>
                  </p:cNvSpPr>
                  <p:nvPr/>
                </p:nvSpPr>
                <p:spPr bwMode="auto">
                  <a:xfrm>
                    <a:off x="4303" y="1456"/>
                    <a:ext cx="46" cy="47"/>
                  </a:xfrm>
                  <a:custGeom>
                    <a:avLst/>
                    <a:gdLst>
                      <a:gd name="T0" fmla="*/ 23 w 46"/>
                      <a:gd name="T1" fmla="*/ 0 h 47"/>
                      <a:gd name="T2" fmla="*/ 46 w 46"/>
                      <a:gd name="T3" fmla="*/ 47 h 47"/>
                      <a:gd name="T4" fmla="*/ 0 w 46"/>
                      <a:gd name="T5" fmla="*/ 47 h 47"/>
                      <a:gd name="T6" fmla="*/ 23 w 46"/>
                      <a:gd name="T7" fmla="*/ 0 h 4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6"/>
                      <a:gd name="T13" fmla="*/ 0 h 47"/>
                      <a:gd name="T14" fmla="*/ 46 w 46"/>
                      <a:gd name="T15" fmla="*/ 47 h 4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6" h="47">
                        <a:moveTo>
                          <a:pt x="23" y="0"/>
                        </a:moveTo>
                        <a:lnTo>
                          <a:pt x="46" y="47"/>
                        </a:lnTo>
                        <a:lnTo>
                          <a:pt x="0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2088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Times New Roman" charset="0"/>
                    </a:endParaRPr>
                  </a:p>
                </p:txBody>
              </p:sp>
              <p:sp>
                <p:nvSpPr>
                  <p:cNvPr id="503" name="Line 4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53" y="1761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4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4777" y="1784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5" name="Line 4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53" y="1784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6" name="Line 4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7" y="1761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7" name="Line 4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7" y="1761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8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4777" y="1784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9" name="Line 4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49" y="1813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0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772" y="1836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1" name="Line 4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9" y="1836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2" name="Line 4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2" y="1813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3" name="Line 4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2" y="1813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4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4772" y="1836"/>
                    <a:ext cx="1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5" name="Line 4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42" y="1740"/>
                    <a:ext cx="24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6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4766" y="1763"/>
                    <a:ext cx="23" cy="24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7" name="Line 4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2" y="1763"/>
                    <a:ext cx="24" cy="24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8" name="Line 4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6" y="1740"/>
                    <a:ext cx="23" cy="23"/>
                  </a:xfrm>
                  <a:prstGeom prst="line">
                    <a:avLst/>
                  </a:prstGeom>
                  <a:noFill/>
                  <a:ln w="7938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3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8024813" y="209391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4" name="Line 452"/>
                <p:cNvSpPr>
                  <a:spLocks noChangeShapeType="1"/>
                </p:cNvSpPr>
                <p:nvPr/>
              </p:nvSpPr>
              <p:spPr bwMode="auto">
                <a:xfrm>
                  <a:off x="8024813" y="2130425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5" name="Line 453"/>
                <p:cNvSpPr>
                  <a:spLocks noChangeShapeType="1"/>
                </p:cNvSpPr>
                <p:nvPr/>
              </p:nvSpPr>
              <p:spPr bwMode="auto">
                <a:xfrm flipH="1" flipV="1">
                  <a:off x="7977188" y="17907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6" name="Line 454"/>
                <p:cNvSpPr>
                  <a:spLocks noChangeShapeType="1"/>
                </p:cNvSpPr>
                <p:nvPr/>
              </p:nvSpPr>
              <p:spPr bwMode="auto">
                <a:xfrm>
                  <a:off x="8013700" y="182721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7" name="Line 455"/>
                <p:cNvSpPr>
                  <a:spLocks noChangeShapeType="1"/>
                </p:cNvSpPr>
                <p:nvPr/>
              </p:nvSpPr>
              <p:spPr bwMode="auto">
                <a:xfrm flipH="1">
                  <a:off x="7977188" y="182721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8" name="Line 456"/>
                <p:cNvSpPr>
                  <a:spLocks noChangeShapeType="1"/>
                </p:cNvSpPr>
                <p:nvPr/>
              </p:nvSpPr>
              <p:spPr bwMode="auto">
                <a:xfrm flipV="1">
                  <a:off x="8013700" y="17907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9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8013700" y="17907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0" name="Line 458"/>
                <p:cNvSpPr>
                  <a:spLocks noChangeShapeType="1"/>
                </p:cNvSpPr>
                <p:nvPr/>
              </p:nvSpPr>
              <p:spPr bwMode="auto">
                <a:xfrm>
                  <a:off x="8013700" y="1827213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1" name="Line 459"/>
                <p:cNvSpPr>
                  <a:spLocks noChangeShapeType="1"/>
                </p:cNvSpPr>
                <p:nvPr/>
              </p:nvSpPr>
              <p:spPr bwMode="auto">
                <a:xfrm flipH="1" flipV="1">
                  <a:off x="7962900" y="2159000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2" name="Line 460"/>
                <p:cNvSpPr>
                  <a:spLocks noChangeShapeType="1"/>
                </p:cNvSpPr>
                <p:nvPr/>
              </p:nvSpPr>
              <p:spPr bwMode="auto">
                <a:xfrm>
                  <a:off x="8001000" y="2195513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3" name="Line 461"/>
                <p:cNvSpPr>
                  <a:spLocks noChangeShapeType="1"/>
                </p:cNvSpPr>
                <p:nvPr/>
              </p:nvSpPr>
              <p:spPr bwMode="auto">
                <a:xfrm flipH="1">
                  <a:off x="7962900" y="2195513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4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8001000" y="21590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5" name="Line 463"/>
                <p:cNvSpPr>
                  <a:spLocks noChangeShapeType="1"/>
                </p:cNvSpPr>
                <p:nvPr/>
              </p:nvSpPr>
              <p:spPr bwMode="auto">
                <a:xfrm flipV="1">
                  <a:off x="8001000" y="21590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6" name="Line 464"/>
                <p:cNvSpPr>
                  <a:spLocks noChangeShapeType="1"/>
                </p:cNvSpPr>
                <p:nvPr/>
              </p:nvSpPr>
              <p:spPr bwMode="auto">
                <a:xfrm>
                  <a:off x="8001000" y="2195513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7" name="Line 465"/>
                <p:cNvSpPr>
                  <a:spLocks noChangeShapeType="1"/>
                </p:cNvSpPr>
                <p:nvPr/>
              </p:nvSpPr>
              <p:spPr bwMode="auto">
                <a:xfrm flipH="1" flipV="1">
                  <a:off x="7961313" y="16668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8" name="Line 466"/>
                <p:cNvSpPr>
                  <a:spLocks noChangeShapeType="1"/>
                </p:cNvSpPr>
                <p:nvPr/>
              </p:nvSpPr>
              <p:spPr bwMode="auto">
                <a:xfrm>
                  <a:off x="7997825" y="1703388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29" name="Line 467"/>
                <p:cNvSpPr>
                  <a:spLocks noChangeShapeType="1"/>
                </p:cNvSpPr>
                <p:nvPr/>
              </p:nvSpPr>
              <p:spPr bwMode="auto">
                <a:xfrm flipH="1">
                  <a:off x="7961313" y="170338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0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7997825" y="16668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1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7997825" y="1666875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2" name="Line 470"/>
                <p:cNvSpPr>
                  <a:spLocks noChangeShapeType="1"/>
                </p:cNvSpPr>
                <p:nvPr/>
              </p:nvSpPr>
              <p:spPr bwMode="auto">
                <a:xfrm>
                  <a:off x="7997825" y="1703388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3" name="Line 471"/>
                <p:cNvSpPr>
                  <a:spLocks noChangeShapeType="1"/>
                </p:cNvSpPr>
                <p:nvPr/>
              </p:nvSpPr>
              <p:spPr bwMode="auto">
                <a:xfrm flipH="1" flipV="1">
                  <a:off x="7959725" y="2000250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4" name="Line 472"/>
                <p:cNvSpPr>
                  <a:spLocks noChangeShapeType="1"/>
                </p:cNvSpPr>
                <p:nvPr/>
              </p:nvSpPr>
              <p:spPr bwMode="auto">
                <a:xfrm>
                  <a:off x="7996238" y="203835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5" name="Line 473"/>
                <p:cNvSpPr>
                  <a:spLocks noChangeShapeType="1"/>
                </p:cNvSpPr>
                <p:nvPr/>
              </p:nvSpPr>
              <p:spPr bwMode="auto">
                <a:xfrm flipH="1">
                  <a:off x="7959725" y="203835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6" name="Line 474"/>
                <p:cNvSpPr>
                  <a:spLocks noChangeShapeType="1"/>
                </p:cNvSpPr>
                <p:nvPr/>
              </p:nvSpPr>
              <p:spPr bwMode="auto">
                <a:xfrm flipV="1">
                  <a:off x="7996238" y="2000250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7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7996238" y="2000250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8" name="Line 476"/>
                <p:cNvSpPr>
                  <a:spLocks noChangeShapeType="1"/>
                </p:cNvSpPr>
                <p:nvPr/>
              </p:nvSpPr>
              <p:spPr bwMode="auto">
                <a:xfrm>
                  <a:off x="7996238" y="2038350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39" name="Line 477"/>
                <p:cNvSpPr>
                  <a:spLocks noChangeShapeType="1"/>
                </p:cNvSpPr>
                <p:nvPr/>
              </p:nvSpPr>
              <p:spPr bwMode="auto">
                <a:xfrm flipH="1" flipV="1">
                  <a:off x="7954963" y="19192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0" name="Line 478"/>
                <p:cNvSpPr>
                  <a:spLocks noChangeShapeType="1"/>
                </p:cNvSpPr>
                <p:nvPr/>
              </p:nvSpPr>
              <p:spPr bwMode="auto">
                <a:xfrm>
                  <a:off x="7991475" y="19558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1" name="Line 479"/>
                <p:cNvSpPr>
                  <a:spLocks noChangeShapeType="1"/>
                </p:cNvSpPr>
                <p:nvPr/>
              </p:nvSpPr>
              <p:spPr bwMode="auto">
                <a:xfrm flipH="1">
                  <a:off x="7954963" y="19558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2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7991475" y="19192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3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7991475" y="1919288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4" name="Line 482"/>
                <p:cNvSpPr>
                  <a:spLocks noChangeShapeType="1"/>
                </p:cNvSpPr>
                <p:nvPr/>
              </p:nvSpPr>
              <p:spPr bwMode="auto">
                <a:xfrm>
                  <a:off x="7991475" y="19558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5" name="Line 483"/>
                <p:cNvSpPr>
                  <a:spLocks noChangeShapeType="1"/>
                </p:cNvSpPr>
                <p:nvPr/>
              </p:nvSpPr>
              <p:spPr bwMode="auto">
                <a:xfrm flipH="1" flipV="1">
                  <a:off x="7954963" y="16891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6" name="Line 484"/>
                <p:cNvSpPr>
                  <a:spLocks noChangeShapeType="1"/>
                </p:cNvSpPr>
                <p:nvPr/>
              </p:nvSpPr>
              <p:spPr bwMode="auto">
                <a:xfrm>
                  <a:off x="7991475" y="172561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7" name="Line 485"/>
                <p:cNvSpPr>
                  <a:spLocks noChangeShapeType="1"/>
                </p:cNvSpPr>
                <p:nvPr/>
              </p:nvSpPr>
              <p:spPr bwMode="auto">
                <a:xfrm flipH="1">
                  <a:off x="7954963" y="172561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8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7991475" y="1689100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49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7991475" y="16891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0" name="Line 488"/>
                <p:cNvSpPr>
                  <a:spLocks noChangeShapeType="1"/>
                </p:cNvSpPr>
                <p:nvPr/>
              </p:nvSpPr>
              <p:spPr bwMode="auto">
                <a:xfrm>
                  <a:off x="7991475" y="1725613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1" name="Line 489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703388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2" name="Line 490"/>
                <p:cNvSpPr>
                  <a:spLocks noChangeShapeType="1"/>
                </p:cNvSpPr>
                <p:nvPr/>
              </p:nvSpPr>
              <p:spPr bwMode="auto">
                <a:xfrm>
                  <a:off x="7935913" y="17414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3" name="Line 491"/>
                <p:cNvSpPr>
                  <a:spLocks noChangeShapeType="1"/>
                </p:cNvSpPr>
                <p:nvPr/>
              </p:nvSpPr>
              <p:spPr bwMode="auto">
                <a:xfrm flipH="1">
                  <a:off x="7897813" y="1741488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4" name="Line 492"/>
                <p:cNvSpPr>
                  <a:spLocks noChangeShapeType="1"/>
                </p:cNvSpPr>
                <p:nvPr/>
              </p:nvSpPr>
              <p:spPr bwMode="auto">
                <a:xfrm flipV="1">
                  <a:off x="7935913" y="170338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5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7935913" y="170338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6" name="Line 494"/>
                <p:cNvSpPr>
                  <a:spLocks noChangeShapeType="1"/>
                </p:cNvSpPr>
                <p:nvPr/>
              </p:nvSpPr>
              <p:spPr bwMode="auto">
                <a:xfrm>
                  <a:off x="7935913" y="17414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7" name="Line 495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660525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8" name="Line 496"/>
                <p:cNvSpPr>
                  <a:spLocks noChangeShapeType="1"/>
                </p:cNvSpPr>
                <p:nvPr/>
              </p:nvSpPr>
              <p:spPr bwMode="auto">
                <a:xfrm>
                  <a:off x="7935913" y="1697038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9" name="Line 497"/>
                <p:cNvSpPr>
                  <a:spLocks noChangeShapeType="1"/>
                </p:cNvSpPr>
                <p:nvPr/>
              </p:nvSpPr>
              <p:spPr bwMode="auto">
                <a:xfrm flipH="1">
                  <a:off x="7897813" y="1697038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0" name="Line 498"/>
                <p:cNvSpPr>
                  <a:spLocks noChangeShapeType="1"/>
                </p:cNvSpPr>
                <p:nvPr/>
              </p:nvSpPr>
              <p:spPr bwMode="auto">
                <a:xfrm flipV="1">
                  <a:off x="7935913" y="166052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1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7935913" y="166052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2" name="Line 500"/>
                <p:cNvSpPr>
                  <a:spLocks noChangeShapeType="1"/>
                </p:cNvSpPr>
                <p:nvPr/>
              </p:nvSpPr>
              <p:spPr bwMode="auto">
                <a:xfrm>
                  <a:off x="7935913" y="1697038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3" name="Line 501"/>
                <p:cNvSpPr>
                  <a:spLocks noChangeShapeType="1"/>
                </p:cNvSpPr>
                <p:nvPr/>
              </p:nvSpPr>
              <p:spPr bwMode="auto">
                <a:xfrm flipH="1" flipV="1">
                  <a:off x="7897813" y="1808163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4" name="Line 502"/>
                <p:cNvSpPr>
                  <a:spLocks noChangeShapeType="1"/>
                </p:cNvSpPr>
                <p:nvPr/>
              </p:nvSpPr>
              <p:spPr bwMode="auto">
                <a:xfrm>
                  <a:off x="7935913" y="18446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5" name="Line 503"/>
                <p:cNvSpPr>
                  <a:spLocks noChangeShapeType="1"/>
                </p:cNvSpPr>
                <p:nvPr/>
              </p:nvSpPr>
              <p:spPr bwMode="auto">
                <a:xfrm flipH="1">
                  <a:off x="7897813" y="1844675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6" name="Line 504"/>
                <p:cNvSpPr>
                  <a:spLocks noChangeShapeType="1"/>
                </p:cNvSpPr>
                <p:nvPr/>
              </p:nvSpPr>
              <p:spPr bwMode="auto">
                <a:xfrm flipV="1">
                  <a:off x="7935913" y="180816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7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7935913" y="180816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8" name="Line 506"/>
                <p:cNvSpPr>
                  <a:spLocks noChangeShapeType="1"/>
                </p:cNvSpPr>
                <p:nvPr/>
              </p:nvSpPr>
              <p:spPr bwMode="auto">
                <a:xfrm>
                  <a:off x="7935913" y="184467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9" name="Line 507"/>
                <p:cNvSpPr>
                  <a:spLocks noChangeShapeType="1"/>
                </p:cNvSpPr>
                <p:nvPr/>
              </p:nvSpPr>
              <p:spPr bwMode="auto">
                <a:xfrm flipH="1" flipV="1">
                  <a:off x="7870825" y="1935163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0" name="Line 508"/>
                <p:cNvSpPr>
                  <a:spLocks noChangeShapeType="1"/>
                </p:cNvSpPr>
                <p:nvPr/>
              </p:nvSpPr>
              <p:spPr bwMode="auto">
                <a:xfrm>
                  <a:off x="7907338" y="1973263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1" name="Line 509"/>
                <p:cNvSpPr>
                  <a:spLocks noChangeShapeType="1"/>
                </p:cNvSpPr>
                <p:nvPr/>
              </p:nvSpPr>
              <p:spPr bwMode="auto">
                <a:xfrm flipH="1">
                  <a:off x="7870825" y="1973263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2" name="Line 510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35163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3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35163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4" name="Line 512"/>
                <p:cNvSpPr>
                  <a:spLocks noChangeShapeType="1"/>
                </p:cNvSpPr>
                <p:nvPr/>
              </p:nvSpPr>
              <p:spPr bwMode="auto">
                <a:xfrm>
                  <a:off x="7907338" y="1973263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5" name="Line 513"/>
                <p:cNvSpPr>
                  <a:spLocks noChangeShapeType="1"/>
                </p:cNvSpPr>
                <p:nvPr/>
              </p:nvSpPr>
              <p:spPr bwMode="auto">
                <a:xfrm flipH="1" flipV="1">
                  <a:off x="7870825" y="19081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6" name="Line 514"/>
                <p:cNvSpPr>
                  <a:spLocks noChangeShapeType="1"/>
                </p:cNvSpPr>
                <p:nvPr/>
              </p:nvSpPr>
              <p:spPr bwMode="auto">
                <a:xfrm>
                  <a:off x="7907338" y="19446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7" name="Line 515"/>
                <p:cNvSpPr>
                  <a:spLocks noChangeShapeType="1"/>
                </p:cNvSpPr>
                <p:nvPr/>
              </p:nvSpPr>
              <p:spPr bwMode="auto">
                <a:xfrm flipH="1">
                  <a:off x="7870825" y="19446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8" name="Line 516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081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79" name="Line 517"/>
                <p:cNvSpPr>
                  <a:spLocks noChangeShapeType="1"/>
                </p:cNvSpPr>
                <p:nvPr/>
              </p:nvSpPr>
              <p:spPr bwMode="auto">
                <a:xfrm flipV="1">
                  <a:off x="7907338" y="1908175"/>
                  <a:ext cx="1587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0" name="Line 518"/>
                <p:cNvSpPr>
                  <a:spLocks noChangeShapeType="1"/>
                </p:cNvSpPr>
                <p:nvPr/>
              </p:nvSpPr>
              <p:spPr bwMode="auto">
                <a:xfrm>
                  <a:off x="7907338" y="19446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1" name="Line 519"/>
                <p:cNvSpPr>
                  <a:spLocks noChangeShapeType="1"/>
                </p:cNvSpPr>
                <p:nvPr/>
              </p:nvSpPr>
              <p:spPr bwMode="auto">
                <a:xfrm flipH="1" flipV="1">
                  <a:off x="7859713" y="1565275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2" name="Line 520"/>
                <p:cNvSpPr>
                  <a:spLocks noChangeShapeType="1"/>
                </p:cNvSpPr>
                <p:nvPr/>
              </p:nvSpPr>
              <p:spPr bwMode="auto">
                <a:xfrm>
                  <a:off x="7896225" y="16017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3" name="Line 521"/>
                <p:cNvSpPr>
                  <a:spLocks noChangeShapeType="1"/>
                </p:cNvSpPr>
                <p:nvPr/>
              </p:nvSpPr>
              <p:spPr bwMode="auto">
                <a:xfrm flipH="1">
                  <a:off x="7859713" y="1601788"/>
                  <a:ext cx="36512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4" name="Line 522"/>
                <p:cNvSpPr>
                  <a:spLocks noChangeShapeType="1"/>
                </p:cNvSpPr>
                <p:nvPr/>
              </p:nvSpPr>
              <p:spPr bwMode="auto">
                <a:xfrm flipV="1">
                  <a:off x="7896225" y="1565275"/>
                  <a:ext cx="36513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5" name="Line 523"/>
                <p:cNvSpPr>
                  <a:spLocks noChangeShapeType="1"/>
                </p:cNvSpPr>
                <p:nvPr/>
              </p:nvSpPr>
              <p:spPr bwMode="auto">
                <a:xfrm flipV="1">
                  <a:off x="7896225" y="1565275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6" name="Line 524"/>
                <p:cNvSpPr>
                  <a:spLocks noChangeShapeType="1"/>
                </p:cNvSpPr>
                <p:nvPr/>
              </p:nvSpPr>
              <p:spPr bwMode="auto">
                <a:xfrm>
                  <a:off x="7896225" y="1601788"/>
                  <a:ext cx="1588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7" name="Line 525"/>
                <p:cNvSpPr>
                  <a:spLocks noChangeShapeType="1"/>
                </p:cNvSpPr>
                <p:nvPr/>
              </p:nvSpPr>
              <p:spPr bwMode="auto">
                <a:xfrm flipH="1" flipV="1">
                  <a:off x="7724775" y="1868488"/>
                  <a:ext cx="36513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8" name="Line 526"/>
                <p:cNvSpPr>
                  <a:spLocks noChangeShapeType="1"/>
                </p:cNvSpPr>
                <p:nvPr/>
              </p:nvSpPr>
              <p:spPr bwMode="auto">
                <a:xfrm>
                  <a:off x="7761288" y="1905000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9" name="Line 527"/>
                <p:cNvSpPr>
                  <a:spLocks noChangeShapeType="1"/>
                </p:cNvSpPr>
                <p:nvPr/>
              </p:nvSpPr>
              <p:spPr bwMode="auto">
                <a:xfrm flipH="1">
                  <a:off x="7724775" y="1905000"/>
                  <a:ext cx="36513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0" name="Line 528"/>
                <p:cNvSpPr>
                  <a:spLocks noChangeShapeType="1"/>
                </p:cNvSpPr>
                <p:nvPr/>
              </p:nvSpPr>
              <p:spPr bwMode="auto">
                <a:xfrm flipV="1">
                  <a:off x="7761288" y="1868488"/>
                  <a:ext cx="38100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1" name="Line 529"/>
                <p:cNvSpPr>
                  <a:spLocks noChangeShapeType="1"/>
                </p:cNvSpPr>
                <p:nvPr/>
              </p:nvSpPr>
              <p:spPr bwMode="auto">
                <a:xfrm flipV="1">
                  <a:off x="7761288" y="1868488"/>
                  <a:ext cx="1587" cy="36512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2" name="Line 530"/>
                <p:cNvSpPr>
                  <a:spLocks noChangeShapeType="1"/>
                </p:cNvSpPr>
                <p:nvPr/>
              </p:nvSpPr>
              <p:spPr bwMode="auto">
                <a:xfrm>
                  <a:off x="7761288" y="1905000"/>
                  <a:ext cx="1587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3" name="Line 531"/>
                <p:cNvSpPr>
                  <a:spLocks noChangeShapeType="1"/>
                </p:cNvSpPr>
                <p:nvPr/>
              </p:nvSpPr>
              <p:spPr bwMode="auto">
                <a:xfrm flipH="1" flipV="1">
                  <a:off x="7700963" y="1905000"/>
                  <a:ext cx="36512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4" name="Line 532"/>
                <p:cNvSpPr>
                  <a:spLocks noChangeShapeType="1"/>
                </p:cNvSpPr>
                <p:nvPr/>
              </p:nvSpPr>
              <p:spPr bwMode="auto">
                <a:xfrm>
                  <a:off x="7737475" y="1943100"/>
                  <a:ext cx="38100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5" name="Line 533"/>
                <p:cNvSpPr>
                  <a:spLocks noChangeShapeType="1"/>
                </p:cNvSpPr>
                <p:nvPr/>
              </p:nvSpPr>
              <p:spPr bwMode="auto">
                <a:xfrm flipH="1">
                  <a:off x="7700963" y="1943100"/>
                  <a:ext cx="36512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6" name="Line 534"/>
                <p:cNvSpPr>
                  <a:spLocks noChangeShapeType="1"/>
                </p:cNvSpPr>
                <p:nvPr/>
              </p:nvSpPr>
              <p:spPr bwMode="auto">
                <a:xfrm flipV="1">
                  <a:off x="7737475" y="1905000"/>
                  <a:ext cx="38100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7" name="Line 535"/>
                <p:cNvSpPr>
                  <a:spLocks noChangeShapeType="1"/>
                </p:cNvSpPr>
                <p:nvPr/>
              </p:nvSpPr>
              <p:spPr bwMode="auto">
                <a:xfrm flipV="1">
                  <a:off x="7737475" y="1905000"/>
                  <a:ext cx="1588" cy="38100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8" name="Line 536"/>
                <p:cNvSpPr>
                  <a:spLocks noChangeShapeType="1"/>
                </p:cNvSpPr>
                <p:nvPr/>
              </p:nvSpPr>
              <p:spPr bwMode="auto">
                <a:xfrm>
                  <a:off x="7737475" y="1943100"/>
                  <a:ext cx="1588" cy="36513"/>
                </a:xfrm>
                <a:prstGeom prst="line">
                  <a:avLst/>
                </a:prstGeom>
                <a:noFill/>
                <a:ln w="7938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99" name="Rectangle 537"/>
                <p:cNvSpPr>
                  <a:spLocks noChangeArrowheads="1"/>
                </p:cNvSpPr>
                <p:nvPr/>
              </p:nvSpPr>
              <p:spPr bwMode="auto">
                <a:xfrm>
                  <a:off x="1795463" y="4049713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-17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0" name="Rectangle 538"/>
                <p:cNvSpPr>
                  <a:spLocks noChangeArrowheads="1"/>
                </p:cNvSpPr>
                <p:nvPr/>
              </p:nvSpPr>
              <p:spPr bwMode="auto">
                <a:xfrm>
                  <a:off x="1795463" y="2954339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-15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1" name="Rectangle 539"/>
                <p:cNvSpPr>
                  <a:spLocks noChangeArrowheads="1"/>
                </p:cNvSpPr>
                <p:nvPr/>
              </p:nvSpPr>
              <p:spPr bwMode="auto">
                <a:xfrm>
                  <a:off x="1795463" y="1854199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-13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2" name="Rectangle 540"/>
                <p:cNvSpPr>
                  <a:spLocks noChangeArrowheads="1"/>
                </p:cNvSpPr>
                <p:nvPr/>
              </p:nvSpPr>
              <p:spPr bwMode="auto">
                <a:xfrm>
                  <a:off x="1795463" y="758825"/>
                  <a:ext cx="419130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-11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3" name="Rectangle 541"/>
                <p:cNvSpPr>
                  <a:spLocks noChangeArrowheads="1"/>
                </p:cNvSpPr>
                <p:nvPr/>
              </p:nvSpPr>
              <p:spPr bwMode="auto">
                <a:xfrm>
                  <a:off x="7988301" y="4278313"/>
                  <a:ext cx="154416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4" name="Rectangle 542"/>
                <p:cNvSpPr>
                  <a:spLocks noChangeArrowheads="1"/>
                </p:cNvSpPr>
                <p:nvPr/>
              </p:nvSpPr>
              <p:spPr bwMode="auto">
                <a:xfrm>
                  <a:off x="6618289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2000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5" name="Rectangle 543"/>
                <p:cNvSpPr>
                  <a:spLocks noChangeArrowheads="1"/>
                </p:cNvSpPr>
                <p:nvPr/>
              </p:nvSpPr>
              <p:spPr bwMode="auto">
                <a:xfrm>
                  <a:off x="5454650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4000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6" name="Rectangle 544"/>
                <p:cNvSpPr>
                  <a:spLocks noChangeArrowheads="1"/>
                </p:cNvSpPr>
                <p:nvPr/>
              </p:nvSpPr>
              <p:spPr bwMode="auto">
                <a:xfrm>
                  <a:off x="4292600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6000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7" name="Rectangle 545"/>
                <p:cNvSpPr>
                  <a:spLocks noChangeArrowheads="1"/>
                </p:cNvSpPr>
                <p:nvPr/>
              </p:nvSpPr>
              <p:spPr bwMode="auto">
                <a:xfrm>
                  <a:off x="3128962" y="4278313"/>
                  <a:ext cx="617667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8000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8" name="Rectangle 546"/>
                <p:cNvSpPr>
                  <a:spLocks noChangeArrowheads="1"/>
                </p:cNvSpPr>
                <p:nvPr/>
              </p:nvSpPr>
              <p:spPr bwMode="auto">
                <a:xfrm>
                  <a:off x="1922463" y="4278313"/>
                  <a:ext cx="772083" cy="2914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latin typeface="Verdana" charset="0"/>
                    </a:rPr>
                    <a:t>10000</a:t>
                  </a:r>
                  <a:endParaRPr lang="fr-FR" sz="1200" dirty="0">
                    <a:latin typeface="Verdana" charset="0"/>
                  </a:endParaRPr>
                </a:p>
              </p:txBody>
            </p:sp>
            <p:sp>
              <p:nvSpPr>
                <p:cNvPr id="309" name="Line 547"/>
                <p:cNvSpPr>
                  <a:spLocks noChangeShapeType="1"/>
                </p:cNvSpPr>
                <p:nvPr/>
              </p:nvSpPr>
              <p:spPr bwMode="auto">
                <a:xfrm>
                  <a:off x="8047038" y="917575"/>
                  <a:ext cx="1587" cy="329247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0" name="Line 548"/>
                <p:cNvSpPr>
                  <a:spLocks noChangeShapeType="1"/>
                </p:cNvSpPr>
                <p:nvPr/>
              </p:nvSpPr>
              <p:spPr bwMode="auto">
                <a:xfrm>
                  <a:off x="2249488" y="911225"/>
                  <a:ext cx="5813425" cy="158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1" name="Rectangle 550"/>
                <p:cNvSpPr>
                  <a:spLocks noChangeArrowheads="1"/>
                </p:cNvSpPr>
                <p:nvPr/>
              </p:nvSpPr>
              <p:spPr bwMode="auto">
                <a:xfrm>
                  <a:off x="987078" y="2025393"/>
                  <a:ext cx="948749" cy="7286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400" dirty="0">
                      <a:latin typeface="Symbol" charset="2"/>
                      <a:sym typeface="Symbol" charset="2"/>
                    </a:rPr>
                    <a:t></a:t>
                  </a:r>
                  <a:r>
                    <a:rPr lang="en-GB" sz="2400" baseline="-25000" dirty="0" err="1">
                      <a:latin typeface="Verdana" charset="0"/>
                    </a:rPr>
                    <a:t>Nd</a:t>
                  </a:r>
                  <a:endParaRPr lang="fr-FR" sz="2400" baseline="-25000" dirty="0">
                    <a:latin typeface="Verdana" charset="0"/>
                  </a:endParaRPr>
                </a:p>
              </p:txBody>
            </p:sp>
            <p:sp>
              <p:nvSpPr>
                <p:cNvPr id="312" name="Text Box 551"/>
                <p:cNvSpPr txBox="1">
                  <a:spLocks noChangeArrowheads="1"/>
                </p:cNvSpPr>
                <p:nvPr/>
              </p:nvSpPr>
              <p:spPr bwMode="auto">
                <a:xfrm>
                  <a:off x="4071938" y="4522789"/>
                  <a:ext cx="2886746" cy="5343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b="1" dirty="0">
                      <a:solidFill>
                        <a:srgbClr val="000000"/>
                      </a:solidFill>
                    </a:rPr>
                    <a:t>Age (ans) cal BP</a:t>
                  </a:r>
                </a:p>
              </p:txBody>
            </p:sp>
            <p:sp>
              <p:nvSpPr>
                <p:cNvPr id="313" name="Text Box 552"/>
                <p:cNvSpPr txBox="1">
                  <a:spLocks noChangeArrowheads="1"/>
                </p:cNvSpPr>
                <p:nvPr/>
              </p:nvSpPr>
              <p:spPr bwMode="auto">
                <a:xfrm>
                  <a:off x="7179745" y="3810809"/>
                  <a:ext cx="939183" cy="485785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FF0000"/>
                      </a:solidFill>
                      <a:latin typeface="Times New Roman" charset="0"/>
                    </a:rPr>
                    <a:t>MCA</a:t>
                  </a:r>
                  <a:endParaRPr lang="fr-FR" sz="1400" dirty="0">
                    <a:solidFill>
                      <a:srgbClr val="FF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314" name="Text Box 553"/>
                <p:cNvSpPr txBox="1">
                  <a:spLocks noChangeArrowheads="1"/>
                </p:cNvSpPr>
                <p:nvPr/>
              </p:nvSpPr>
              <p:spPr bwMode="auto">
                <a:xfrm>
                  <a:off x="7375525" y="276225"/>
                  <a:ext cx="817737" cy="53436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dirty="0">
                      <a:solidFill>
                        <a:srgbClr val="FF0000"/>
                      </a:solidFill>
                      <a:latin typeface="Times New Roman" charset="0"/>
                    </a:rPr>
                    <a:t>LIA</a:t>
                  </a:r>
                  <a:endParaRPr lang="fr-FR" sz="1600" dirty="0">
                    <a:latin typeface="Times New Roman" charset="0"/>
                  </a:endParaRPr>
                </a:p>
              </p:txBody>
            </p:sp>
            <p:sp>
              <p:nvSpPr>
                <p:cNvPr id="316" name="Text Box 555"/>
                <p:cNvSpPr txBox="1">
                  <a:spLocks noChangeArrowheads="1"/>
                </p:cNvSpPr>
                <p:nvPr/>
              </p:nvSpPr>
              <p:spPr bwMode="auto">
                <a:xfrm>
                  <a:off x="2237415" y="3376613"/>
                  <a:ext cx="2729245" cy="53436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1600" dirty="0" err="1">
                      <a:solidFill>
                        <a:srgbClr val="FF0000"/>
                      </a:solidFill>
                      <a:latin typeface="Times New Roman" charset="0"/>
                    </a:rPr>
                    <a:t>Climatic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Times New Roman" charset="0"/>
                    </a:rPr>
                    <a:t> Optimum</a:t>
                  </a:r>
                </a:p>
              </p:txBody>
            </p:sp>
            <p:sp>
              <p:nvSpPr>
                <p:cNvPr id="317" name="Text Box 556"/>
                <p:cNvSpPr txBox="1">
                  <a:spLocks noChangeArrowheads="1"/>
                </p:cNvSpPr>
                <p:nvPr/>
              </p:nvSpPr>
              <p:spPr bwMode="auto">
                <a:xfrm>
                  <a:off x="4633914" y="881063"/>
                  <a:ext cx="811212" cy="45720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b="1" dirty="0" smtClean="0"/>
                    <a:t>STG</a:t>
                  </a:r>
                  <a:endParaRPr lang="fr-FR" b="1" dirty="0"/>
                </a:p>
              </p:txBody>
            </p:sp>
            <p:sp>
              <p:nvSpPr>
                <p:cNvPr id="318" name="Text Box 557"/>
                <p:cNvSpPr txBox="1">
                  <a:spLocks noChangeArrowheads="1"/>
                </p:cNvSpPr>
                <p:nvPr/>
              </p:nvSpPr>
              <p:spPr bwMode="auto">
                <a:xfrm>
                  <a:off x="4676776" y="3719368"/>
                  <a:ext cx="1000043" cy="58294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b="1" dirty="0">
                      <a:latin typeface="Times New Roman" charset="0"/>
                    </a:rPr>
                    <a:t>SPG</a:t>
                  </a:r>
                </a:p>
              </p:txBody>
            </p:sp>
          </p:grpSp>
          <p:sp>
            <p:nvSpPr>
              <p:cNvPr id="7" name="ZoneTexte 514"/>
              <p:cNvSpPr txBox="1">
                <a:spLocks noChangeArrowheads="1"/>
              </p:cNvSpPr>
              <p:nvPr/>
            </p:nvSpPr>
            <p:spPr bwMode="auto">
              <a:xfrm>
                <a:off x="450308" y="3169646"/>
                <a:ext cx="632141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200" dirty="0"/>
                  <a:t>Colin et al</a:t>
                </a:r>
                <a:r>
                  <a:rPr lang="fr-FR" sz="1200" dirty="0" smtClean="0"/>
                  <a:t>.</a:t>
                </a:r>
                <a:r>
                  <a:rPr lang="fr-FR" sz="1200" dirty="0"/>
                  <a:t> </a:t>
                </a:r>
                <a:r>
                  <a:rPr lang="fr-FR" sz="1200" dirty="0" smtClean="0"/>
                  <a:t>(2010); </a:t>
                </a:r>
                <a:r>
                  <a:rPr lang="fr-FR" sz="1200" dirty="0" err="1"/>
                  <a:t>Copard</a:t>
                </a:r>
                <a:r>
                  <a:rPr lang="fr-FR" sz="1200" dirty="0"/>
                  <a:t> et al. </a:t>
                </a:r>
                <a:r>
                  <a:rPr lang="fr-FR" sz="1200" dirty="0" smtClean="0"/>
                  <a:t>(2010</a:t>
                </a:r>
                <a:r>
                  <a:rPr lang="fr-FR" sz="1200" dirty="0"/>
                  <a:t>, </a:t>
                </a:r>
                <a:r>
                  <a:rPr lang="fr-FR" sz="1200" dirty="0" smtClean="0"/>
                  <a:t>2011, 2012); </a:t>
                </a:r>
                <a:r>
                  <a:rPr lang="fr-FR" sz="1200" dirty="0" err="1"/>
                  <a:t>Montero-serrano</a:t>
                </a:r>
                <a:r>
                  <a:rPr lang="fr-FR" sz="1200" dirty="0"/>
                  <a:t> et al</a:t>
                </a:r>
                <a:r>
                  <a:rPr lang="fr-FR" sz="1200" dirty="0" smtClean="0"/>
                  <a:t>. (2013)  </a:t>
                </a:r>
                <a:endParaRPr lang="fr-FR" sz="1200" dirty="0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2051801" y="-5697"/>
                <a:ext cx="28172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Rockall coral </a:t>
                </a:r>
                <a:r>
                  <a:rPr lang="en-GB" sz="2000" dirty="0" err="1" smtClean="0"/>
                  <a:t>ε</a:t>
                </a:r>
                <a:r>
                  <a:rPr lang="fr-FR" baseline="-25000" dirty="0" err="1" smtClean="0"/>
                  <a:t>Nd</a:t>
                </a:r>
                <a:r>
                  <a:rPr lang="fr-FR" baseline="-25000" dirty="0" smtClean="0"/>
                  <a:t> </a:t>
                </a:r>
                <a:r>
                  <a:rPr lang="en-GB" dirty="0" smtClean="0"/>
                  <a:t>data</a:t>
                </a:r>
                <a:endParaRPr lang="en-GB" dirty="0"/>
              </a:p>
            </p:txBody>
          </p:sp>
          <p:pic>
            <p:nvPicPr>
              <p:cNvPr id="6" name="Picture 558" descr="pinkcora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6711" y="76751"/>
                <a:ext cx="1079998" cy="88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0594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620" y="1120000"/>
            <a:ext cx="8796759" cy="3193034"/>
          </a:xfrm>
        </p:spPr>
        <p:txBody>
          <a:bodyPr/>
          <a:lstStyle/>
          <a:p>
            <a:r>
              <a:rPr lang="en-GB" sz="9600" b="1" dirty="0" smtClean="0"/>
              <a:t>Thank you!</a:t>
            </a:r>
            <a:endParaRPr lang="en-GB" sz="9600" b="1" dirty="0"/>
          </a:p>
        </p:txBody>
      </p:sp>
    </p:spTree>
    <p:extLst>
      <p:ext uri="{BB962C8B-B14F-4D97-AF65-F5344CB8AC3E}">
        <p14:creationId xmlns:p14="http://schemas.microsoft.com/office/powerpoint/2010/main" val="31086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"/>
            <a:ext cx="9216000" cy="68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 of pseudo-proxy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0412" y="2197100"/>
            <a:ext cx="7620000" cy="4343400"/>
          </a:xfrm>
        </p:spPr>
        <p:txBody>
          <a:bodyPr/>
          <a:lstStyle/>
          <a:p>
            <a:r>
              <a:rPr lang="fr-FR" dirty="0" smtClean="0"/>
              <a:t>Ortega et al  (Nature 2015) : </a:t>
            </a:r>
            <a:r>
              <a:rPr lang="fr-FR" dirty="0" err="1" smtClean="0"/>
              <a:t>evaluate</a:t>
            </a:r>
            <a:r>
              <a:rPr lang="fr-FR" dirty="0" smtClean="0"/>
              <a:t> the </a:t>
            </a:r>
            <a:r>
              <a:rPr lang="fr-FR" dirty="0" err="1" smtClean="0"/>
              <a:t>representativeness</a:t>
            </a:r>
            <a:r>
              <a:rPr lang="fr-FR" dirty="0" smtClean="0"/>
              <a:t> of </a:t>
            </a:r>
            <a:r>
              <a:rPr lang="fr-FR" dirty="0" err="1" smtClean="0"/>
              <a:t>different</a:t>
            </a:r>
            <a:r>
              <a:rPr lang="fr-FR" dirty="0" smtClean="0"/>
              <a:t> location for NAO reconstruction</a:t>
            </a:r>
          </a:p>
          <a:p>
            <a:r>
              <a:rPr lang="fr-FR" dirty="0" err="1" smtClean="0"/>
              <a:t>Swingedouw</a:t>
            </a:r>
            <a:r>
              <a:rPr lang="fr-FR" dirty="0" smtClean="0"/>
              <a:t> et al. (in </a:t>
            </a:r>
            <a:r>
              <a:rPr lang="fr-FR" dirty="0" err="1" smtClean="0"/>
              <a:t>prep</a:t>
            </a:r>
            <a:r>
              <a:rPr lang="fr-FR" dirty="0" smtClean="0"/>
              <a:t>.): </a:t>
            </a:r>
            <a:r>
              <a:rPr lang="fr-FR" dirty="0" err="1" smtClean="0"/>
              <a:t>analysis</a:t>
            </a:r>
            <a:r>
              <a:rPr lang="fr-FR" dirty="0" smtClean="0"/>
              <a:t> of Yannick </a:t>
            </a:r>
            <a:r>
              <a:rPr lang="fr-FR" dirty="0" err="1" smtClean="0"/>
              <a:t>database</a:t>
            </a:r>
            <a:r>
              <a:rPr lang="fr-FR" dirty="0" smtClean="0"/>
              <a:t> </a:t>
            </a:r>
            <a:r>
              <a:rPr lang="fr-FR" dirty="0" err="1" smtClean="0"/>
              <a:t>representativeness</a:t>
            </a:r>
            <a:r>
              <a:rPr lang="fr-FR" dirty="0" smtClean="0"/>
              <a:t> for main modes of SST </a:t>
            </a:r>
            <a:r>
              <a:rPr lang="fr-FR" dirty="0" err="1" smtClean="0"/>
              <a:t>variability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950"/>
            <a:ext cx="4241799" cy="1336675"/>
          </a:xfrm>
        </p:spPr>
        <p:txBody>
          <a:bodyPr/>
          <a:lstStyle/>
          <a:p>
            <a:r>
              <a:rPr lang="fr-FR" sz="3200" dirty="0" smtClean="0"/>
              <a:t>NAO reconstruction</a:t>
            </a:r>
            <a:br>
              <a:rPr lang="fr-FR" sz="3200" dirty="0" smtClean="0"/>
            </a:br>
            <a:r>
              <a:rPr lang="fr-FR" sz="3200" b="0" dirty="0" smtClean="0"/>
              <a:t>(Ortega et al. 2015)</a:t>
            </a:r>
            <a:endParaRPr lang="fr-FR" sz="3200" b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1800" y="3784600"/>
            <a:ext cx="4165600" cy="3044842"/>
          </a:xfrm>
        </p:spPr>
        <p:txBody>
          <a:bodyPr/>
          <a:lstStyle/>
          <a:p>
            <a:r>
              <a:rPr lang="fr-FR" dirty="0" smtClean="0"/>
              <a:t>Evaluation of the best </a:t>
            </a:r>
            <a:r>
              <a:rPr lang="fr-FR" dirty="0" err="1" smtClean="0"/>
              <a:t>useful</a:t>
            </a:r>
            <a:r>
              <a:rPr lang="fr-FR" dirty="0" smtClean="0"/>
              <a:t> </a:t>
            </a:r>
            <a:r>
              <a:rPr lang="fr-FR" dirty="0" err="1" smtClean="0"/>
              <a:t>proxies</a:t>
            </a:r>
            <a:r>
              <a:rPr lang="fr-FR" dirty="0" smtClean="0"/>
              <a:t> to </a:t>
            </a:r>
            <a:r>
              <a:rPr lang="fr-FR" dirty="0" err="1" smtClean="0"/>
              <a:t>reconstruct</a:t>
            </a:r>
            <a:r>
              <a:rPr lang="fr-FR" dirty="0" smtClean="0"/>
              <a:t> a </a:t>
            </a:r>
            <a:r>
              <a:rPr lang="fr-FR" dirty="0" err="1" smtClean="0"/>
              <a:t>given</a:t>
            </a:r>
            <a:r>
              <a:rPr lang="fr-FR" dirty="0" smtClean="0"/>
              <a:t> indices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00" y="42854"/>
            <a:ext cx="4968000" cy="31146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1" y="1877172"/>
            <a:ext cx="2880000" cy="498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00424"/>
            <a:ext cx="4310592" cy="1336956"/>
          </a:xfrm>
        </p:spPr>
        <p:txBody>
          <a:bodyPr/>
          <a:lstStyle/>
          <a:p>
            <a:r>
              <a:rPr lang="en-GB" dirty="0" smtClean="0"/>
              <a:t>Pseudo-proxy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1"/>
            <a:ext cx="4277861" cy="4343400"/>
          </a:xfrm>
        </p:spPr>
        <p:txBody>
          <a:bodyPr/>
          <a:lstStyle/>
          <a:p>
            <a:r>
              <a:rPr lang="en-GB" dirty="0" smtClean="0"/>
              <a:t>Validation de la </a:t>
            </a:r>
            <a:r>
              <a:rPr lang="en-GB" dirty="0" err="1" smtClean="0"/>
              <a:t>méthode</a:t>
            </a:r>
            <a:r>
              <a:rPr lang="en-GB" dirty="0" smtClean="0"/>
              <a:t> et du sampling spatial avec les </a:t>
            </a:r>
            <a:r>
              <a:rPr lang="en-GB" dirty="0" err="1" smtClean="0"/>
              <a:t>données</a:t>
            </a:r>
            <a:r>
              <a:rPr lang="en-GB" dirty="0" smtClean="0"/>
              <a:t> HadISST (1870-2014)</a:t>
            </a:r>
          </a:p>
          <a:p>
            <a:r>
              <a:rPr lang="en-GB" dirty="0" smtClean="0"/>
              <a:t>Les </a:t>
            </a:r>
            <a:r>
              <a:rPr lang="en-GB" dirty="0" err="1" smtClean="0"/>
              <a:t>deux</a:t>
            </a:r>
            <a:r>
              <a:rPr lang="en-GB" dirty="0" smtClean="0"/>
              <a:t> premières EOF </a:t>
            </a:r>
            <a:r>
              <a:rPr lang="en-GB" dirty="0" err="1" smtClean="0"/>
              <a:t>semblent</a:t>
            </a:r>
            <a:r>
              <a:rPr lang="en-GB" dirty="0" smtClean="0"/>
              <a:t> </a:t>
            </a:r>
            <a:r>
              <a:rPr lang="en-GB" dirty="0" err="1" smtClean="0"/>
              <a:t>plutot</a:t>
            </a:r>
            <a:r>
              <a:rPr lang="en-GB" dirty="0" smtClean="0"/>
              <a:t> </a:t>
            </a:r>
            <a:r>
              <a:rPr lang="en-GB" dirty="0" err="1" smtClean="0"/>
              <a:t>bien</a:t>
            </a:r>
            <a:r>
              <a:rPr lang="en-GB" dirty="0" smtClean="0"/>
              <a:t> </a:t>
            </a:r>
            <a:r>
              <a:rPr lang="en-GB" dirty="0" err="1" smtClean="0"/>
              <a:t>reproduites</a:t>
            </a:r>
            <a:r>
              <a:rPr lang="en-GB" dirty="0" smtClean="0"/>
              <a:t>, un </a:t>
            </a:r>
            <a:r>
              <a:rPr lang="en-GB" dirty="0" err="1" smtClean="0"/>
              <a:t>peu</a:t>
            </a:r>
            <a:r>
              <a:rPr lang="en-GB" dirty="0" smtClean="0"/>
              <a:t> </a:t>
            </a:r>
            <a:r>
              <a:rPr lang="en-GB" dirty="0" err="1" smtClean="0"/>
              <a:t>moins</a:t>
            </a:r>
            <a:r>
              <a:rPr lang="en-GB" dirty="0" smtClean="0"/>
              <a:t> la </a:t>
            </a:r>
            <a:r>
              <a:rPr lang="en-GB" dirty="0" err="1" smtClean="0"/>
              <a:t>troisième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61" y="0"/>
            <a:ext cx="4866139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27" y="0"/>
            <a:ext cx="4866139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53" y="12700"/>
            <a:ext cx="4866139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592" y="0"/>
            <a:ext cx="4866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2667" y="-59274"/>
            <a:ext cx="7882466" cy="880539"/>
          </a:xfrm>
        </p:spPr>
        <p:txBody>
          <a:bodyPr>
            <a:noAutofit/>
          </a:bodyPr>
          <a:lstStyle/>
          <a:p>
            <a:r>
              <a:rPr lang="en-GB" sz="3600" dirty="0" smtClean="0"/>
              <a:t>Experimental design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63" y="2324042"/>
            <a:ext cx="5175540" cy="4432358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n-GB" sz="2000" dirty="0" smtClean="0"/>
              <a:t>IPSL-CM5A-LR: </a:t>
            </a:r>
          </a:p>
          <a:p>
            <a:pPr lvl="1"/>
            <a:r>
              <a:rPr lang="en-GB" sz="1800" dirty="0" smtClean="0"/>
              <a:t>Ocean-atmosphere GCM (2° resolution)</a:t>
            </a:r>
            <a:endParaRPr lang="en-GB" sz="1800" dirty="0"/>
          </a:p>
          <a:p>
            <a:pPr lvl="1"/>
            <a:r>
              <a:rPr lang="en-GB" sz="1800" dirty="0"/>
              <a:t>R</a:t>
            </a:r>
            <a:r>
              <a:rPr lang="en-GB" sz="1800" dirty="0" smtClean="0"/>
              <a:t>epresentation of Gibraltar by enhancing number of grid points there and playing with viscosity for having coherent transport (modelled MOW=2.2 Sv, obs.≈1.8 Sv)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100 mSv of freshwater put homogenously over the Mediterranean area for 300 years (</a:t>
            </a:r>
            <a:r>
              <a:rPr lang="en-GB" sz="2000" b="1" dirty="0" err="1" smtClean="0"/>
              <a:t>HosMed</a:t>
            </a:r>
            <a:r>
              <a:rPr lang="en-GB" sz="2000" dirty="0" smtClean="0"/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 smtClean="0"/>
              <a:t>    (Nil=3 mSv ; Amazon=200 </a:t>
            </a:r>
            <a:r>
              <a:rPr lang="en-GB" sz="2000" dirty="0" err="1" smtClean="0"/>
              <a:t>mSv</a:t>
            </a:r>
            <a:r>
              <a:rPr lang="en-GB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rgbClr val="FF0000"/>
                </a:solidFill>
              </a:rPr>
              <a:t>Longer simulation (600 years)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rgbClr val="FF0000"/>
                </a:solidFill>
              </a:rPr>
              <a:t>Sensitivity test to the rate : 200 </a:t>
            </a:r>
            <a:r>
              <a:rPr lang="en-GB" sz="2000" b="1" dirty="0" err="1" smtClean="0">
                <a:solidFill>
                  <a:srgbClr val="FF0000"/>
                </a:solidFill>
              </a:rPr>
              <a:t>mSv</a:t>
            </a:r>
            <a:r>
              <a:rPr lang="en-GB" sz="2000" b="1" dirty="0" smtClean="0">
                <a:solidFill>
                  <a:srgbClr val="FF0000"/>
                </a:solidFill>
              </a:rPr>
              <a:t>, 50 </a:t>
            </a:r>
            <a:r>
              <a:rPr lang="en-GB" sz="2000" b="1" dirty="0" err="1" smtClean="0">
                <a:solidFill>
                  <a:srgbClr val="FF0000"/>
                </a:solidFill>
              </a:rPr>
              <a:t>mSV</a:t>
            </a:r>
            <a:endParaRPr lang="en-GB" sz="2000" b="1" dirty="0" smtClean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1539" y="1173182"/>
            <a:ext cx="8177529" cy="89909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txBody>
          <a:bodyPr wrap="square" lIns="144000" tIns="140400" rIns="144000" bIns="140400" rtlCol="0">
            <a:spAutoFit/>
          </a:bodyPr>
          <a:lstStyle/>
          <a:p>
            <a:r>
              <a:rPr lang="en-GB" sz="2000" b="1" dirty="0" smtClean="0"/>
              <a:t>Objective</a:t>
            </a:r>
            <a:r>
              <a:rPr lang="en-GB" sz="2000" dirty="0" smtClean="0"/>
              <a:t>: </a:t>
            </a:r>
            <a:r>
              <a:rPr lang="en-GB" sz="2000" i="1" dirty="0" smtClean="0"/>
              <a:t>What is the impact of a MOW disappearance on large-scale ocean and climate in a state-of-the art climate model?</a:t>
            </a:r>
            <a:endParaRPr lang="en-GB" sz="2000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003" y="2692402"/>
            <a:ext cx="4139997" cy="30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20557"/>
          </a:xfrm>
        </p:spPr>
        <p:txBody>
          <a:bodyPr/>
          <a:lstStyle/>
          <a:p>
            <a:r>
              <a:rPr lang="en-GB" dirty="0" smtClean="0"/>
              <a:t>Mediterranean convection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16" y="833966"/>
            <a:ext cx="6286500" cy="3060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3837"/>
            <a:ext cx="3959998" cy="27741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00"/>
            <a:ext cx="0" cy="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00" y="4068667"/>
            <a:ext cx="3960000" cy="2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0933" y="1913467"/>
            <a:ext cx="8534400" cy="4030134"/>
          </a:xfrm>
        </p:spPr>
        <p:txBody>
          <a:bodyPr/>
          <a:lstStyle/>
          <a:p>
            <a:r>
              <a:rPr lang="en-GB" dirty="0" err="1" smtClean="0"/>
              <a:t>Reponse</a:t>
            </a:r>
            <a:r>
              <a:rPr lang="en-GB" dirty="0" smtClean="0"/>
              <a:t> </a:t>
            </a:r>
            <a:r>
              <a:rPr lang="en-GB" dirty="0" err="1" smtClean="0"/>
              <a:t>climat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y 6000 </a:t>
            </a:r>
            <a:r>
              <a:rPr lang="en-GB" dirty="0" err="1" smtClean="0"/>
              <a:t>ans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PMIP3 : analyse de </a:t>
            </a:r>
            <a:r>
              <a:rPr lang="en-GB" dirty="0" err="1"/>
              <a:t>Alina</a:t>
            </a:r>
            <a:r>
              <a:rPr lang="en-GB" dirty="0"/>
              <a:t> </a:t>
            </a:r>
            <a:r>
              <a:rPr lang="en-GB" dirty="0" err="1"/>
              <a:t>Gainusa</a:t>
            </a:r>
            <a:r>
              <a:rPr lang="en-GB" dirty="0"/>
              <a:t> </a:t>
            </a:r>
            <a:r>
              <a:rPr lang="en-GB" dirty="0" err="1" smtClean="0"/>
              <a:t>Bogdan</a:t>
            </a:r>
            <a:r>
              <a:rPr lang="en-GB" dirty="0" smtClean="0"/>
              <a:t> pour le </a:t>
            </a:r>
            <a:r>
              <a:rPr lang="en-GB" dirty="0" err="1" smtClean="0"/>
              <a:t>projet</a:t>
            </a:r>
            <a:r>
              <a:rPr lang="en-GB" dirty="0" smtClean="0"/>
              <a:t> </a:t>
            </a:r>
            <a:r>
              <a:rPr lang="en-GB" dirty="0" err="1" smtClean="0"/>
              <a:t>Milex</a:t>
            </a:r>
            <a:r>
              <a:rPr lang="en-GB" dirty="0" smtClean="0"/>
              <a:t> (PI : Pascal </a:t>
            </a:r>
            <a:r>
              <a:rPr lang="en-GB" dirty="0" err="1" smtClean="0"/>
              <a:t>Yiou</a:t>
            </a:r>
            <a:r>
              <a:rPr lang="en-GB" dirty="0" smtClean="0"/>
              <a:t>)</a:t>
            </a:r>
          </a:p>
          <a:p>
            <a:r>
              <a:rPr lang="en-GB" dirty="0" smtClean="0"/>
              <a:t>Motivation : NAO+ </a:t>
            </a:r>
            <a:r>
              <a:rPr lang="en-GB" dirty="0" err="1" smtClean="0"/>
              <a:t>à</a:t>
            </a:r>
            <a:r>
              <a:rPr lang="en-GB" dirty="0" smtClean="0"/>
              <a:t> 6K </a:t>
            </a:r>
            <a:r>
              <a:rPr lang="en-GB" dirty="0" err="1" smtClean="0"/>
              <a:t>dans</a:t>
            </a:r>
            <a:r>
              <a:rPr lang="en-GB" dirty="0" smtClean="0"/>
              <a:t> les </a:t>
            </a:r>
            <a:r>
              <a:rPr lang="en-GB" dirty="0" err="1" smtClean="0"/>
              <a:t>obs</a:t>
            </a:r>
            <a:r>
              <a:rPr lang="en-GB" dirty="0" smtClean="0"/>
              <a:t> ? (</a:t>
            </a:r>
            <a:r>
              <a:rPr lang="en-GB" dirty="0" err="1" smtClean="0"/>
              <a:t>Mauri</a:t>
            </a:r>
            <a:r>
              <a:rPr lang="en-GB" dirty="0" smtClean="0"/>
              <a:t> et al. 2014)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3883306"/>
            <a:ext cx="3386667" cy="2974694"/>
          </a:xfrm>
          <a:prstGeom prst="rect">
            <a:avLst/>
          </a:prstGeom>
        </p:spPr>
      </p:pic>
      <p:sp>
        <p:nvSpPr>
          <p:cNvPr id="6" name="TextBox 241"/>
          <p:cNvSpPr txBox="1"/>
          <p:nvPr/>
        </p:nvSpPr>
        <p:spPr>
          <a:xfrm>
            <a:off x="1340103" y="304800"/>
            <a:ext cx="677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5698F"/>
                </a:solidFill>
              </a:rPr>
              <a:t>Analyse base de données PMIP3 sur l’Atlantique pour 6k </a:t>
            </a:r>
          </a:p>
        </p:txBody>
      </p:sp>
    </p:spTree>
    <p:extLst>
      <p:ext uri="{BB962C8B-B14F-4D97-AF65-F5344CB8AC3E}">
        <p14:creationId xmlns:p14="http://schemas.microsoft.com/office/powerpoint/2010/main" val="15771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Box 241"/>
          <p:cNvSpPr txBox="1"/>
          <p:nvPr/>
        </p:nvSpPr>
        <p:spPr>
          <a:xfrm>
            <a:off x="1340103" y="0"/>
            <a:ext cx="677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5698F"/>
                </a:solidFill>
              </a:rPr>
              <a:t>Analyse base de données PMIP3 sur l’Atlantique pour 6k 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4619626" y="1151223"/>
            <a:ext cx="4574116" cy="5150503"/>
            <a:chOff x="4603751" y="1151223"/>
            <a:chExt cx="4574116" cy="5150503"/>
          </a:xfrm>
        </p:grpSpPr>
        <p:graphicFrame>
          <p:nvGraphicFramePr>
            <p:cNvPr id="45" name="Graphique 4"/>
            <p:cNvGraphicFramePr/>
            <p:nvPr>
              <p:extLst/>
            </p:nvPr>
          </p:nvGraphicFramePr>
          <p:xfrm>
            <a:off x="6452955" y="1151223"/>
            <a:ext cx="2724912" cy="3070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3751" y="1479564"/>
              <a:ext cx="1785802" cy="2130050"/>
            </a:xfrm>
            <a:prstGeom prst="rect">
              <a:avLst/>
            </a:prstGeom>
          </p:spPr>
        </p:pic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2626" y="4060852"/>
              <a:ext cx="1856978" cy="2240874"/>
            </a:xfrm>
            <a:prstGeom prst="rect">
              <a:avLst/>
            </a:prstGeom>
          </p:spPr>
        </p:pic>
      </p:grpSp>
      <p:grpSp>
        <p:nvGrpSpPr>
          <p:cNvPr id="7" name="Grouper 6"/>
          <p:cNvGrpSpPr/>
          <p:nvPr/>
        </p:nvGrpSpPr>
        <p:grpSpPr>
          <a:xfrm>
            <a:off x="457200" y="1151222"/>
            <a:ext cx="3098799" cy="2401498"/>
            <a:chOff x="676490" y="5785807"/>
            <a:chExt cx="1765066" cy="1940784"/>
          </a:xfrm>
        </p:grpSpPr>
        <p:grpSp>
          <p:nvGrpSpPr>
            <p:cNvPr id="111" name="Group 13"/>
            <p:cNvGrpSpPr/>
            <p:nvPr/>
          </p:nvGrpSpPr>
          <p:grpSpPr>
            <a:xfrm>
              <a:off x="676490" y="6051159"/>
              <a:ext cx="1765066" cy="1675432"/>
              <a:chOff x="1888457" y="6511829"/>
              <a:chExt cx="2766093" cy="1870171"/>
            </a:xfrm>
          </p:grpSpPr>
          <p:pic>
            <p:nvPicPr>
              <p:cNvPr id="113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58423" y="8108950"/>
                <a:ext cx="2076450" cy="273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t="9068"/>
              <a:stretch/>
            </p:blipFill>
            <p:spPr bwMode="auto">
              <a:xfrm>
                <a:off x="1928123" y="6511829"/>
                <a:ext cx="2726427" cy="164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5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888457" y="6681536"/>
                <a:ext cx="409575" cy="1419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6" name="ZoneTexte 115"/>
            <p:cNvSpPr txBox="1"/>
            <p:nvPr/>
          </p:nvSpPr>
          <p:spPr>
            <a:xfrm>
              <a:off x="865970" y="5785807"/>
              <a:ext cx="1563120" cy="24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radiative forcing 6K-0K</a:t>
              </a:r>
              <a:endParaRPr lang="en-US" sz="1400" dirty="0"/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-407455" y="3552720"/>
            <a:ext cx="45720" cy="4193760"/>
          </a:xfrm>
          <a:prstGeom prst="rect">
            <a:avLst/>
          </a:prstGeom>
          <a:solidFill>
            <a:srgbClr val="1569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102" name="Groupe 101"/>
          <p:cNvGrpSpPr>
            <a:grpSpLocks noChangeAspect="1"/>
          </p:cNvGrpSpPr>
          <p:nvPr/>
        </p:nvGrpSpPr>
        <p:grpSpPr>
          <a:xfrm>
            <a:off x="0" y="3778894"/>
            <a:ext cx="2497855" cy="3097025"/>
            <a:chOff x="4890388" y="2285970"/>
            <a:chExt cx="3508650" cy="2565178"/>
          </a:xfrm>
        </p:grpSpPr>
        <p:pic>
          <p:nvPicPr>
            <p:cNvPr id="100" name="Image 99"/>
            <p:cNvPicPr>
              <a:picLocks noChangeAspect="1"/>
            </p:cNvPicPr>
            <p:nvPr/>
          </p:nvPicPr>
          <p:blipFill rotWithShape="1">
            <a:blip r:embed="rId9"/>
            <a:srcRect t="8671"/>
            <a:stretch/>
          </p:blipFill>
          <p:spPr>
            <a:xfrm>
              <a:off x="4890388" y="2285970"/>
              <a:ext cx="3508650" cy="2179111"/>
            </a:xfrm>
            <a:prstGeom prst="rect">
              <a:avLst/>
            </a:prstGeom>
          </p:spPr>
        </p:pic>
        <p:pic>
          <p:nvPicPr>
            <p:cNvPr id="101" name="Image 10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64644" y="4434489"/>
              <a:ext cx="3134394" cy="416659"/>
            </a:xfrm>
            <a:prstGeom prst="rect">
              <a:avLst/>
            </a:prstGeom>
          </p:spPr>
        </p:pic>
      </p:grpSp>
      <p:sp>
        <p:nvSpPr>
          <p:cNvPr id="104" name="ZoneTexte 103"/>
          <p:cNvSpPr txBox="1"/>
          <p:nvPr/>
        </p:nvSpPr>
        <p:spPr>
          <a:xfrm>
            <a:off x="311452" y="3599282"/>
            <a:ext cx="17934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/>
              <a:t>temperature</a:t>
            </a:r>
            <a:endParaRPr lang="en-US" sz="1400" dirty="0"/>
          </a:p>
        </p:txBody>
      </p:sp>
      <p:grpSp>
        <p:nvGrpSpPr>
          <p:cNvPr id="2" name="Grouper 1"/>
          <p:cNvGrpSpPr/>
          <p:nvPr/>
        </p:nvGrpSpPr>
        <p:grpSpPr>
          <a:xfrm>
            <a:off x="2036272" y="3573019"/>
            <a:ext cx="3107227" cy="3302914"/>
            <a:chOff x="2036273" y="3983613"/>
            <a:chExt cx="2710206" cy="2892306"/>
          </a:xfrm>
        </p:grpSpPr>
        <p:grpSp>
          <p:nvGrpSpPr>
            <p:cNvPr id="99" name="Groupe 98"/>
            <p:cNvGrpSpPr>
              <a:grpSpLocks noChangeAspect="1"/>
            </p:cNvGrpSpPr>
            <p:nvPr/>
          </p:nvGrpSpPr>
          <p:grpSpPr>
            <a:xfrm>
              <a:off x="2497855" y="4234589"/>
              <a:ext cx="2161198" cy="2641330"/>
              <a:chOff x="2792250" y="2482102"/>
              <a:chExt cx="3559500" cy="2565175"/>
            </a:xfrm>
          </p:grpSpPr>
          <p:pic>
            <p:nvPicPr>
              <p:cNvPr id="97" name="Image 96"/>
              <p:cNvPicPr>
                <a:picLocks noChangeAspect="1"/>
              </p:cNvPicPr>
              <p:nvPr/>
            </p:nvPicPr>
            <p:blipFill rotWithShape="1">
              <a:blip r:embed="rId11"/>
              <a:srcRect t="9887"/>
              <a:stretch/>
            </p:blipFill>
            <p:spPr>
              <a:xfrm>
                <a:off x="2792250" y="2482102"/>
                <a:ext cx="3559500" cy="2127199"/>
              </a:xfrm>
              <a:prstGeom prst="rect">
                <a:avLst/>
              </a:prstGeom>
            </p:spPr>
          </p:pic>
          <p:pic>
            <p:nvPicPr>
              <p:cNvPr id="98" name="Image 9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86652" y="4609301"/>
                <a:ext cx="3179110" cy="437976"/>
              </a:xfrm>
              <a:prstGeom prst="rect">
                <a:avLst/>
              </a:prstGeom>
            </p:spPr>
          </p:pic>
        </p:grpSp>
        <p:sp>
          <p:nvSpPr>
            <p:cNvPr id="105" name="Rectangle 104"/>
            <p:cNvSpPr/>
            <p:nvPr/>
          </p:nvSpPr>
          <p:spPr>
            <a:xfrm>
              <a:off x="2527104" y="3983613"/>
              <a:ext cx="2219375" cy="355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2746185" y="4066969"/>
              <a:ext cx="1793403" cy="269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 smtClean="0"/>
                <a:t>sea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ice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cover</a:t>
              </a:r>
              <a:endParaRPr lang="en-US" sz="1400" dirty="0"/>
            </a:p>
          </p:txBody>
        </p:sp>
        <p:cxnSp>
          <p:nvCxnSpPr>
            <p:cNvPr id="118" name="Connecteur droit 117"/>
            <p:cNvCxnSpPr/>
            <p:nvPr/>
          </p:nvCxnSpPr>
          <p:spPr>
            <a:xfrm flipV="1">
              <a:off x="2253090" y="6013769"/>
              <a:ext cx="0" cy="853992"/>
            </a:xfrm>
            <a:prstGeom prst="line">
              <a:avLst/>
            </a:prstGeom>
            <a:ln w="12700">
              <a:solidFill>
                <a:srgbClr val="22B7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avec flèche 119"/>
            <p:cNvCxnSpPr/>
            <p:nvPr/>
          </p:nvCxnSpPr>
          <p:spPr>
            <a:xfrm flipH="1">
              <a:off x="2036273" y="6013769"/>
              <a:ext cx="216816" cy="0"/>
            </a:xfrm>
            <a:prstGeom prst="straightConnector1">
              <a:avLst/>
            </a:prstGeom>
            <a:ln w="12700">
              <a:solidFill>
                <a:srgbClr val="22B7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/>
            <p:cNvCxnSpPr/>
            <p:nvPr/>
          </p:nvCxnSpPr>
          <p:spPr>
            <a:xfrm flipH="1">
              <a:off x="2101880" y="4679376"/>
              <a:ext cx="1770339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85270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0629_allmodels_MH_anomalies_SIC_vs_AMO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1604557"/>
            <a:ext cx="7756973" cy="4643841"/>
          </a:xfrm>
          <a:prstGeom prst="rect">
            <a:avLst/>
          </a:prstGeom>
        </p:spPr>
      </p:pic>
      <p:sp>
        <p:nvSpPr>
          <p:cNvPr id="3" name="TextBox 241"/>
          <p:cNvSpPr txBox="1"/>
          <p:nvPr/>
        </p:nvSpPr>
        <p:spPr>
          <a:xfrm>
            <a:off x="1340103" y="0"/>
            <a:ext cx="677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5698F"/>
                </a:solidFill>
              </a:rPr>
              <a:t>Analyse base de données PMIP3 sur l’Atlantique pour 6k </a:t>
            </a:r>
          </a:p>
        </p:txBody>
      </p:sp>
    </p:spTree>
    <p:extLst>
      <p:ext uri="{BB962C8B-B14F-4D97-AF65-F5344CB8AC3E}">
        <p14:creationId xmlns:p14="http://schemas.microsoft.com/office/powerpoint/2010/main" val="14483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33" y="119803"/>
            <a:ext cx="8479663" cy="634782"/>
          </a:xfrm>
        </p:spPr>
        <p:txBody>
          <a:bodyPr/>
          <a:lstStyle/>
          <a:p>
            <a:r>
              <a:rPr lang="fr-FR" sz="3600" dirty="0" smtClean="0"/>
              <a:t>Impact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039" y="1218630"/>
            <a:ext cx="8381457" cy="5334570"/>
          </a:xfrm>
        </p:spPr>
        <p:txBody>
          <a:bodyPr/>
          <a:lstStyle/>
          <a:p>
            <a:r>
              <a:rPr lang="fr-FR" sz="2000" dirty="0" err="1" smtClean="0"/>
              <a:t>Explain</a:t>
            </a:r>
            <a:r>
              <a:rPr lang="fr-FR" sz="2000" dirty="0" smtClean="0"/>
              <a:t> E-P </a:t>
            </a:r>
            <a:r>
              <a:rPr lang="fr-FR" sz="2000" dirty="0" err="1" smtClean="0"/>
              <a:t>actual</a:t>
            </a:r>
            <a:r>
              <a:rPr lang="fr-FR" sz="2000" dirty="0" smtClean="0"/>
              <a:t> + value and import of water in the Med.</a:t>
            </a:r>
          </a:p>
          <a:p>
            <a:r>
              <a:rPr lang="fr-FR" sz="2000" dirty="0" err="1" smtClean="0"/>
              <a:t>Explain</a:t>
            </a:r>
            <a:r>
              <a:rPr lang="fr-FR" sz="2000" dirty="0" smtClean="0"/>
              <a:t> MOW + </a:t>
            </a:r>
            <a:r>
              <a:rPr lang="fr-FR" sz="2000" dirty="0" err="1" smtClean="0"/>
              <a:t>density</a:t>
            </a:r>
            <a:r>
              <a:rPr lang="fr-FR" sz="2000" dirty="0" smtClean="0"/>
              <a:t> value</a:t>
            </a:r>
          </a:p>
          <a:p>
            <a:r>
              <a:rPr lang="fr-FR" sz="2000" dirty="0" err="1" smtClean="0"/>
              <a:t>Explain</a:t>
            </a:r>
            <a:r>
              <a:rPr lang="fr-FR" sz="2000" dirty="0" smtClean="0"/>
              <a:t> AMOC + thermal </a:t>
            </a:r>
            <a:r>
              <a:rPr lang="fr-FR" sz="2000" dirty="0" err="1" smtClean="0"/>
              <a:t>wind</a:t>
            </a:r>
            <a:r>
              <a:rPr lang="fr-FR" sz="2000" dirty="0" smtClean="0"/>
              <a:t> </a:t>
            </a:r>
            <a:r>
              <a:rPr lang="fr-FR" sz="2000" dirty="0" err="1" smtClean="0"/>
              <a:t>blance</a:t>
            </a:r>
            <a:r>
              <a:rPr lang="fr-FR" sz="2000" dirty="0" smtClean="0"/>
              <a:t> and PARADOX : </a:t>
            </a:r>
            <a:r>
              <a:rPr lang="fr-FR" sz="2000" dirty="0" err="1" smtClean="0"/>
              <a:t>it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r>
              <a:rPr lang="fr-FR" sz="2000" dirty="0" smtClean="0"/>
              <a:t> in sigma1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you</a:t>
            </a:r>
            <a:r>
              <a:rPr lang="fr-FR" sz="2000" dirty="0" smtClean="0"/>
              <a:t> </a:t>
            </a:r>
            <a:r>
              <a:rPr lang="fr-FR" sz="2000" dirty="0" err="1" smtClean="0"/>
              <a:t>loose</a:t>
            </a:r>
            <a:r>
              <a:rPr lang="fr-FR" sz="2000" dirty="0" smtClean="0"/>
              <a:t> </a:t>
            </a:r>
            <a:r>
              <a:rPr lang="fr-FR" sz="2000" dirty="0" err="1" smtClean="0"/>
              <a:t>density</a:t>
            </a:r>
            <a:r>
              <a:rPr lang="is-IS" sz="2000" dirty="0" smtClean="0"/>
              <a:t>…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 err="1" smtClean="0"/>
              <a:t>Remind</a:t>
            </a:r>
            <a:r>
              <a:rPr lang="fr-FR" sz="2000" dirty="0" smtClean="0"/>
              <a:t> </a:t>
            </a:r>
            <a:r>
              <a:rPr lang="fr-FR" sz="2000" dirty="0" err="1" smtClean="0"/>
              <a:t>what</a:t>
            </a:r>
            <a:r>
              <a:rPr lang="fr-FR" sz="2000" dirty="0" smtClean="0"/>
              <a:t> I show </a:t>
            </a:r>
            <a:r>
              <a:rPr lang="fr-FR" sz="2000" dirty="0" err="1" smtClean="0"/>
              <a:t>before</a:t>
            </a:r>
            <a:r>
              <a:rPr lang="fr-FR" sz="2000" dirty="0" smtClean="0"/>
              <a:t> : </a:t>
            </a:r>
            <a:r>
              <a:rPr lang="fr-FR" sz="2000" dirty="0" err="1" smtClean="0"/>
              <a:t>two</a:t>
            </a:r>
            <a:r>
              <a:rPr lang="fr-FR" sz="2000" dirty="0" smtClean="0"/>
              <a:t> </a:t>
            </a:r>
            <a:r>
              <a:rPr lang="fr-FR" sz="2000" dirty="0" err="1" smtClean="0"/>
              <a:t>effects</a:t>
            </a:r>
            <a:r>
              <a:rPr lang="fr-FR" sz="2000" dirty="0" smtClean="0"/>
              <a:t> etc.</a:t>
            </a:r>
          </a:p>
          <a:p>
            <a:r>
              <a:rPr lang="fr-FR" sz="2000" dirty="0" smtClean="0"/>
              <a:t>Longer </a:t>
            </a:r>
            <a:r>
              <a:rPr lang="fr-FR" sz="2000" dirty="0" err="1" smtClean="0"/>
              <a:t>term</a:t>
            </a:r>
            <a:r>
              <a:rPr lang="fr-FR" sz="2000" dirty="0" smtClean="0"/>
              <a:t> : the second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</a:t>
            </a:r>
            <a:r>
              <a:rPr lang="fr-FR" sz="2000" dirty="0" err="1" smtClean="0"/>
              <a:t>wins</a:t>
            </a:r>
            <a:r>
              <a:rPr lang="fr-FR" sz="2000" dirty="0" smtClean="0"/>
              <a:t>.</a:t>
            </a:r>
          </a:p>
          <a:p>
            <a:r>
              <a:rPr lang="fr-FR" sz="2000" dirty="0" smtClean="0"/>
              <a:t>Compare </a:t>
            </a:r>
            <a:r>
              <a:rPr lang="fr-FR" sz="2000" dirty="0" err="1" smtClean="0"/>
              <a:t>different</a:t>
            </a:r>
            <a:r>
              <a:rPr lang="fr-FR" sz="2000" dirty="0" smtClean="0"/>
              <a:t> rate of export (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upper</a:t>
            </a:r>
            <a:r>
              <a:rPr lang="fr-FR" sz="2000" dirty="0" smtClean="0"/>
              <a:t> </a:t>
            </a:r>
            <a:r>
              <a:rPr lang="fr-FR" sz="2000" dirty="0" err="1" smtClean="0"/>
              <a:t>ocean</a:t>
            </a:r>
            <a:r>
              <a:rPr lang="fr-FR" sz="2000" dirty="0" smtClean="0"/>
              <a:t> export FW) : a </a:t>
            </a:r>
            <a:r>
              <a:rPr lang="fr-FR" sz="2000" dirty="0" err="1" smtClean="0"/>
              <a:t>third</a:t>
            </a:r>
            <a:r>
              <a:rPr lang="fr-FR" sz="2000" dirty="0" smtClean="0"/>
              <a:t>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= export of </a:t>
            </a:r>
            <a:r>
              <a:rPr lang="fr-FR" sz="2000" dirty="0" err="1" smtClean="0"/>
              <a:t>freshwater</a:t>
            </a:r>
            <a:r>
              <a:rPr lang="fr-FR" sz="2000" dirty="0" smtClean="0"/>
              <a:t> at the surface in the NA.</a:t>
            </a:r>
          </a:p>
          <a:p>
            <a:r>
              <a:rPr lang="fr-FR" sz="2000" dirty="0" smtClean="0"/>
              <a:t>Implications : </a:t>
            </a:r>
            <a:r>
              <a:rPr lang="fr-FR" sz="2000" dirty="0" err="1" smtClean="0"/>
              <a:t>cannot</a:t>
            </a:r>
            <a:r>
              <a:rPr lang="fr-FR" sz="2000" dirty="0" smtClean="0"/>
              <a:t> </a:t>
            </a:r>
            <a:r>
              <a:rPr lang="fr-FR" sz="2000" dirty="0" err="1" smtClean="0"/>
              <a:t>explain</a:t>
            </a:r>
            <a:r>
              <a:rPr lang="fr-FR" sz="2000" dirty="0" smtClean="0"/>
              <a:t> the </a:t>
            </a:r>
            <a:r>
              <a:rPr lang="fr-FR" sz="2000" dirty="0" err="1" smtClean="0"/>
              <a:t>potential</a:t>
            </a:r>
            <a:r>
              <a:rPr lang="fr-FR" sz="2000" dirty="0" smtClean="0"/>
              <a:t> return of AMOC, </a:t>
            </a:r>
            <a:r>
              <a:rPr lang="fr-FR" sz="2000" dirty="0" err="1" smtClean="0"/>
              <a:t>nor</a:t>
            </a:r>
            <a:r>
              <a:rPr lang="fr-FR" sz="2000" dirty="0" smtClean="0"/>
              <a:t> </a:t>
            </a:r>
            <a:r>
              <a:rPr lang="fr-FR" sz="2000" dirty="0" err="1" smtClean="0"/>
              <a:t>it</a:t>
            </a:r>
            <a:r>
              <a:rPr lang="fr-FR" sz="2000" dirty="0" smtClean="0"/>
              <a:t> </a:t>
            </a:r>
            <a:r>
              <a:rPr lang="fr-FR" sz="2000" dirty="0" err="1" smtClean="0"/>
              <a:t>sdecrease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6K</a:t>
            </a:r>
            <a:r>
              <a:rPr lang="is-IS" sz="2000" dirty="0" smtClean="0"/>
              <a:t>… except if very small rate...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721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3"/>
            <a:ext cx="8229600" cy="6419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MOW within IPSL-CM5A-LR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93" y="1032511"/>
            <a:ext cx="3959998" cy="57746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18" y="1022921"/>
            <a:ext cx="3960000" cy="57673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1" y="897047"/>
            <a:ext cx="385061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Control simulation IPSL-CM5A-LR</a:t>
            </a:r>
            <a:endParaRPr lang="en-GB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5036193" y="6647975"/>
            <a:ext cx="3960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Longitude</a:t>
            </a:r>
            <a:endParaRPr lang="en-GB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5432" y="4284133"/>
            <a:ext cx="369332" cy="262545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err="1" smtClean="0"/>
              <a:t>Profondeur</a:t>
            </a:r>
            <a:r>
              <a:rPr lang="en-GB" sz="1200" dirty="0" smtClean="0"/>
              <a:t> (m)</a:t>
            </a:r>
            <a:endParaRPr lang="en-GB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83794" y="4283347"/>
            <a:ext cx="369332" cy="262545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GB" sz="1200" dirty="0" err="1" smtClean="0"/>
              <a:t>Profondeur</a:t>
            </a:r>
            <a:r>
              <a:rPr lang="en-GB" sz="1200" dirty="0" smtClean="0"/>
              <a:t> (m)</a:t>
            </a:r>
            <a:endParaRPr lang="en-GB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8398931" y="6654800"/>
            <a:ext cx="592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O°</a:t>
            </a:r>
            <a:endParaRPr lang="en-GB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334002" y="6688666"/>
            <a:ext cx="592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8O°W</a:t>
            </a:r>
            <a:endParaRPr lang="en-GB" sz="10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347818" y="6604001"/>
            <a:ext cx="3960000" cy="305584"/>
            <a:chOff x="347818" y="6604001"/>
            <a:chExt cx="3960000" cy="305584"/>
          </a:xfrm>
        </p:grpSpPr>
        <p:sp>
          <p:nvSpPr>
            <p:cNvPr id="6" name="ZoneTexte 5"/>
            <p:cNvSpPr txBox="1"/>
            <p:nvPr/>
          </p:nvSpPr>
          <p:spPr>
            <a:xfrm>
              <a:off x="347818" y="6647975"/>
              <a:ext cx="3960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/>
                <a:t>Longitude</a:t>
              </a:r>
              <a:endParaRPr lang="en-GB" sz="11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691468" y="6604001"/>
              <a:ext cx="3217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O°</a:t>
              </a:r>
              <a:endParaRPr lang="en-GB" sz="1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84200" y="6640197"/>
              <a:ext cx="5926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8O°W</a:t>
              </a:r>
              <a:endParaRPr lang="en-GB" sz="1000" dirty="0"/>
            </a:p>
          </p:txBody>
        </p:sp>
      </p:grpSp>
      <p:sp>
        <p:nvSpPr>
          <p:cNvPr id="15" name="Ellipse 14"/>
          <p:cNvSpPr/>
          <p:nvPr/>
        </p:nvSpPr>
        <p:spPr>
          <a:xfrm>
            <a:off x="2755900" y="1971105"/>
            <a:ext cx="1257300" cy="533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50" b="1" smtClean="0">
                <a:solidFill>
                  <a:schemeClr val="bg1"/>
                </a:solidFill>
              </a:rPr>
              <a:t>E-P-R=0.13 </a:t>
            </a:r>
            <a:r>
              <a:rPr lang="fr-FR" sz="1050" b="1" dirty="0" smtClean="0">
                <a:solidFill>
                  <a:schemeClr val="bg1"/>
                </a:solidFill>
              </a:rPr>
              <a:t>Sv</a:t>
            </a:r>
            <a:endParaRPr lang="fr-FR" sz="1050" b="1" dirty="0">
              <a:solidFill>
                <a:schemeClr val="bg1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2527300" y="2699211"/>
            <a:ext cx="533400" cy="101600"/>
          </a:xfrm>
          <a:prstGeom prst="straightConnector1">
            <a:avLst/>
          </a:prstGeom>
          <a:ln w="53975" cmpd="sng">
            <a:solidFill>
              <a:schemeClr val="tx1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4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950"/>
            <a:ext cx="8762999" cy="1336675"/>
          </a:xfrm>
        </p:spPr>
        <p:txBody>
          <a:bodyPr/>
          <a:lstStyle/>
          <a:p>
            <a:r>
              <a:rPr lang="fr-FR" sz="3600" dirty="0" err="1" smtClean="0"/>
              <a:t>Freshwater</a:t>
            </a:r>
            <a:r>
              <a:rPr lang="fr-FR" sz="3600" dirty="0" smtClean="0"/>
              <a:t> release in the </a:t>
            </a:r>
            <a:r>
              <a:rPr lang="fr-FR" sz="3600" dirty="0" err="1" smtClean="0"/>
              <a:t>Mediterranean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474" y="1981185"/>
            <a:ext cx="3438526" cy="4343400"/>
          </a:xfrm>
        </p:spPr>
        <p:txBody>
          <a:bodyPr/>
          <a:lstStyle/>
          <a:p>
            <a:r>
              <a:rPr lang="fr-FR" dirty="0" err="1" smtClean="0"/>
              <a:t>Only</a:t>
            </a:r>
            <a:r>
              <a:rPr lang="fr-FR" dirty="0" smtClean="0"/>
              <a:t> a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propertion</a:t>
            </a:r>
            <a:r>
              <a:rPr lang="fr-FR" dirty="0" smtClean="0"/>
              <a:t> of the </a:t>
            </a:r>
            <a:r>
              <a:rPr lang="fr-FR" dirty="0" err="1" smtClean="0"/>
              <a:t>freshwater</a:t>
            </a:r>
            <a:r>
              <a:rPr lang="fr-FR" dirty="0" smtClean="0"/>
              <a:t> </a:t>
            </a:r>
            <a:r>
              <a:rPr lang="fr-FR" dirty="0" err="1" smtClean="0"/>
              <a:t>released</a:t>
            </a:r>
            <a:r>
              <a:rPr lang="fr-FR" dirty="0" smtClean="0"/>
              <a:t> </a:t>
            </a:r>
            <a:r>
              <a:rPr lang="fr-FR" dirty="0" err="1" smtClean="0"/>
              <a:t>leaves</a:t>
            </a:r>
            <a:r>
              <a:rPr lang="fr-FR" dirty="0" smtClean="0"/>
              <a:t> the </a:t>
            </a:r>
            <a:r>
              <a:rPr lang="fr-FR" dirty="0" err="1" smtClean="0"/>
              <a:t>Mediterranean</a:t>
            </a:r>
            <a:endParaRPr lang="fr-FR" dirty="0" smtClean="0"/>
          </a:p>
          <a:p>
            <a:r>
              <a:rPr lang="fr-FR" dirty="0" err="1" smtClean="0"/>
              <a:t>Increase</a:t>
            </a:r>
            <a:r>
              <a:rPr lang="fr-FR" dirty="0" smtClean="0"/>
              <a:t> of SSS in the </a:t>
            </a:r>
            <a:r>
              <a:rPr lang="fr-FR" dirty="0" err="1" smtClean="0"/>
              <a:t>North</a:t>
            </a:r>
            <a:r>
              <a:rPr lang="fr-FR" dirty="0" smtClean="0"/>
              <a:t> Atlantic!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0" y="1981185"/>
            <a:ext cx="5400000" cy="384349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65600" y="1803400"/>
            <a:ext cx="2857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SSS: </a:t>
            </a:r>
            <a:r>
              <a:rPr lang="fr-FR" dirty="0" err="1"/>
              <a:t>H</a:t>
            </a:r>
            <a:r>
              <a:rPr lang="fr-FR" dirty="0" err="1" smtClean="0"/>
              <a:t>osing</a:t>
            </a:r>
            <a:r>
              <a:rPr lang="fr-FR" dirty="0" smtClean="0"/>
              <a:t> Med -control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896100" y="1816100"/>
            <a:ext cx="1599757" cy="4318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8100"/>
            <a:ext cx="6108700" cy="1134533"/>
          </a:xfrm>
        </p:spPr>
        <p:txBody>
          <a:bodyPr/>
          <a:lstStyle/>
          <a:p>
            <a:r>
              <a:rPr lang="en-GB" sz="3600" dirty="0" smtClean="0"/>
              <a:t>Two opposing mechanisms for the AMOC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101" y="1354657"/>
            <a:ext cx="6035250" cy="550334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rgbClr val="0F3661"/>
                </a:solidFill>
              </a:rPr>
              <a:t>1) No </a:t>
            </a:r>
            <a:r>
              <a:rPr lang="en-GB" sz="2000" b="1" dirty="0" smtClean="0">
                <a:solidFill>
                  <a:srgbClr val="0F3661"/>
                </a:solidFill>
              </a:rPr>
              <a:t>MOW: direct impact on density distribution in the ocean</a:t>
            </a:r>
            <a:endParaRPr lang="en-GB" sz="2000" b="1" dirty="0">
              <a:solidFill>
                <a:srgbClr val="0F366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Symbol" charset="0"/>
              <a:buChar char=""/>
            </a:pPr>
            <a:r>
              <a:rPr lang="en-GB" sz="2000" dirty="0"/>
              <a:t>Lower zonal density gradient at depth (≈500-1500m)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Symbol" charset="0"/>
              <a:buChar char=""/>
            </a:pPr>
            <a:r>
              <a:rPr lang="en-GB" sz="2000" dirty="0"/>
              <a:t>Thermal wind relationship: </a:t>
            </a:r>
            <a:r>
              <a:rPr lang="en-GB" sz="2000" b="1" dirty="0">
                <a:solidFill>
                  <a:schemeClr val="tx2"/>
                </a:solidFill>
              </a:rPr>
              <a:t>weakened AMOC at depth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 smtClean="0">
                <a:solidFill>
                  <a:schemeClr val="accent6"/>
                </a:solidFill>
              </a:rPr>
              <a:t>2) No MOW: impact on subtropical gyre geometry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Symbol" charset="0"/>
              <a:buChar char=""/>
            </a:pPr>
            <a:r>
              <a:rPr lang="en-GB" sz="2000" dirty="0" smtClean="0"/>
              <a:t>Increased subtropical surface water transport in the North Atlantic</a:t>
            </a:r>
            <a:endParaRPr lang="en-GB" sz="2000" dirty="0"/>
          </a:p>
          <a:p>
            <a:pPr>
              <a:spcBef>
                <a:spcPts val="600"/>
              </a:spcBef>
              <a:spcAft>
                <a:spcPts val="600"/>
              </a:spcAft>
              <a:buFont typeface="Symbol" charset="0"/>
              <a:buChar char=""/>
            </a:pPr>
            <a:r>
              <a:rPr lang="en-GB" sz="2000" dirty="0" smtClean="0"/>
              <a:t>Increased surface salinity and convection in the North Atlantic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Symbol" charset="0"/>
              <a:buChar char=""/>
            </a:pPr>
            <a:r>
              <a:rPr lang="en-GB" sz="2000" b="1" dirty="0" smtClean="0">
                <a:solidFill>
                  <a:srgbClr val="C00000"/>
                </a:solidFill>
              </a:rPr>
              <a:t>Increased AMOC and subpolar gyre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4" name="Grouper 3"/>
          <p:cNvGrpSpPr>
            <a:grpSpLocks noChangeAspect="1"/>
          </p:cNvGrpSpPr>
          <p:nvPr/>
        </p:nvGrpSpPr>
        <p:grpSpPr>
          <a:xfrm>
            <a:off x="6228000" y="0"/>
            <a:ext cx="2916000" cy="2881211"/>
            <a:chOff x="-419326" y="2059427"/>
            <a:chExt cx="4404091" cy="457347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65" y="2297982"/>
              <a:ext cx="3937000" cy="36830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-410860" y="2128649"/>
              <a:ext cx="461665" cy="376838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dirty="0" smtClean="0"/>
                <a:t>Depth (m)</a:t>
              </a:r>
              <a:endParaRPr lang="en-GB" dirty="0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9326" y="5897031"/>
              <a:ext cx="4396200" cy="73586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-419326" y="2059427"/>
              <a:ext cx="436233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      </a:t>
              </a:r>
              <a:r>
                <a:rPr lang="en-GB" sz="1400" dirty="0" err="1" smtClean="0"/>
                <a:t>Ivanovitch</a:t>
              </a:r>
              <a:r>
                <a:rPr lang="en-GB" sz="1400" dirty="0" smtClean="0"/>
                <a:t> et al. 2013 (HadCM3)</a:t>
              </a:r>
              <a:endParaRPr lang="en-GB" sz="1400" dirty="0"/>
            </a:p>
          </p:txBody>
        </p:sp>
      </p:grpSp>
      <p:grpSp>
        <p:nvGrpSpPr>
          <p:cNvPr id="9" name="Grouper 8"/>
          <p:cNvGrpSpPr>
            <a:grpSpLocks noChangeAspect="1"/>
          </p:cNvGrpSpPr>
          <p:nvPr/>
        </p:nvGrpSpPr>
        <p:grpSpPr>
          <a:xfrm>
            <a:off x="6509222" y="3115350"/>
            <a:ext cx="2628000" cy="3755350"/>
            <a:chOff x="5372747" y="2485335"/>
            <a:chExt cx="3059996" cy="4372665"/>
          </a:xfrm>
        </p:grpSpPr>
        <p:grpSp>
          <p:nvGrpSpPr>
            <p:cNvPr id="10" name="Grouper 9"/>
            <p:cNvGrpSpPr>
              <a:grpSpLocks noChangeAspect="1"/>
            </p:cNvGrpSpPr>
            <p:nvPr/>
          </p:nvGrpSpPr>
          <p:grpSpPr>
            <a:xfrm>
              <a:off x="5372747" y="2485335"/>
              <a:ext cx="3059996" cy="4372665"/>
              <a:chOff x="5372745" y="2233546"/>
              <a:chExt cx="3246322" cy="4638920"/>
            </a:xfrm>
          </p:grpSpPr>
          <p:grpSp>
            <p:nvGrpSpPr>
              <p:cNvPr id="13" name="Grouper 12"/>
              <p:cNvGrpSpPr/>
              <p:nvPr/>
            </p:nvGrpSpPr>
            <p:grpSpPr>
              <a:xfrm>
                <a:off x="5372745" y="2233546"/>
                <a:ext cx="3246322" cy="4624453"/>
                <a:chOff x="5916947" y="2065863"/>
                <a:chExt cx="3246322" cy="4624453"/>
              </a:xfrm>
            </p:grpSpPr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23282" y="2065863"/>
                  <a:ext cx="3239987" cy="2192069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16947" y="4232209"/>
                  <a:ext cx="3239988" cy="2458107"/>
                </a:xfrm>
                <a:prstGeom prst="rect">
                  <a:avLst/>
                </a:prstGeom>
              </p:spPr>
            </p:pic>
          </p:grpSp>
          <p:sp>
            <p:nvSpPr>
              <p:cNvPr id="14" name="ZoneTexte 13"/>
              <p:cNvSpPr txBox="1"/>
              <p:nvPr/>
            </p:nvSpPr>
            <p:spPr>
              <a:xfrm>
                <a:off x="5904014" y="6578600"/>
                <a:ext cx="2300186" cy="2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New et al. 2001</a:t>
                </a:r>
                <a:endParaRPr lang="en-GB" sz="1200" dirty="0"/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5401728" y="2489195"/>
              <a:ext cx="668866" cy="4837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smtClean="0"/>
                <a:t>Active MOW</a:t>
              </a:r>
              <a:endParaRPr lang="en-GB" sz="105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372747" y="4543117"/>
              <a:ext cx="668866" cy="4837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50" dirty="0" smtClean="0"/>
                <a:t>No MOW</a:t>
              </a:r>
              <a:endParaRPr lang="en-GB" sz="1050" dirty="0"/>
            </a:p>
          </p:txBody>
        </p:sp>
      </p:grpSp>
      <p:cxnSp>
        <p:nvCxnSpPr>
          <p:cNvPr id="17" name="Connecteur droit avec flèche 16"/>
          <p:cNvCxnSpPr/>
          <p:nvPr/>
        </p:nvCxnSpPr>
        <p:spPr>
          <a:xfrm flipV="1">
            <a:off x="6821331" y="3994236"/>
            <a:ext cx="1938867" cy="33867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4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534193"/>
            <a:ext cx="4440306" cy="1336675"/>
          </a:xfrm>
        </p:spPr>
        <p:txBody>
          <a:bodyPr/>
          <a:lstStyle/>
          <a:p>
            <a:r>
              <a:rPr lang="fr-FR" sz="3600" dirty="0" err="1" smtClean="0"/>
              <a:t>Understanding</a:t>
            </a:r>
            <a:r>
              <a:rPr lang="fr-FR" sz="3600" dirty="0" smtClean="0"/>
              <a:t> the thermal </a:t>
            </a:r>
            <a:r>
              <a:rPr lang="fr-FR" sz="3600" dirty="0" err="1" smtClean="0"/>
              <a:t>wind</a:t>
            </a:r>
            <a:r>
              <a:rPr lang="fr-FR" sz="3600" dirty="0" smtClean="0"/>
              <a:t> changes</a:t>
            </a:r>
            <a:endParaRPr lang="fr-FR" sz="3600" dirty="0"/>
          </a:p>
        </p:txBody>
      </p:sp>
      <p:sp>
        <p:nvSpPr>
          <p:cNvPr id="34" name="Espace réservé du contenu 33"/>
          <p:cNvSpPr>
            <a:spLocks noGrp="1"/>
          </p:cNvSpPr>
          <p:nvPr>
            <p:ph idx="1"/>
          </p:nvPr>
        </p:nvSpPr>
        <p:spPr>
          <a:xfrm>
            <a:off x="168276" y="2182812"/>
            <a:ext cx="4123844" cy="4343400"/>
          </a:xfrm>
        </p:spPr>
        <p:txBody>
          <a:bodyPr/>
          <a:lstStyle/>
          <a:p>
            <a:r>
              <a:rPr lang="fr-FR" sz="2000" dirty="0" smtClean="0"/>
              <a:t>Is the </a:t>
            </a:r>
            <a:r>
              <a:rPr lang="fr-FR" sz="2000" dirty="0" err="1" smtClean="0"/>
              <a:t>density</a:t>
            </a:r>
            <a:r>
              <a:rPr lang="fr-FR" sz="2000" dirty="0" smtClean="0"/>
              <a:t> </a:t>
            </a:r>
            <a:r>
              <a:rPr lang="fr-FR" sz="2000" dirty="0" err="1" smtClean="0"/>
              <a:t>along</a:t>
            </a:r>
            <a:r>
              <a:rPr lang="fr-FR" sz="2000" dirty="0" smtClean="0"/>
              <a:t> the </a:t>
            </a:r>
            <a:r>
              <a:rPr lang="fr-FR" sz="2000" dirty="0" err="1" smtClean="0"/>
              <a:t>iberian</a:t>
            </a:r>
            <a:r>
              <a:rPr lang="fr-FR" sz="2000" dirty="0" smtClean="0"/>
              <a:t> </a:t>
            </a:r>
            <a:r>
              <a:rPr lang="fr-FR" sz="2000" dirty="0" err="1" smtClean="0"/>
              <a:t>margin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increasing</a:t>
            </a:r>
            <a:r>
              <a:rPr lang="fr-FR" sz="2000" dirty="0" smtClean="0"/>
              <a:t> or </a:t>
            </a:r>
            <a:r>
              <a:rPr lang="fr-FR" sz="2000" dirty="0" err="1" smtClean="0"/>
              <a:t>decreasing</a:t>
            </a:r>
            <a:r>
              <a:rPr lang="fr-FR" sz="2000" dirty="0" smtClean="0"/>
              <a:t> </a:t>
            </a:r>
            <a:r>
              <a:rPr lang="fr-FR" sz="2000" dirty="0" err="1" smtClean="0"/>
              <a:t>when</a:t>
            </a:r>
            <a:r>
              <a:rPr lang="fr-FR" sz="2000" dirty="0" smtClean="0"/>
              <a:t>  the MOW </a:t>
            </a:r>
            <a:r>
              <a:rPr lang="fr-FR" sz="2000" dirty="0" err="1" smtClean="0"/>
              <a:t>ceases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If </a:t>
            </a:r>
            <a:r>
              <a:rPr lang="fr-FR" sz="2000" dirty="0" err="1" smtClean="0"/>
              <a:t>it</a:t>
            </a:r>
            <a:r>
              <a:rPr lang="fr-FR" sz="2000" dirty="0" smtClean="0"/>
              <a:t> </a:t>
            </a:r>
            <a:r>
              <a:rPr lang="fr-FR" sz="2000" dirty="0" err="1" smtClean="0"/>
              <a:t>decreases</a:t>
            </a:r>
            <a:r>
              <a:rPr lang="fr-FR" sz="2000" dirty="0" smtClean="0"/>
              <a:t> </a:t>
            </a:r>
            <a:r>
              <a:rPr lang="fr-FR" sz="2000" dirty="0" err="1" smtClean="0"/>
              <a:t>below</a:t>
            </a:r>
            <a:r>
              <a:rPr lang="fr-FR" sz="2000" dirty="0" smtClean="0"/>
              <a:t> 1000m, </a:t>
            </a:r>
            <a:r>
              <a:rPr lang="fr-FR" sz="2000" dirty="0" err="1" smtClean="0"/>
              <a:t>then</a:t>
            </a:r>
            <a:r>
              <a:rPr lang="fr-FR" sz="2000" dirty="0" smtClean="0"/>
              <a:t> the </a:t>
            </a:r>
            <a:r>
              <a:rPr lang="fr-FR" sz="2000" dirty="0" err="1" smtClean="0"/>
              <a:t>lower</a:t>
            </a:r>
            <a:r>
              <a:rPr lang="fr-FR" sz="2000" dirty="0" smtClean="0"/>
              <a:t> </a:t>
            </a:r>
            <a:r>
              <a:rPr lang="fr-FR" sz="2000" dirty="0" err="1" smtClean="0"/>
              <a:t>limb</a:t>
            </a:r>
            <a:r>
              <a:rPr lang="fr-FR" sz="2000" dirty="0" smtClean="0"/>
              <a:t> of the AMOC </a:t>
            </a:r>
            <a:r>
              <a:rPr lang="fr-FR" sz="2000" dirty="0" err="1" smtClean="0"/>
              <a:t>should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increase</a:t>
            </a:r>
            <a:r>
              <a:rPr lang="is-IS" sz="2000" dirty="0" smtClean="0"/>
              <a:t>…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67" y="0"/>
            <a:ext cx="4723333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66" y="0"/>
            <a:ext cx="4723333" cy="685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65" y="0"/>
            <a:ext cx="4762621" cy="685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64" y="0"/>
            <a:ext cx="4762621" cy="6858000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 flipV="1">
            <a:off x="4800600" y="738187"/>
            <a:ext cx="306000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6489700" y="446088"/>
            <a:ext cx="1390543" cy="17621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5207000" y="446087"/>
            <a:ext cx="1282699" cy="1762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1896" y="824308"/>
            <a:ext cx="2291711" cy="10080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4820243" y="5208587"/>
            <a:ext cx="3060000" cy="0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132320" y="5047488"/>
            <a:ext cx="896112" cy="4206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3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951"/>
            <a:ext cx="4242815" cy="572534"/>
          </a:xfrm>
        </p:spPr>
        <p:txBody>
          <a:bodyPr/>
          <a:lstStyle/>
          <a:p>
            <a:r>
              <a:rPr lang="fr-FR" sz="3600" dirty="0" err="1" smtClean="0"/>
              <a:t>Effect</a:t>
            </a:r>
            <a:r>
              <a:rPr lang="fr-FR" sz="3600" dirty="0" smtClean="0"/>
              <a:t> of </a:t>
            </a:r>
            <a:r>
              <a:rPr lang="fr-FR" sz="3600" dirty="0" err="1" smtClean="0"/>
              <a:t>depth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31359"/>
            <a:ext cx="4405192" cy="4343400"/>
          </a:xfrm>
        </p:spPr>
        <p:txBody>
          <a:bodyPr/>
          <a:lstStyle/>
          <a:p>
            <a:r>
              <a:rPr lang="fr-FR" sz="2000" dirty="0" err="1" smtClean="0"/>
              <a:t>Origin</a:t>
            </a:r>
            <a:r>
              <a:rPr lang="fr-FR" sz="2000" dirty="0" smtClean="0"/>
              <a:t> of the water mass </a:t>
            </a:r>
            <a:r>
              <a:rPr lang="fr-FR" sz="2000" dirty="0" err="1" smtClean="0"/>
              <a:t>replacing</a:t>
            </a:r>
            <a:r>
              <a:rPr lang="fr-FR" sz="2000" dirty="0" smtClean="0"/>
              <a:t> the MOW?</a:t>
            </a:r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err="1" smtClean="0"/>
              <a:t>Density</a:t>
            </a:r>
            <a:r>
              <a:rPr lang="fr-FR" sz="2000" dirty="0" smtClean="0"/>
              <a:t> changes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depth</a:t>
            </a:r>
            <a:endParaRPr lang="fr-FR" sz="2000" dirty="0" smtClean="0"/>
          </a:p>
          <a:p>
            <a:r>
              <a:rPr lang="fr-FR" sz="2000" dirty="0" smtClean="0"/>
              <a:t>It has a </a:t>
            </a:r>
            <a:r>
              <a:rPr lang="fr-FR" sz="2000" dirty="0" err="1" smtClean="0"/>
              <a:t>strong</a:t>
            </a:r>
            <a:r>
              <a:rPr lang="fr-FR" sz="2000" dirty="0" smtClean="0"/>
              <a:t> impact </a:t>
            </a:r>
            <a:r>
              <a:rPr lang="fr-FR" sz="2000" dirty="0" err="1" smtClean="0"/>
              <a:t>here</a:t>
            </a:r>
            <a:r>
              <a:rPr lang="fr-FR" sz="2000" dirty="0" smtClean="0"/>
              <a:t> </a:t>
            </a:r>
            <a:r>
              <a:rPr lang="fr-FR" sz="2000" dirty="0" err="1" smtClean="0"/>
              <a:t>concerning</a:t>
            </a:r>
            <a:r>
              <a:rPr lang="fr-FR" sz="2000" dirty="0" smtClean="0"/>
              <a:t> </a:t>
            </a:r>
            <a:r>
              <a:rPr lang="fr-FR" sz="2000" dirty="0" err="1" smtClean="0"/>
              <a:t>our</a:t>
            </a:r>
            <a:r>
              <a:rPr lang="fr-FR" sz="2000" dirty="0" smtClean="0"/>
              <a:t> </a:t>
            </a:r>
            <a:r>
              <a:rPr lang="fr-FR" sz="2000" dirty="0" err="1" smtClean="0"/>
              <a:t>experiments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92" y="0"/>
            <a:ext cx="4738808" cy="6858000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6092456" y="1116419"/>
            <a:ext cx="1063256" cy="5071729"/>
            <a:chOff x="6092456" y="1116419"/>
            <a:chExt cx="1063256" cy="5071729"/>
          </a:xfrm>
        </p:grpSpPr>
        <p:sp>
          <p:nvSpPr>
            <p:cNvPr id="6" name="Ellipse 5"/>
            <p:cNvSpPr/>
            <p:nvPr/>
          </p:nvSpPr>
          <p:spPr>
            <a:xfrm>
              <a:off x="6092456" y="1116419"/>
              <a:ext cx="1063256" cy="44656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6092456" y="3540642"/>
              <a:ext cx="1063256" cy="44656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6092456" y="5741581"/>
              <a:ext cx="1063256" cy="44656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389896" y="1732399"/>
            <a:ext cx="3780000" cy="2955028"/>
            <a:chOff x="389896" y="1732399"/>
            <a:chExt cx="3780000" cy="295502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6" y="1732399"/>
              <a:ext cx="3780000" cy="2955028"/>
            </a:xfrm>
            <a:prstGeom prst="rect">
              <a:avLst/>
            </a:prstGeom>
          </p:spPr>
        </p:pic>
        <p:sp>
          <p:nvSpPr>
            <p:cNvPr id="4" name="Ellipse 3"/>
            <p:cNvSpPr/>
            <p:nvPr/>
          </p:nvSpPr>
          <p:spPr>
            <a:xfrm>
              <a:off x="2578228" y="3152763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3949828" y="2416163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3251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7619" y="-179129"/>
            <a:ext cx="8042275" cy="1336675"/>
          </a:xfrm>
        </p:spPr>
        <p:txBody>
          <a:bodyPr/>
          <a:lstStyle/>
          <a:p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wins</a:t>
            </a:r>
            <a:r>
              <a:rPr lang="fr-FR" dirty="0" smtClean="0"/>
              <a:t> in the long </a:t>
            </a:r>
            <a:r>
              <a:rPr lang="fr-FR" dirty="0" err="1" smtClean="0"/>
              <a:t>term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3329" y="1879600"/>
            <a:ext cx="3418071" cy="4343400"/>
          </a:xfrm>
        </p:spPr>
        <p:txBody>
          <a:bodyPr/>
          <a:lstStyle/>
          <a:p>
            <a:r>
              <a:rPr lang="fr-FR" sz="2000" dirty="0" smtClean="0"/>
              <a:t>First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</a:t>
            </a:r>
            <a:r>
              <a:rPr lang="fr-FR" sz="2000" dirty="0" err="1" smtClean="0"/>
              <a:t>wins</a:t>
            </a:r>
            <a:r>
              <a:rPr lang="fr-FR" sz="2000" dirty="0" smtClean="0"/>
              <a:t> (thermal </a:t>
            </a:r>
            <a:r>
              <a:rPr lang="fr-FR" sz="2000" dirty="0" err="1" smtClean="0"/>
              <a:t>wind</a:t>
            </a:r>
            <a:r>
              <a:rPr lang="fr-FR" sz="2000" dirty="0" smtClean="0"/>
              <a:t> changes at </a:t>
            </a:r>
            <a:r>
              <a:rPr lang="fr-FR" sz="2000" dirty="0" err="1" smtClean="0"/>
              <a:t>depth</a:t>
            </a:r>
            <a:r>
              <a:rPr lang="fr-FR" sz="2000" dirty="0" smtClean="0"/>
              <a:t>) over the second (Azores </a:t>
            </a:r>
            <a:r>
              <a:rPr lang="fr-FR" sz="2000" dirty="0" err="1" smtClean="0"/>
              <a:t>current</a:t>
            </a:r>
            <a:r>
              <a:rPr lang="fr-FR" sz="2000" dirty="0" smtClean="0"/>
              <a:t> changes) </a:t>
            </a:r>
            <a:r>
              <a:rPr lang="fr-FR" sz="2000" dirty="0" err="1" smtClean="0"/>
              <a:t>after</a:t>
            </a:r>
            <a:r>
              <a:rPr lang="fr-FR" sz="2000" dirty="0" smtClean="0"/>
              <a:t> a few centuries</a:t>
            </a:r>
          </a:p>
          <a:p>
            <a:r>
              <a:rPr lang="fr-FR" sz="2000" dirty="0" smtClean="0"/>
              <a:t>The </a:t>
            </a:r>
            <a:r>
              <a:rPr lang="fr-FR" sz="2000" dirty="0"/>
              <a:t>AMOC </a:t>
            </a:r>
            <a:r>
              <a:rPr lang="fr-FR" sz="2000" dirty="0" err="1"/>
              <a:t>globally</a:t>
            </a:r>
            <a:r>
              <a:rPr lang="fr-FR" sz="2000" dirty="0"/>
              <a:t> </a:t>
            </a:r>
            <a:r>
              <a:rPr lang="fr-FR" sz="2000" dirty="0" err="1"/>
              <a:t>weakens</a:t>
            </a:r>
            <a:r>
              <a:rPr lang="fr-FR" sz="2000" dirty="0"/>
              <a:t> </a:t>
            </a:r>
            <a:r>
              <a:rPr lang="fr-FR" sz="2000" dirty="0" smtClean="0"/>
              <a:t>by up to 5 Sv at the end of the 600 </a:t>
            </a:r>
            <a:r>
              <a:rPr lang="fr-FR" sz="2000" dirty="0" err="1" smtClean="0"/>
              <a:t>years</a:t>
            </a:r>
            <a:r>
              <a:rPr lang="fr-FR" sz="2000" dirty="0" smtClean="0"/>
              <a:t> of </a:t>
            </a:r>
            <a:r>
              <a:rPr lang="fr-FR" sz="2000" dirty="0" err="1" smtClean="0"/>
              <a:t>hosing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Mediterranean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0" y="1600200"/>
            <a:ext cx="5400000" cy="3794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6100" y="1409700"/>
            <a:ext cx="1599757" cy="4318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0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582" y="331234"/>
            <a:ext cx="8042275" cy="1336675"/>
          </a:xfrm>
        </p:spPr>
        <p:txBody>
          <a:bodyPr/>
          <a:lstStyle/>
          <a:p>
            <a:r>
              <a:rPr lang="fr-FR" dirty="0" smtClean="0"/>
              <a:t>Impact on </a:t>
            </a:r>
            <a:r>
              <a:rPr lang="fr-FR" dirty="0" err="1" smtClean="0"/>
              <a:t>barotropic</a:t>
            </a:r>
            <a:r>
              <a:rPr lang="fr-FR" dirty="0" smtClean="0"/>
              <a:t> circulation (</a:t>
            </a:r>
            <a:r>
              <a:rPr lang="fr-FR" dirty="0" err="1" smtClean="0"/>
              <a:t>gyres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224" y="2513123"/>
            <a:ext cx="3381153" cy="3568700"/>
          </a:xfrm>
        </p:spPr>
        <p:txBody>
          <a:bodyPr/>
          <a:lstStyle/>
          <a:p>
            <a:r>
              <a:rPr lang="fr-FR" sz="2000" dirty="0" smtClean="0"/>
              <a:t>Changes in </a:t>
            </a:r>
            <a:r>
              <a:rPr lang="fr-FR" sz="2000" dirty="0" err="1" smtClean="0"/>
              <a:t>eastern</a:t>
            </a:r>
            <a:r>
              <a:rPr lang="fr-FR" sz="2000" dirty="0" smtClean="0"/>
              <a:t> </a:t>
            </a:r>
            <a:r>
              <a:rPr lang="fr-FR" sz="2000" dirty="0" err="1" smtClean="0"/>
              <a:t>subpolar</a:t>
            </a:r>
            <a:r>
              <a:rPr lang="fr-FR" sz="2000" dirty="0" smtClean="0"/>
              <a:t> </a:t>
            </a:r>
            <a:r>
              <a:rPr lang="fr-FR" sz="2000" dirty="0" err="1" smtClean="0"/>
              <a:t>gyre</a:t>
            </a:r>
            <a:r>
              <a:rPr lang="fr-FR" sz="2000" dirty="0" smtClean="0"/>
              <a:t> </a:t>
            </a:r>
            <a:r>
              <a:rPr lang="fr-FR" sz="2000" dirty="0" err="1" smtClean="0"/>
              <a:t>remains</a:t>
            </a:r>
            <a:r>
              <a:rPr lang="fr-FR" sz="2000" dirty="0" smtClean="0"/>
              <a:t> </a:t>
            </a:r>
            <a:r>
              <a:rPr lang="fr-FR" sz="2000" dirty="0" err="1" smtClean="0"/>
              <a:t>quite</a:t>
            </a:r>
            <a:r>
              <a:rPr lang="fr-FR" sz="2000" dirty="0" smtClean="0"/>
              <a:t> </a:t>
            </a:r>
            <a:r>
              <a:rPr lang="fr-FR" sz="2000" dirty="0" err="1" smtClean="0"/>
              <a:t>robust</a:t>
            </a:r>
            <a:r>
              <a:rPr lang="fr-FR" sz="2000" dirty="0" smtClean="0"/>
              <a:t>!</a:t>
            </a:r>
          </a:p>
          <a:p>
            <a:r>
              <a:rPr lang="fr-FR" sz="2000" dirty="0" err="1" smtClean="0"/>
              <a:t>Thus</a:t>
            </a:r>
            <a:r>
              <a:rPr lang="fr-FR" sz="2000" dirty="0" smtClean="0"/>
              <a:t>, </a:t>
            </a:r>
            <a:r>
              <a:rPr lang="fr-FR" sz="2000" dirty="0" err="1" smtClean="0"/>
              <a:t>we</a:t>
            </a:r>
            <a:r>
              <a:rPr lang="fr-FR" sz="2000" dirty="0" smtClean="0"/>
              <a:t> have </a:t>
            </a:r>
            <a:r>
              <a:rPr lang="fr-FR" sz="2000" dirty="0" err="1" smtClean="0"/>
              <a:t>this</a:t>
            </a:r>
            <a:r>
              <a:rPr lang="fr-FR" sz="2000" dirty="0" smtClean="0"/>
              <a:t> </a:t>
            </a:r>
            <a:r>
              <a:rPr lang="fr-FR" sz="2000" dirty="0" err="1" smtClean="0"/>
              <a:t>surprising</a:t>
            </a:r>
            <a:r>
              <a:rPr lang="fr-FR" sz="2000" dirty="0" smtClean="0"/>
              <a:t> </a:t>
            </a:r>
            <a:r>
              <a:rPr lang="fr-FR" sz="2000" dirty="0" err="1" smtClean="0"/>
              <a:t>result</a:t>
            </a:r>
            <a:r>
              <a:rPr lang="fr-FR" sz="2000" dirty="0" smtClean="0"/>
              <a:t>: </a:t>
            </a:r>
            <a:r>
              <a:rPr lang="fr-FR" sz="2000" dirty="0" err="1" smtClean="0"/>
              <a:t>increase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subpolar</a:t>
            </a:r>
            <a:r>
              <a:rPr lang="fr-FR" sz="2000" dirty="0" smtClean="0"/>
              <a:t> </a:t>
            </a:r>
            <a:r>
              <a:rPr lang="fr-FR" sz="2000" dirty="0" err="1" smtClean="0"/>
              <a:t>gyre</a:t>
            </a:r>
            <a:r>
              <a:rPr lang="fr-FR" sz="2000" dirty="0" smtClean="0"/>
              <a:t> and </a:t>
            </a:r>
            <a:r>
              <a:rPr lang="fr-FR" sz="2000" dirty="0" err="1" smtClean="0"/>
              <a:t>decrease</a:t>
            </a:r>
            <a:r>
              <a:rPr lang="fr-FR" sz="2000" dirty="0" smtClean="0"/>
              <a:t> in the AMOC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17" y="1839431"/>
            <a:ext cx="5400000" cy="4008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19900" y="1955800"/>
            <a:ext cx="1675957" cy="4318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8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22367</TotalTime>
  <Words>1028</Words>
  <Application>Microsoft Macintosh PowerPoint</Application>
  <PresentationFormat>Présentation à l'écran (4:3)</PresentationFormat>
  <Paragraphs>141</Paragraphs>
  <Slides>24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4" baseType="lpstr">
      <vt:lpstr>Calibri</vt:lpstr>
      <vt:lpstr>Comic Sans MS</vt:lpstr>
      <vt:lpstr>ＭＳ Ｐゴシック</vt:lpstr>
      <vt:lpstr>News Gothic MT</vt:lpstr>
      <vt:lpstr>Symbol</vt:lpstr>
      <vt:lpstr>Times New Roman</vt:lpstr>
      <vt:lpstr>Verdana</vt:lpstr>
      <vt:lpstr>Wingdings 2</vt:lpstr>
      <vt:lpstr>Arial</vt:lpstr>
      <vt:lpstr>Brise</vt:lpstr>
      <vt:lpstr>Climate response to different freshwater release rates in the Mediterranean</vt:lpstr>
      <vt:lpstr>Experimental design</vt:lpstr>
      <vt:lpstr>MOW within IPSL-CM5A-LR</vt:lpstr>
      <vt:lpstr>Freshwater release in the Mediterranean</vt:lpstr>
      <vt:lpstr>Two opposing mechanisms for the AMOC</vt:lpstr>
      <vt:lpstr>Understanding the thermal wind changes</vt:lpstr>
      <vt:lpstr>Effect of depth</vt:lpstr>
      <vt:lpstr>Who wins in the long term?</vt:lpstr>
      <vt:lpstr>Impact on barotropic circulation (gyres)</vt:lpstr>
      <vt:lpstr>SST impact</vt:lpstr>
      <vt:lpstr>Influence of the rate?</vt:lpstr>
      <vt:lpstr>Influence of the rate</vt:lpstr>
      <vt:lpstr>Implications</vt:lpstr>
      <vt:lpstr>Perspective: Mohamed arrival!</vt:lpstr>
      <vt:lpstr>Thank you!</vt:lpstr>
      <vt:lpstr>Présentation PowerPoint</vt:lpstr>
      <vt:lpstr>Concept of pseudo-proxy</vt:lpstr>
      <vt:lpstr>NAO reconstruction (Ortega et al. 2015)</vt:lpstr>
      <vt:lpstr>Pseudo-proxy</vt:lpstr>
      <vt:lpstr>Mediterranean convection</vt:lpstr>
      <vt:lpstr>Présentation PowerPoint</vt:lpstr>
      <vt:lpstr>Présentation PowerPoint</vt:lpstr>
      <vt:lpstr>Présentation PowerPoint</vt:lpstr>
      <vt:lpstr>Impact</vt:lpstr>
    </vt:vector>
  </TitlesOfParts>
  <Company>IRD/LOCEAN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Juliette Mignot</dc:creator>
  <cp:lastModifiedBy>Didier Swingedouw</cp:lastModifiedBy>
  <cp:revision>222</cp:revision>
  <cp:lastPrinted>2017-02-01T10:14:22Z</cp:lastPrinted>
  <dcterms:created xsi:type="dcterms:W3CDTF">2015-05-31T04:02:30Z</dcterms:created>
  <dcterms:modified xsi:type="dcterms:W3CDTF">2017-03-07T17:10:46Z</dcterms:modified>
</cp:coreProperties>
</file>