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310" r:id="rId2"/>
    <p:sldId id="311" r:id="rId3"/>
    <p:sldId id="295" r:id="rId4"/>
    <p:sldId id="284" r:id="rId5"/>
    <p:sldId id="287" r:id="rId6"/>
    <p:sldId id="261" r:id="rId7"/>
    <p:sldId id="270" r:id="rId8"/>
    <p:sldId id="285" r:id="rId9"/>
    <p:sldId id="279" r:id="rId10"/>
    <p:sldId id="282" r:id="rId11"/>
    <p:sldId id="283" r:id="rId12"/>
    <p:sldId id="294" r:id="rId13"/>
    <p:sldId id="291" r:id="rId14"/>
    <p:sldId id="258" r:id="rId15"/>
    <p:sldId id="302" r:id="rId16"/>
    <p:sldId id="304" r:id="rId17"/>
    <p:sldId id="303" r:id="rId18"/>
    <p:sldId id="305" r:id="rId19"/>
    <p:sldId id="306" r:id="rId20"/>
    <p:sldId id="312" r:id="rId21"/>
    <p:sldId id="301" r:id="rId22"/>
    <p:sldId id="307" r:id="rId23"/>
    <p:sldId id="308" r:id="rId24"/>
    <p:sldId id="309" r:id="rId25"/>
    <p:sldId id="297" r:id="rId26"/>
    <p:sldId id="296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93142" autoAdjust="0"/>
  </p:normalViewPr>
  <p:slideViewPr>
    <p:cSldViewPr snapToGrid="0" snapToObjects="1">
      <p:cViewPr varScale="1">
        <p:scale>
          <a:sx n="123" d="100"/>
          <a:sy n="123" d="100"/>
        </p:scale>
        <p:origin x="192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lina\My%20Documents\MILEX%20Project\Analyses\20150629_allmodels_MH_anomalies_DJF_TAS_EU_PSL_NA_gradients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803131991051"/>
          <c:y val="0.0223380345917071"/>
          <c:w val="0.800615212527964"/>
          <c:h val="0.830396404025927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5"/>
          </c:marker>
          <c:xVal>
            <c:numRef>
              <c:f>Sheet2!$K$3:$K$14</c:f>
              <c:numCache>
                <c:formatCode>General</c:formatCode>
                <c:ptCount val="12"/>
                <c:pt idx="0">
                  <c:v>-1.944</c:v>
                </c:pt>
                <c:pt idx="1">
                  <c:v>-2.129</c:v>
                </c:pt>
                <c:pt idx="2">
                  <c:v>-1.715</c:v>
                </c:pt>
                <c:pt idx="3">
                  <c:v>-2.407</c:v>
                </c:pt>
                <c:pt idx="4">
                  <c:v>-1.34</c:v>
                </c:pt>
                <c:pt idx="5">
                  <c:v>-2.226</c:v>
                </c:pt>
                <c:pt idx="6">
                  <c:v>-2.914</c:v>
                </c:pt>
                <c:pt idx="7">
                  <c:v>-1.982</c:v>
                </c:pt>
                <c:pt idx="8">
                  <c:v>-1.921999999999999</c:v>
                </c:pt>
                <c:pt idx="9">
                  <c:v>1.165</c:v>
                </c:pt>
                <c:pt idx="10">
                  <c:v>0.01</c:v>
                </c:pt>
                <c:pt idx="11">
                  <c:v>-1.042</c:v>
                </c:pt>
              </c:numCache>
            </c:numRef>
          </c:xVal>
          <c:yVal>
            <c:numRef>
              <c:f>Sheet2!$J$3:$J$14</c:f>
              <c:numCache>
                <c:formatCode>General</c:formatCode>
                <c:ptCount val="12"/>
                <c:pt idx="0">
                  <c:v>1.637999999999999</c:v>
                </c:pt>
                <c:pt idx="1">
                  <c:v>1.516</c:v>
                </c:pt>
                <c:pt idx="2">
                  <c:v>1.125999999999999</c:v>
                </c:pt>
                <c:pt idx="3">
                  <c:v>0.192</c:v>
                </c:pt>
                <c:pt idx="4">
                  <c:v>-0.003</c:v>
                </c:pt>
                <c:pt idx="5">
                  <c:v>1.5</c:v>
                </c:pt>
                <c:pt idx="6">
                  <c:v>0.252</c:v>
                </c:pt>
                <c:pt idx="7">
                  <c:v>1.066999999999999</c:v>
                </c:pt>
                <c:pt idx="8">
                  <c:v>0.75</c:v>
                </c:pt>
                <c:pt idx="9">
                  <c:v>0.997</c:v>
                </c:pt>
                <c:pt idx="10">
                  <c:v>1.725</c:v>
                </c:pt>
                <c:pt idx="11">
                  <c:v>-0.236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5828544"/>
        <c:axId val="-2065882608"/>
      </c:scatterChart>
      <c:valAx>
        <c:axId val="-2065882608"/>
        <c:scaling>
          <c:orientation val="minMax"/>
        </c:scaling>
        <c:delete val="0"/>
        <c:axPos val="l"/>
        <c:majorGridlines>
          <c:spPr>
            <a:ln w="9528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(MH-PI) 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TAS</a:t>
                </a:r>
                <a:r>
                  <a:rPr lang="en-US" sz="1000" b="0" i="0" u="none" strike="noStrike" kern="1200" cap="none" spc="0" baseline="-2500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000" b="0" i="0" u="none" strike="noStrike" kern="1200" cap="none" spc="0" baseline="0" dirty="0" smtClean="0">
                    <a:solidFill>
                      <a:srgbClr val="0000FF"/>
                    </a:solidFill>
                    <a:uFillTx/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en-US" sz="1000" b="0" i="0" u="none" strike="noStrike" kern="1200" cap="none" spc="0" baseline="0" dirty="0" smtClean="0">
                    <a:solidFill>
                      <a:srgbClr val="FF0000"/>
                    </a:solidFill>
                    <a:uFillTx/>
                    <a:latin typeface="Arial" pitchFamily="34" charset="0"/>
                    <a:cs typeface="Arial" pitchFamily="34" charset="0"/>
                  </a:rPr>
                  <a:t>S 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gradient </a:t>
                </a: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(°C)</a:t>
                </a:r>
              </a:p>
            </c:rich>
          </c:tx>
          <c:layout>
            <c:manualLayout>
              <c:xMode val="edge"/>
              <c:yMode val="edge"/>
              <c:x val="0.00907569739052262"/>
              <c:y val="0.138171735416063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FBFBF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fr-FR"/>
          </a:p>
        </c:txPr>
        <c:crossAx val="-2065828544"/>
        <c:crosses val="autoZero"/>
        <c:crossBetween val="midCat"/>
      </c:valAx>
      <c:valAx>
        <c:axId val="-2065828544"/>
        <c:scaling>
          <c:orientation val="minMax"/>
        </c:scaling>
        <c:delete val="0"/>
        <c:axPos val="b"/>
        <c:majorGridlines>
          <c:spPr>
            <a:ln w="9528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(MH-PI) 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PSL</a:t>
                </a:r>
                <a:r>
                  <a:rPr lang="en-US" sz="1000" b="0" i="0" u="none" strike="noStrike" kern="1200" cap="none" spc="0" baseline="-2500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NA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000" b="0" i="0" u="none" strike="noStrike" kern="1200" cap="none" spc="0" baseline="0" dirty="0">
                    <a:solidFill>
                      <a:srgbClr val="0000FF"/>
                    </a:solidFill>
                    <a:uFillTx/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en-US" sz="10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 gradient (</a:t>
                </a:r>
                <a:r>
                  <a:rPr lang="en-US" sz="1000" b="0" i="0" u="none" strike="noStrike" kern="1200" cap="none" spc="0" baseline="0" dirty="0" err="1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hPa</a:t>
                </a: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195981007827042"/>
              <c:y val="0.87196025481065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FBFBF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fr-FR"/>
          </a:p>
        </c:txPr>
        <c:crossAx val="-2065882608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E20B6-25CB-A344-ADAE-BAD794E84626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F4941-3A27-2B45-AFAE-BD8C5CD1B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78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Sapropels are </a:t>
            </a:r>
            <a:r>
              <a:rPr lang="fr-FR" dirty="0" err="1" smtClean="0"/>
              <a:t>sediment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concentrations of </a:t>
            </a:r>
            <a:r>
              <a:rPr lang="fr-FR" dirty="0" err="1" smtClean="0"/>
              <a:t>organic</a:t>
            </a:r>
            <a:r>
              <a:rPr lang="fr-FR" dirty="0" smtClean="0"/>
              <a:t> </a:t>
            </a:r>
            <a:r>
              <a:rPr lang="fr-FR" dirty="0" err="1" smtClean="0"/>
              <a:t>carbon</a:t>
            </a:r>
            <a:r>
              <a:rPr lang="fr-FR" dirty="0" smtClean="0"/>
              <a:t>,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3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Lozier &amp; Stewart JPO (2008):</a:t>
            </a:r>
            <a:r>
              <a:rPr lang="en-GB" baseline="0" dirty="0" smtClean="0"/>
              <a:t> “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impacts of an intermittent penetration of MOW into the subpolar gyre, including the possible effect on water mass transformations, remain to be investigated.”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13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Impact of MOW on Azores current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69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Nil : 2 830 m3/s              = 0.003 Sv</a:t>
            </a:r>
          </a:p>
          <a:p>
            <a:r>
              <a:rPr lang="en-GB" dirty="0" err="1" smtClean="0"/>
              <a:t>Amazone</a:t>
            </a:r>
            <a:r>
              <a:rPr lang="en-GB" baseline="0" dirty="0" smtClean="0"/>
              <a:t> 209 000 m3/s  = 0.2 Sv</a:t>
            </a:r>
          </a:p>
          <a:p>
            <a:r>
              <a:rPr lang="en-GB" baseline="0" dirty="0" err="1" smtClean="0"/>
              <a:t>Facteur</a:t>
            </a:r>
            <a:r>
              <a:rPr lang="en-GB" baseline="0" dirty="0" smtClean="0"/>
              <a:t> 100…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32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Value of flows</a:t>
            </a:r>
            <a:r>
              <a:rPr lang="en-GB" baseline="0" dirty="0" smtClean="0"/>
              <a:t> ? 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vs</a:t>
            </a:r>
            <a:r>
              <a:rPr lang="en-GB" baseline="0" dirty="0" smtClean="0"/>
              <a:t> data</a:t>
            </a:r>
          </a:p>
          <a:p>
            <a:r>
              <a:rPr lang="en-GB" baseline="0" dirty="0" smtClean="0"/>
              <a:t>GLORYS: outflow= 1.91 Sv in 5 yr =&gt; 0.46 south; 1.26 North</a:t>
            </a:r>
          </a:p>
          <a:p>
            <a:r>
              <a:rPr lang="en-GB" baseline="0" dirty="0" smtClean="0"/>
              <a:t>Model outflow = 2.20 Sv =&gt; 1.56 South ; 0.17 North</a:t>
            </a:r>
          </a:p>
          <a:p>
            <a:r>
              <a:rPr lang="en-GB" baseline="0" dirty="0" smtClean="0"/>
              <a:t>Issue with model pathway?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90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E0030-D990-413B-BFCF-E573DB246B7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4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FF5C666-731F-694A-B521-BA229A4F6C69}" type="datetimeFigureOut">
              <a:rPr lang="fr-FR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463BFB7-1B30-CE47-9553-D4F83E71800F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gi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emf"/><Relationship Id="rId12" Type="http://schemas.openxmlformats.org/officeDocument/2006/relationships/image" Target="../media/image55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emf"/><Relationship Id="rId10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32468" y="1329267"/>
            <a:ext cx="6171534" cy="2734733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GB" sz="3600" dirty="0" err="1" smtClean="0"/>
              <a:t>Comprendre</a:t>
            </a:r>
            <a:r>
              <a:rPr lang="en-GB" sz="3600" dirty="0" smtClean="0"/>
              <a:t> la </a:t>
            </a:r>
            <a:r>
              <a:rPr lang="en-GB" sz="3600" dirty="0" err="1" smtClean="0"/>
              <a:t>variabilité</a:t>
            </a:r>
            <a:r>
              <a:rPr lang="en-GB" sz="3600" dirty="0" smtClean="0"/>
              <a:t> </a:t>
            </a:r>
            <a:r>
              <a:rPr lang="en-GB" sz="3600" dirty="0" err="1" smtClean="0"/>
              <a:t>Holocène</a:t>
            </a:r>
            <a:r>
              <a:rPr lang="en-GB" sz="3600" dirty="0" smtClean="0"/>
              <a:t> : </a:t>
            </a:r>
            <a:r>
              <a:rPr lang="en-GB" sz="3600" dirty="0" err="1" smtClean="0"/>
              <a:t>apport</a:t>
            </a:r>
            <a:r>
              <a:rPr lang="en-GB" sz="3600" dirty="0" smtClean="0"/>
              <a:t> de </a:t>
            </a:r>
            <a:r>
              <a:rPr lang="en-GB" sz="3600" dirty="0" err="1" smtClean="0"/>
              <a:t>l’outil</a:t>
            </a:r>
            <a:r>
              <a:rPr lang="en-GB" sz="3600" dirty="0" smtClean="0"/>
              <a:t> </a:t>
            </a:r>
            <a:r>
              <a:rPr lang="en-GB" sz="3600" dirty="0" err="1" smtClean="0"/>
              <a:t>modélisation</a:t>
            </a:r>
            <a:r>
              <a:rPr lang="en-GB" sz="3600" dirty="0" smtClean="0"/>
              <a:t> du </a:t>
            </a:r>
            <a:r>
              <a:rPr lang="en-GB" sz="3600" dirty="0" err="1" smtClean="0"/>
              <a:t>climat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2626" y="4825999"/>
            <a:ext cx="7953374" cy="1481667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Didier Swingedouw</a:t>
            </a:r>
            <a:r>
              <a:rPr lang="en-GB" sz="2000" dirty="0" smtClean="0"/>
              <a:t>, Olivier Marti, Pascale </a:t>
            </a:r>
            <a:r>
              <a:rPr lang="en-GB" sz="2000" dirty="0" err="1" smtClean="0"/>
              <a:t>Braconnot</a:t>
            </a:r>
            <a:r>
              <a:rPr lang="en-GB" sz="2000" dirty="0" smtClean="0"/>
              <a:t>, Jean-Claude </a:t>
            </a:r>
            <a:r>
              <a:rPr lang="en-GB" sz="2000" dirty="0" err="1" smtClean="0"/>
              <a:t>Dutay</a:t>
            </a:r>
            <a:r>
              <a:rPr lang="en-GB" sz="2000" dirty="0" smtClean="0"/>
              <a:t>, Pierre Sepulchre, </a:t>
            </a:r>
            <a:r>
              <a:rPr lang="en-GB" sz="2000" dirty="0" err="1" smtClean="0"/>
              <a:t>Yannick</a:t>
            </a:r>
            <a:r>
              <a:rPr lang="en-GB" sz="2000" dirty="0" smtClean="0"/>
              <a:t> Mary, </a:t>
            </a:r>
            <a:r>
              <a:rPr lang="en-GB" sz="2000" dirty="0" err="1" smtClean="0"/>
              <a:t>Frede</a:t>
            </a:r>
            <a:r>
              <a:rPr lang="en-GB" sz="2000" dirty="0" smtClean="0"/>
              <a:t> </a:t>
            </a:r>
            <a:r>
              <a:rPr lang="en-GB" sz="2000" dirty="0" err="1" smtClean="0"/>
              <a:t>Eynaud</a:t>
            </a:r>
            <a:endParaRPr lang="en-GB" sz="2000" dirty="0" smtClean="0"/>
          </a:p>
          <a:p>
            <a:r>
              <a:rPr lang="en-GB" sz="2000" b="1" dirty="0" smtClean="0"/>
              <a:t>Postdoc </a:t>
            </a:r>
            <a:r>
              <a:rPr lang="en-GB" sz="2000" b="1" dirty="0" err="1" smtClean="0"/>
              <a:t>à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embaucher</a:t>
            </a:r>
            <a:r>
              <a:rPr lang="en-GB" sz="2000" b="1" dirty="0" smtClean="0"/>
              <a:t> en 2016</a:t>
            </a:r>
            <a:endParaRPr lang="en-GB" sz="20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0000" cy="1020800"/>
          </a:xfrm>
          <a:prstGeom prst="rect">
            <a:avLst/>
          </a:prstGeom>
        </p:spPr>
      </p:pic>
      <p:sp>
        <p:nvSpPr>
          <p:cNvPr id="5" name="Rectangle 4"/>
          <p:cNvSpPr>
            <a:spLocks/>
          </p:cNvSpPr>
          <p:nvPr/>
        </p:nvSpPr>
        <p:spPr>
          <a:xfrm>
            <a:off x="7704002" y="-6264"/>
            <a:ext cx="1439998" cy="10439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3600" b="1" dirty="0" smtClean="0">
                <a:ln w="11430"/>
                <a:solidFill>
                  <a:srgbClr val="8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omic Sans MS"/>
                <a:cs typeface="Comic Sans MS"/>
              </a:rPr>
              <a:t>WP5</a:t>
            </a:r>
            <a:endParaRPr lang="en-GB" sz="3600" b="1" dirty="0">
              <a:ln w="11430"/>
              <a:solidFill>
                <a:srgbClr val="8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234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76200"/>
            <a:ext cx="8776593" cy="10668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Zonal section along Gibraltar</a:t>
            </a:r>
            <a:endParaRPr lang="en-GB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322" y="1470166"/>
            <a:ext cx="3599993" cy="52269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44008" y="6609483"/>
            <a:ext cx="359999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Longitude</a:t>
            </a:r>
            <a:endParaRPr lang="en-GB" sz="1100" dirty="0"/>
          </a:p>
        </p:txBody>
      </p:sp>
      <p:sp>
        <p:nvSpPr>
          <p:cNvPr id="7" name="ZoneTexte 6"/>
          <p:cNvSpPr txBox="1"/>
          <p:nvPr/>
        </p:nvSpPr>
        <p:spPr>
          <a:xfrm>
            <a:off x="2116670" y="2803729"/>
            <a:ext cx="931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America</a:t>
            </a:r>
            <a:endParaRPr lang="en-GB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3352800" y="1778001"/>
            <a:ext cx="931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Gibraltar</a:t>
            </a:r>
            <a:endParaRPr lang="en-GB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3945476" y="2803729"/>
            <a:ext cx="1337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Méditerranean</a:t>
            </a:r>
            <a:endParaRPr lang="en-GB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925323" y="6614109"/>
            <a:ext cx="367961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Longitude</a:t>
            </a:r>
            <a:endParaRPr lang="en-GB" sz="1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75" y="1470166"/>
            <a:ext cx="3599991" cy="5226977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0" y="1778001"/>
            <a:ext cx="4749800" cy="5080312"/>
            <a:chOff x="0" y="1778001"/>
            <a:chExt cx="4749800" cy="5080312"/>
          </a:xfrm>
        </p:grpSpPr>
        <p:grpSp>
          <p:nvGrpSpPr>
            <p:cNvPr id="15" name="Grouper 14"/>
            <p:cNvGrpSpPr/>
            <p:nvPr/>
          </p:nvGrpSpPr>
          <p:grpSpPr>
            <a:xfrm>
              <a:off x="931333" y="1778001"/>
              <a:ext cx="3818467" cy="654355"/>
              <a:chOff x="931333" y="1778001"/>
              <a:chExt cx="3818467" cy="65435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887134" y="1778001"/>
                <a:ext cx="1862666" cy="282432"/>
              </a:xfrm>
              <a:prstGeom prst="rect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" name="Connecteur droit 13"/>
              <p:cNvCxnSpPr/>
              <p:nvPr/>
            </p:nvCxnSpPr>
            <p:spPr>
              <a:xfrm flipH="1">
                <a:off x="931333" y="2060433"/>
                <a:ext cx="1955801" cy="371923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58564"/>
              <a:ext cx="3167999" cy="4599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68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0" y="135552"/>
            <a:ext cx="4500000" cy="33381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6912"/>
            <a:ext cx="4287332" cy="995360"/>
          </a:xfrm>
        </p:spPr>
        <p:txBody>
          <a:bodyPr>
            <a:noAutofit/>
          </a:bodyPr>
          <a:lstStyle/>
          <a:p>
            <a:r>
              <a:rPr lang="en-GB" sz="3600" dirty="0" smtClean="0"/>
              <a:t>Ocean circulation changes</a:t>
            </a:r>
            <a:endParaRPr lang="en-GB" sz="3600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0" y="1515544"/>
            <a:ext cx="4313721" cy="165099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Subpolar gyre is intensified</a:t>
            </a:r>
          </a:p>
          <a:p>
            <a:r>
              <a:rPr lang="en-GB" sz="2000" dirty="0" smtClean="0"/>
              <a:t>AMOC is increased in surface decreased in subsurface</a:t>
            </a:r>
            <a:endParaRPr lang="en-GB" sz="2000" dirty="0"/>
          </a:p>
        </p:txBody>
      </p:sp>
      <p:grpSp>
        <p:nvGrpSpPr>
          <p:cNvPr id="10" name="Grouper 9"/>
          <p:cNvGrpSpPr/>
          <p:nvPr/>
        </p:nvGrpSpPr>
        <p:grpSpPr>
          <a:xfrm>
            <a:off x="4615686" y="29104"/>
            <a:ext cx="4528314" cy="3439719"/>
            <a:chOff x="4615686" y="29104"/>
            <a:chExt cx="4528314" cy="3439719"/>
          </a:xfrm>
        </p:grpSpPr>
        <p:pic>
          <p:nvPicPr>
            <p:cNvPr id="9" name="Image 8" descr="BSF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686" y="130708"/>
              <a:ext cx="4500000" cy="333811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4615686" y="29104"/>
              <a:ext cx="452831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Barotropic </a:t>
              </a:r>
              <a:r>
                <a:rPr lang="en-GB" sz="1400" dirty="0" err="1" smtClean="0"/>
                <a:t>streamfunction</a:t>
              </a:r>
              <a:endParaRPr lang="en-GB" sz="1400" dirty="0"/>
            </a:p>
          </p:txBody>
        </p:sp>
      </p:grpSp>
      <p:pic>
        <p:nvPicPr>
          <p:cNvPr id="7" name="Image 6" descr="AMO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86" y="3712066"/>
            <a:ext cx="4500000" cy="3162081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0" y="3435067"/>
            <a:ext cx="4320000" cy="3414466"/>
            <a:chOff x="0" y="3435067"/>
            <a:chExt cx="4320000" cy="341446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522308"/>
              <a:ext cx="4320000" cy="3327225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0" y="3435067"/>
              <a:ext cx="428733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Mean circulation top 100m (</a:t>
              </a:r>
              <a:r>
                <a:rPr lang="en-GB" sz="1200" dirty="0" err="1" smtClean="0"/>
                <a:t>HosMed</a:t>
              </a:r>
              <a:r>
                <a:rPr lang="en-GB" sz="1200" dirty="0" smtClean="0"/>
                <a:t>-CTL, year 1-300)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68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9143999" cy="772957"/>
          </a:xfrm>
        </p:spPr>
        <p:txBody>
          <a:bodyPr/>
          <a:lstStyle/>
          <a:p>
            <a:r>
              <a:rPr lang="en-GB" sz="3600" dirty="0" smtClean="0"/>
              <a:t>Two opposing mechanisms for AMOC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799" y="1354657"/>
            <a:ext cx="8407401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F3661"/>
                </a:solidFill>
              </a:rPr>
              <a:t>1) No </a:t>
            </a:r>
            <a:r>
              <a:rPr lang="en-GB" sz="2000" b="1" dirty="0" smtClean="0">
                <a:solidFill>
                  <a:srgbClr val="0F3661"/>
                </a:solidFill>
              </a:rPr>
              <a:t>MOW: direct impact on density distribution in the ocean</a:t>
            </a:r>
            <a:endParaRPr lang="en-GB" sz="2000" b="1" dirty="0">
              <a:solidFill>
                <a:srgbClr val="0F3661"/>
              </a:solidFill>
            </a:endParaRPr>
          </a:p>
          <a:p>
            <a:pPr>
              <a:buFont typeface="Symbol" charset="0"/>
              <a:buChar char=""/>
            </a:pPr>
            <a:r>
              <a:rPr lang="en-GB" sz="2000" dirty="0"/>
              <a:t>Lower zonal density gradient at depth (≈500-1500m)</a:t>
            </a:r>
          </a:p>
          <a:p>
            <a:pPr>
              <a:buFont typeface="Symbol" charset="0"/>
              <a:buChar char=""/>
            </a:pPr>
            <a:r>
              <a:rPr lang="en-GB" sz="2000" dirty="0"/>
              <a:t>Thermal wind relationship: </a:t>
            </a:r>
            <a:r>
              <a:rPr lang="en-GB" sz="2000" b="1" dirty="0">
                <a:solidFill>
                  <a:schemeClr val="tx2"/>
                </a:solidFill>
              </a:rPr>
              <a:t>weakened AMOC at depth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6"/>
                </a:solidFill>
              </a:rPr>
              <a:t>2) No MOW: impact on subtropical gyre geometry</a:t>
            </a:r>
          </a:p>
          <a:p>
            <a:pPr>
              <a:buFont typeface="Symbol" charset="0"/>
              <a:buChar char=""/>
            </a:pPr>
            <a:r>
              <a:rPr lang="en-GB" sz="2000" dirty="0" smtClean="0"/>
              <a:t>Increased subtropical surface water transport in the North Atlantic</a:t>
            </a:r>
            <a:endParaRPr lang="en-GB" sz="2000" dirty="0"/>
          </a:p>
          <a:p>
            <a:pPr>
              <a:buFont typeface="Symbol" charset="0"/>
              <a:buChar char=""/>
            </a:pPr>
            <a:r>
              <a:rPr lang="en-GB" sz="2000" dirty="0" smtClean="0"/>
              <a:t>Increased surface salinity and convection in the North Atlantic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>
                <a:solidFill>
                  <a:srgbClr val="FF0000"/>
                </a:solidFill>
              </a:rPr>
              <a:t>Increased AMOC and subpolar gyre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10024"/>
          </a:xfrm>
        </p:spPr>
        <p:txBody>
          <a:bodyPr/>
          <a:lstStyle/>
          <a:p>
            <a:r>
              <a:rPr lang="en-GB" dirty="0" smtClean="0"/>
              <a:t>Climatic impact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6" y="1555845"/>
            <a:ext cx="7539191" cy="530027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6" y="1444433"/>
            <a:ext cx="7594072" cy="540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40199" y="3763433"/>
            <a:ext cx="1109133" cy="3810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+</a:t>
            </a:r>
            <a:r>
              <a:rPr lang="en-GB" b="1" dirty="0" smtClean="0">
                <a:solidFill>
                  <a:schemeClr val="tx1"/>
                </a:solidFill>
              </a:rPr>
              <a:t>2%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94001" y="1464448"/>
            <a:ext cx="4221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HosMed</a:t>
            </a:r>
            <a:r>
              <a:rPr lang="en-GB" sz="1600" dirty="0" smtClean="0"/>
              <a:t> – Control (Years 1-300)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0683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192" y="-205685"/>
            <a:ext cx="8042276" cy="883024"/>
          </a:xfrm>
        </p:spPr>
        <p:txBody>
          <a:bodyPr/>
          <a:lstStyle/>
          <a:p>
            <a:r>
              <a:rPr lang="en-GB" sz="4000" dirty="0" smtClean="0"/>
              <a:t>Perspective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0533" y="1185332"/>
            <a:ext cx="8144934" cy="5063067"/>
          </a:xfrm>
        </p:spPr>
        <p:txBody>
          <a:bodyPr>
            <a:normAutofit/>
          </a:bodyPr>
          <a:lstStyle/>
          <a:p>
            <a:r>
              <a:rPr lang="en-GB" sz="2200" dirty="0" smtClean="0"/>
              <a:t>Comparison with new data</a:t>
            </a:r>
          </a:p>
          <a:p>
            <a:endParaRPr lang="en-GB" sz="2200" dirty="0" smtClean="0"/>
          </a:p>
          <a:p>
            <a:endParaRPr lang="en-GB" sz="2200" dirty="0"/>
          </a:p>
          <a:p>
            <a:endParaRPr lang="en-GB" sz="2200" dirty="0" smtClean="0"/>
          </a:p>
          <a:p>
            <a:endParaRPr lang="en-GB" sz="2200" dirty="0" smtClean="0"/>
          </a:p>
          <a:p>
            <a:endParaRPr lang="en-GB" sz="2200" dirty="0"/>
          </a:p>
          <a:p>
            <a:r>
              <a:rPr lang="en-GB" sz="2200" dirty="0" smtClean="0"/>
              <a:t>Off-line simulation including tracers (</a:t>
            </a:r>
            <a:r>
              <a:rPr lang="en-GB" sz="2200" dirty="0" err="1" smtClean="0"/>
              <a:t>ε</a:t>
            </a:r>
            <a:r>
              <a:rPr lang="fr-FR" sz="2000" baseline="-25000" dirty="0" err="1" smtClean="0"/>
              <a:t>Nd</a:t>
            </a:r>
            <a:r>
              <a:rPr lang="fr-FR" sz="2000" dirty="0"/>
              <a:t>, </a:t>
            </a:r>
            <a:r>
              <a:rPr lang="fr-FR" sz="2000" dirty="0" smtClean="0"/>
              <a:t>δ</a:t>
            </a:r>
            <a:r>
              <a:rPr lang="fr-FR" sz="2000" baseline="30000" dirty="0" smtClean="0"/>
              <a:t>13</a:t>
            </a:r>
            <a:r>
              <a:rPr lang="fr-FR" sz="2000" dirty="0" smtClean="0"/>
              <a:t>C </a:t>
            </a:r>
            <a:r>
              <a:rPr lang="en-GB" sz="2200" dirty="0" smtClean="0"/>
              <a:t>) to allow </a:t>
            </a:r>
            <a:r>
              <a:rPr lang="en-GB" sz="2200" dirty="0"/>
              <a:t>better comparison</a:t>
            </a:r>
            <a:endParaRPr lang="en-GB" sz="2200" dirty="0" smtClean="0"/>
          </a:p>
          <a:p>
            <a:endParaRPr lang="en-GB" dirty="0"/>
          </a:p>
        </p:txBody>
      </p:sp>
      <p:sp>
        <p:nvSpPr>
          <p:cNvPr id="521" name="Rectangle 520"/>
          <p:cNvSpPr/>
          <p:nvPr/>
        </p:nvSpPr>
        <p:spPr>
          <a:xfrm>
            <a:off x="7884001" y="16934"/>
            <a:ext cx="1245183" cy="8932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37" name="Grouper 536"/>
          <p:cNvGrpSpPr/>
          <p:nvPr/>
        </p:nvGrpSpPr>
        <p:grpSpPr>
          <a:xfrm>
            <a:off x="-21862" y="738004"/>
            <a:ext cx="8547614" cy="3538720"/>
            <a:chOff x="274794" y="705233"/>
            <a:chExt cx="8547614" cy="3538720"/>
          </a:xfrm>
        </p:grpSpPr>
        <p:grpSp>
          <p:nvGrpSpPr>
            <p:cNvPr id="523" name="Grouper 522"/>
            <p:cNvGrpSpPr/>
            <p:nvPr/>
          </p:nvGrpSpPr>
          <p:grpSpPr>
            <a:xfrm>
              <a:off x="274794" y="1217161"/>
              <a:ext cx="8477028" cy="2800478"/>
              <a:chOff x="-3145630" y="4062752"/>
              <a:chExt cx="8571325" cy="2800478"/>
            </a:xfrm>
          </p:grpSpPr>
          <p:sp>
            <p:nvSpPr>
              <p:cNvPr id="530" name="ZoneTexte 529"/>
              <p:cNvSpPr txBox="1"/>
              <p:nvPr/>
            </p:nvSpPr>
            <p:spPr>
              <a:xfrm>
                <a:off x="4721848" y="6617012"/>
                <a:ext cx="703847" cy="246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/>
                  <a:t>8O°W</a:t>
                </a:r>
                <a:endParaRPr lang="en-GB" sz="1000" dirty="0"/>
              </a:p>
            </p:txBody>
          </p:sp>
          <p:pic>
            <p:nvPicPr>
              <p:cNvPr id="526" name="Picture 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3145630" y="4062752"/>
                <a:ext cx="2402423" cy="19539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531" name="Connecteur droit 530"/>
            <p:cNvCxnSpPr>
              <a:endCxn id="311" idx="1"/>
            </p:cNvCxnSpPr>
            <p:nvPr/>
          </p:nvCxnSpPr>
          <p:spPr>
            <a:xfrm>
              <a:off x="1778000" y="1916201"/>
              <a:ext cx="1328539" cy="36142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r 3"/>
            <p:cNvGrpSpPr/>
            <p:nvPr/>
          </p:nvGrpSpPr>
          <p:grpSpPr>
            <a:xfrm>
              <a:off x="2477399" y="705233"/>
              <a:ext cx="6345009" cy="3538720"/>
              <a:chOff x="426711" y="-92075"/>
              <a:chExt cx="6345009" cy="3538720"/>
            </a:xfrm>
          </p:grpSpPr>
          <p:grpSp>
            <p:nvGrpSpPr>
              <p:cNvPr id="5" name="Grouper 4"/>
              <p:cNvGrpSpPr>
                <a:grpSpLocks noChangeAspect="1"/>
              </p:cNvGrpSpPr>
              <p:nvPr/>
            </p:nvGrpSpPr>
            <p:grpSpPr>
              <a:xfrm>
                <a:off x="1055851" y="-92075"/>
                <a:ext cx="5158903" cy="3324128"/>
                <a:chOff x="987078" y="-92075"/>
                <a:chExt cx="8142635" cy="5246688"/>
              </a:xfrm>
            </p:grpSpPr>
            <p:sp>
              <p:nvSpPr>
                <p:cNvPr id="9" name="Rectangle 47"/>
                <p:cNvSpPr>
                  <a:spLocks noChangeArrowheads="1"/>
                </p:cNvSpPr>
                <p:nvPr/>
              </p:nvSpPr>
              <p:spPr bwMode="auto">
                <a:xfrm>
                  <a:off x="3659188" y="93663"/>
                  <a:ext cx="2878137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1"/>
                    <a:t>Plateau de Rockall</a:t>
                  </a:r>
                  <a:endParaRPr lang="fr-FR" b="1"/>
                </a:p>
              </p:txBody>
            </p:sp>
            <p:sp>
              <p:nvSpPr>
                <p:cNvPr id="10" name="Rectangle 48"/>
                <p:cNvSpPr>
                  <a:spLocks noChangeArrowheads="1"/>
                </p:cNvSpPr>
                <p:nvPr/>
              </p:nvSpPr>
              <p:spPr bwMode="auto">
                <a:xfrm>
                  <a:off x="1174750" y="-92075"/>
                  <a:ext cx="7954963" cy="52466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Times New Roman" charset="0"/>
                  </a:endParaRPr>
                </a:p>
              </p:txBody>
            </p:sp>
            <p:sp>
              <p:nvSpPr>
                <p:cNvPr id="11" name="Rectangle 49"/>
                <p:cNvSpPr>
                  <a:spLocks noChangeArrowheads="1"/>
                </p:cNvSpPr>
                <p:nvPr/>
              </p:nvSpPr>
              <p:spPr bwMode="auto">
                <a:xfrm>
                  <a:off x="2245908" y="919422"/>
                  <a:ext cx="5747155" cy="9540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dirty="0">
                    <a:latin typeface="Times New Roman" charset="0"/>
                  </a:endParaRPr>
                </a:p>
              </p:txBody>
            </p:sp>
            <p:sp>
              <p:nvSpPr>
                <p:cNvPr id="12" name="Rectangle 50" descr="blanc)"/>
                <p:cNvSpPr>
                  <a:spLocks noChangeArrowheads="1"/>
                </p:cNvSpPr>
                <p:nvPr/>
              </p:nvSpPr>
              <p:spPr bwMode="auto">
                <a:xfrm>
                  <a:off x="7624763" y="650875"/>
                  <a:ext cx="96837" cy="2347913"/>
                </a:xfrm>
                <a:prstGeom prst="rect">
                  <a:avLst/>
                </a:prstGeom>
                <a:pattFill prst="dkUpDiag">
                  <a:fgClr>
                    <a:schemeClr val="bg2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3" name="Rectangle 51"/>
                <p:cNvSpPr>
                  <a:spLocks noChangeArrowheads="1"/>
                </p:cNvSpPr>
                <p:nvPr/>
              </p:nvSpPr>
              <p:spPr bwMode="auto">
                <a:xfrm>
                  <a:off x="2259013" y="3221038"/>
                  <a:ext cx="5775325" cy="96043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4" name="Rectangle 52" descr="blanc)"/>
                <p:cNvSpPr>
                  <a:spLocks noChangeArrowheads="1"/>
                </p:cNvSpPr>
                <p:nvPr/>
              </p:nvSpPr>
              <p:spPr bwMode="auto">
                <a:xfrm>
                  <a:off x="7497763" y="1703388"/>
                  <a:ext cx="96837" cy="2347912"/>
                </a:xfrm>
                <a:prstGeom prst="rect">
                  <a:avLst/>
                </a:prstGeom>
                <a:pattFill prst="dkUpDiag">
                  <a:fgClr>
                    <a:schemeClr val="bg2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5" name="Line 53"/>
                <p:cNvSpPr>
                  <a:spLocks noChangeShapeType="1"/>
                </p:cNvSpPr>
                <p:nvPr/>
              </p:nvSpPr>
              <p:spPr bwMode="auto">
                <a:xfrm>
                  <a:off x="2235200" y="896938"/>
                  <a:ext cx="5813425" cy="1587"/>
                </a:xfrm>
                <a:prstGeom prst="line">
                  <a:avLst/>
                </a:prstGeom>
                <a:noFill/>
                <a:ln w="1746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" name="Line 54"/>
                <p:cNvSpPr>
                  <a:spLocks noChangeShapeType="1"/>
                </p:cNvSpPr>
                <p:nvPr/>
              </p:nvSpPr>
              <p:spPr bwMode="auto">
                <a:xfrm>
                  <a:off x="2243138" y="906463"/>
                  <a:ext cx="1587" cy="329247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" name="Line 55"/>
                <p:cNvSpPr>
                  <a:spLocks noChangeShapeType="1"/>
                </p:cNvSpPr>
                <p:nvPr/>
              </p:nvSpPr>
              <p:spPr bwMode="auto">
                <a:xfrm>
                  <a:off x="2206625" y="419893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" name="Line 56"/>
                <p:cNvSpPr>
                  <a:spLocks noChangeShapeType="1"/>
                </p:cNvSpPr>
                <p:nvPr/>
              </p:nvSpPr>
              <p:spPr bwMode="auto">
                <a:xfrm>
                  <a:off x="2206625" y="392430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" name="Line 57"/>
                <p:cNvSpPr>
                  <a:spLocks noChangeShapeType="1"/>
                </p:cNvSpPr>
                <p:nvPr/>
              </p:nvSpPr>
              <p:spPr bwMode="auto">
                <a:xfrm>
                  <a:off x="2206625" y="36496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" name="Line 58"/>
                <p:cNvSpPr>
                  <a:spLocks noChangeShapeType="1"/>
                </p:cNvSpPr>
                <p:nvPr/>
              </p:nvSpPr>
              <p:spPr bwMode="auto">
                <a:xfrm>
                  <a:off x="2206625" y="337502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" name="Line 59"/>
                <p:cNvSpPr>
                  <a:spLocks noChangeShapeType="1"/>
                </p:cNvSpPr>
                <p:nvPr/>
              </p:nvSpPr>
              <p:spPr bwMode="auto">
                <a:xfrm>
                  <a:off x="2206625" y="310197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" name="Line 60"/>
                <p:cNvSpPr>
                  <a:spLocks noChangeShapeType="1"/>
                </p:cNvSpPr>
                <p:nvPr/>
              </p:nvSpPr>
              <p:spPr bwMode="auto">
                <a:xfrm>
                  <a:off x="2206625" y="282733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" name="Line 61"/>
                <p:cNvSpPr>
                  <a:spLocks noChangeShapeType="1"/>
                </p:cNvSpPr>
                <p:nvPr/>
              </p:nvSpPr>
              <p:spPr bwMode="auto">
                <a:xfrm>
                  <a:off x="2206625" y="255428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" name="Line 62"/>
                <p:cNvSpPr>
                  <a:spLocks noChangeShapeType="1"/>
                </p:cNvSpPr>
                <p:nvPr/>
              </p:nvSpPr>
              <p:spPr bwMode="auto">
                <a:xfrm>
                  <a:off x="2206625" y="22780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" name="Line 63"/>
                <p:cNvSpPr>
                  <a:spLocks noChangeShapeType="1"/>
                </p:cNvSpPr>
                <p:nvPr/>
              </p:nvSpPr>
              <p:spPr bwMode="auto">
                <a:xfrm>
                  <a:off x="2206625" y="200342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" name="Line 64"/>
                <p:cNvSpPr>
                  <a:spLocks noChangeShapeType="1"/>
                </p:cNvSpPr>
                <p:nvPr/>
              </p:nvSpPr>
              <p:spPr bwMode="auto">
                <a:xfrm>
                  <a:off x="2206625" y="173037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" name="Line 65"/>
                <p:cNvSpPr>
                  <a:spLocks noChangeShapeType="1"/>
                </p:cNvSpPr>
                <p:nvPr/>
              </p:nvSpPr>
              <p:spPr bwMode="auto">
                <a:xfrm>
                  <a:off x="2206625" y="145415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" name="Line 66"/>
                <p:cNvSpPr>
                  <a:spLocks noChangeShapeType="1"/>
                </p:cNvSpPr>
                <p:nvPr/>
              </p:nvSpPr>
              <p:spPr bwMode="auto">
                <a:xfrm>
                  <a:off x="2206625" y="118110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" name="Line 67"/>
                <p:cNvSpPr>
                  <a:spLocks noChangeShapeType="1"/>
                </p:cNvSpPr>
                <p:nvPr/>
              </p:nvSpPr>
              <p:spPr bwMode="auto">
                <a:xfrm>
                  <a:off x="2206625" y="9064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0" name="Line 68"/>
                <p:cNvSpPr>
                  <a:spLocks noChangeShapeType="1"/>
                </p:cNvSpPr>
                <p:nvPr/>
              </p:nvSpPr>
              <p:spPr bwMode="auto">
                <a:xfrm>
                  <a:off x="2193925" y="4198938"/>
                  <a:ext cx="984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Line 69"/>
                <p:cNvSpPr>
                  <a:spLocks noChangeShapeType="1"/>
                </p:cNvSpPr>
                <p:nvPr/>
              </p:nvSpPr>
              <p:spPr bwMode="auto">
                <a:xfrm>
                  <a:off x="2193925" y="3101975"/>
                  <a:ext cx="984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2" name="Line 70"/>
                <p:cNvSpPr>
                  <a:spLocks noChangeShapeType="1"/>
                </p:cNvSpPr>
                <p:nvPr/>
              </p:nvSpPr>
              <p:spPr bwMode="auto">
                <a:xfrm>
                  <a:off x="2193925" y="2003425"/>
                  <a:ext cx="984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3" name="Line 71"/>
                <p:cNvSpPr>
                  <a:spLocks noChangeShapeType="1"/>
                </p:cNvSpPr>
                <p:nvPr/>
              </p:nvSpPr>
              <p:spPr bwMode="auto">
                <a:xfrm>
                  <a:off x="2193925" y="906463"/>
                  <a:ext cx="984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4" name="Line 72"/>
                <p:cNvSpPr>
                  <a:spLocks noChangeShapeType="1"/>
                </p:cNvSpPr>
                <p:nvPr/>
              </p:nvSpPr>
              <p:spPr bwMode="auto">
                <a:xfrm>
                  <a:off x="2243138" y="4198938"/>
                  <a:ext cx="5813425" cy="158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5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805656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747553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689451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8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631190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9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5730875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0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514985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1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4568825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2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398780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3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40518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4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282416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5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224313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6" name="Freeform 84"/>
                <p:cNvSpPr>
                  <a:spLocks/>
                </p:cNvSpPr>
                <p:nvPr/>
              </p:nvSpPr>
              <p:spPr bwMode="auto">
                <a:xfrm>
                  <a:off x="6630988" y="1163638"/>
                  <a:ext cx="1408112" cy="1604962"/>
                </a:xfrm>
                <a:custGeom>
                  <a:avLst/>
                  <a:gdLst>
                    <a:gd name="T0" fmla="*/ 2147483647 w 887"/>
                    <a:gd name="T1" fmla="*/ 2147483647 h 1011"/>
                    <a:gd name="T2" fmla="*/ 2147483647 w 887"/>
                    <a:gd name="T3" fmla="*/ 2147483647 h 1011"/>
                    <a:gd name="T4" fmla="*/ 2147483647 w 887"/>
                    <a:gd name="T5" fmla="*/ 2147483647 h 1011"/>
                    <a:gd name="T6" fmla="*/ 2147483647 w 887"/>
                    <a:gd name="T7" fmla="*/ 2147483647 h 1011"/>
                    <a:gd name="T8" fmla="*/ 2147483647 w 887"/>
                    <a:gd name="T9" fmla="*/ 2147483647 h 1011"/>
                    <a:gd name="T10" fmla="*/ 2147483647 w 887"/>
                    <a:gd name="T11" fmla="*/ 2147483647 h 1011"/>
                    <a:gd name="T12" fmla="*/ 2147483647 w 887"/>
                    <a:gd name="T13" fmla="*/ 2147483647 h 1011"/>
                    <a:gd name="T14" fmla="*/ 2147483647 w 887"/>
                    <a:gd name="T15" fmla="*/ 2147483647 h 1011"/>
                    <a:gd name="T16" fmla="*/ 2147483647 w 887"/>
                    <a:gd name="T17" fmla="*/ 2147483647 h 1011"/>
                    <a:gd name="T18" fmla="*/ 2147483647 w 887"/>
                    <a:gd name="T19" fmla="*/ 2147483647 h 1011"/>
                    <a:gd name="T20" fmla="*/ 2147483647 w 887"/>
                    <a:gd name="T21" fmla="*/ 2147483647 h 1011"/>
                    <a:gd name="T22" fmla="*/ 2147483647 w 887"/>
                    <a:gd name="T23" fmla="*/ 2147483647 h 1011"/>
                    <a:gd name="T24" fmla="*/ 2147483647 w 887"/>
                    <a:gd name="T25" fmla="*/ 2147483647 h 1011"/>
                    <a:gd name="T26" fmla="*/ 2147483647 w 887"/>
                    <a:gd name="T27" fmla="*/ 2147483647 h 1011"/>
                    <a:gd name="T28" fmla="*/ 2147483647 w 887"/>
                    <a:gd name="T29" fmla="*/ 2147483647 h 1011"/>
                    <a:gd name="T30" fmla="*/ 2147483647 w 887"/>
                    <a:gd name="T31" fmla="*/ 2147483647 h 1011"/>
                    <a:gd name="T32" fmla="*/ 2147483647 w 887"/>
                    <a:gd name="T33" fmla="*/ 2147483647 h 1011"/>
                    <a:gd name="T34" fmla="*/ 2147483647 w 887"/>
                    <a:gd name="T35" fmla="*/ 2147483647 h 1011"/>
                    <a:gd name="T36" fmla="*/ 2147483647 w 887"/>
                    <a:gd name="T37" fmla="*/ 2147483647 h 1011"/>
                    <a:gd name="T38" fmla="*/ 2147483647 w 887"/>
                    <a:gd name="T39" fmla="*/ 2147483647 h 1011"/>
                    <a:gd name="T40" fmla="*/ 2147483647 w 887"/>
                    <a:gd name="T41" fmla="*/ 0 h 1011"/>
                    <a:gd name="T42" fmla="*/ 2147483647 w 887"/>
                    <a:gd name="T43" fmla="*/ 2147483647 h 1011"/>
                    <a:gd name="T44" fmla="*/ 2147483647 w 887"/>
                    <a:gd name="T45" fmla="*/ 2147483647 h 1011"/>
                    <a:gd name="T46" fmla="*/ 2147483647 w 887"/>
                    <a:gd name="T47" fmla="*/ 2147483647 h 1011"/>
                    <a:gd name="T48" fmla="*/ 2147483647 w 887"/>
                    <a:gd name="T49" fmla="*/ 2147483647 h 1011"/>
                    <a:gd name="T50" fmla="*/ 2147483647 w 887"/>
                    <a:gd name="T51" fmla="*/ 2147483647 h 1011"/>
                    <a:gd name="T52" fmla="*/ 2147483647 w 887"/>
                    <a:gd name="T53" fmla="*/ 2147483647 h 1011"/>
                    <a:gd name="T54" fmla="*/ 2147483647 w 887"/>
                    <a:gd name="T55" fmla="*/ 2147483647 h 1011"/>
                    <a:gd name="T56" fmla="*/ 2147483647 w 887"/>
                    <a:gd name="T57" fmla="*/ 2147483647 h 1011"/>
                    <a:gd name="T58" fmla="*/ 2147483647 w 887"/>
                    <a:gd name="T59" fmla="*/ 2147483647 h 1011"/>
                    <a:gd name="T60" fmla="*/ 2147483647 w 887"/>
                    <a:gd name="T61" fmla="*/ 2147483647 h 1011"/>
                    <a:gd name="T62" fmla="*/ 2147483647 w 887"/>
                    <a:gd name="T63" fmla="*/ 2147483647 h 1011"/>
                    <a:gd name="T64" fmla="*/ 0 w 887"/>
                    <a:gd name="T65" fmla="*/ 2147483647 h 101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87"/>
                    <a:gd name="T100" fmla="*/ 0 h 1011"/>
                    <a:gd name="T101" fmla="*/ 887 w 887"/>
                    <a:gd name="T102" fmla="*/ 1011 h 101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87" h="1011">
                      <a:moveTo>
                        <a:pt x="887" y="801"/>
                      </a:moveTo>
                      <a:lnTo>
                        <a:pt x="886" y="870"/>
                      </a:lnTo>
                      <a:lnTo>
                        <a:pt x="886" y="627"/>
                      </a:lnTo>
                      <a:lnTo>
                        <a:pt x="882" y="679"/>
                      </a:lnTo>
                      <a:lnTo>
                        <a:pt x="875" y="607"/>
                      </a:lnTo>
                      <a:lnTo>
                        <a:pt x="868" y="415"/>
                      </a:lnTo>
                      <a:lnTo>
                        <a:pt x="860" y="648"/>
                      </a:lnTo>
                      <a:lnTo>
                        <a:pt x="859" y="338"/>
                      </a:lnTo>
                      <a:lnTo>
                        <a:pt x="857" y="548"/>
                      </a:lnTo>
                      <a:lnTo>
                        <a:pt x="854" y="496"/>
                      </a:lnTo>
                      <a:lnTo>
                        <a:pt x="854" y="351"/>
                      </a:lnTo>
                      <a:lnTo>
                        <a:pt x="849" y="354"/>
                      </a:lnTo>
                      <a:lnTo>
                        <a:pt x="819" y="361"/>
                      </a:lnTo>
                      <a:lnTo>
                        <a:pt x="819" y="334"/>
                      </a:lnTo>
                      <a:lnTo>
                        <a:pt x="819" y="426"/>
                      </a:lnTo>
                      <a:lnTo>
                        <a:pt x="801" y="507"/>
                      </a:lnTo>
                      <a:lnTo>
                        <a:pt x="801" y="489"/>
                      </a:lnTo>
                      <a:lnTo>
                        <a:pt x="794" y="273"/>
                      </a:lnTo>
                      <a:lnTo>
                        <a:pt x="710" y="465"/>
                      </a:lnTo>
                      <a:lnTo>
                        <a:pt x="695" y="488"/>
                      </a:lnTo>
                      <a:lnTo>
                        <a:pt x="655" y="0"/>
                      </a:lnTo>
                      <a:lnTo>
                        <a:pt x="643" y="455"/>
                      </a:lnTo>
                      <a:lnTo>
                        <a:pt x="618" y="151"/>
                      </a:lnTo>
                      <a:lnTo>
                        <a:pt x="605" y="593"/>
                      </a:lnTo>
                      <a:lnTo>
                        <a:pt x="588" y="1011"/>
                      </a:lnTo>
                      <a:lnTo>
                        <a:pt x="566" y="839"/>
                      </a:lnTo>
                      <a:lnTo>
                        <a:pt x="553" y="911"/>
                      </a:lnTo>
                      <a:lnTo>
                        <a:pt x="540" y="478"/>
                      </a:lnTo>
                      <a:lnTo>
                        <a:pt x="479" y="562"/>
                      </a:lnTo>
                      <a:lnTo>
                        <a:pt x="435" y="323"/>
                      </a:lnTo>
                      <a:lnTo>
                        <a:pt x="360" y="724"/>
                      </a:lnTo>
                      <a:lnTo>
                        <a:pt x="43" y="567"/>
                      </a:lnTo>
                      <a:lnTo>
                        <a:pt x="0" y="373"/>
                      </a:lnTo>
                    </a:path>
                  </a:pathLst>
                </a:custGeom>
                <a:noFill/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47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6673850" y="1747838"/>
                  <a:ext cx="1588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8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6673850" y="1730375"/>
                  <a:ext cx="1588" cy="5556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6656388" y="1541463"/>
                  <a:ext cx="1587" cy="904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0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6619875" y="1857375"/>
                  <a:ext cx="1588" cy="1222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1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6200775" y="1873250"/>
                  <a:ext cx="1588" cy="539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6108700" y="2146300"/>
                  <a:ext cx="1588" cy="714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3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6057900" y="2201863"/>
                  <a:ext cx="1588" cy="555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4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6057900" y="2160588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5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6003925" y="1695450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6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5957888" y="1423988"/>
                  <a:ext cx="1587" cy="984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7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5826125" y="2159000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8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5416550" y="2105025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9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5221288" y="1820863"/>
                  <a:ext cx="1587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0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5160963" y="193833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1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5160963" y="2063750"/>
                  <a:ext cx="1587" cy="460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2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5121275" y="2525713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5008563" y="2492375"/>
                  <a:ext cx="1587" cy="920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4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5008563" y="2478088"/>
                  <a:ext cx="1587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5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4757738" y="2473325"/>
                  <a:ext cx="1587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6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4783138" y="3222625"/>
                  <a:ext cx="1587" cy="635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7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3702050" y="2792413"/>
                  <a:ext cx="1588" cy="1127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8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3587750" y="3076575"/>
                  <a:ext cx="1588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9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3587750" y="3214688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0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560763" y="2847975"/>
                  <a:ext cx="1587" cy="1047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1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3560763" y="2978150"/>
                  <a:ext cx="1587" cy="6826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2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3175000" y="2878138"/>
                  <a:ext cx="1588" cy="2016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3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3155950" y="2609850"/>
                  <a:ext cx="1588" cy="1238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4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065463" y="2708275"/>
                  <a:ext cx="1587" cy="968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5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2590800" y="2020888"/>
                  <a:ext cx="1588" cy="904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6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2590800" y="2698750"/>
                  <a:ext cx="1588" cy="1111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7" name="Line 115"/>
                <p:cNvSpPr>
                  <a:spLocks noChangeShapeType="1"/>
                </p:cNvSpPr>
                <p:nvPr/>
              </p:nvSpPr>
              <p:spPr bwMode="auto">
                <a:xfrm>
                  <a:off x="6673850" y="1798638"/>
                  <a:ext cx="1588" cy="555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8" name="Line 116"/>
                <p:cNvSpPr>
                  <a:spLocks noChangeShapeType="1"/>
                </p:cNvSpPr>
                <p:nvPr/>
              </p:nvSpPr>
              <p:spPr bwMode="auto">
                <a:xfrm>
                  <a:off x="6673850" y="1785938"/>
                  <a:ext cx="1588" cy="571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9" name="Line 117"/>
                <p:cNvSpPr>
                  <a:spLocks noChangeShapeType="1"/>
                </p:cNvSpPr>
                <p:nvPr/>
              </p:nvSpPr>
              <p:spPr bwMode="auto">
                <a:xfrm>
                  <a:off x="6656388" y="1631950"/>
                  <a:ext cx="1587" cy="889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0" name="Line 118"/>
                <p:cNvSpPr>
                  <a:spLocks noChangeShapeType="1"/>
                </p:cNvSpPr>
                <p:nvPr/>
              </p:nvSpPr>
              <p:spPr bwMode="auto">
                <a:xfrm>
                  <a:off x="6619875" y="1979613"/>
                  <a:ext cx="1588" cy="1206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1" name="Line 119"/>
                <p:cNvSpPr>
                  <a:spLocks noChangeShapeType="1"/>
                </p:cNvSpPr>
                <p:nvPr/>
              </p:nvSpPr>
              <p:spPr bwMode="auto">
                <a:xfrm>
                  <a:off x="6200775" y="1927225"/>
                  <a:ext cx="1588" cy="539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2" name="Line 120"/>
                <p:cNvSpPr>
                  <a:spLocks noChangeShapeType="1"/>
                </p:cNvSpPr>
                <p:nvPr/>
              </p:nvSpPr>
              <p:spPr bwMode="auto">
                <a:xfrm>
                  <a:off x="6108700" y="2217738"/>
                  <a:ext cx="1588" cy="730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3" name="Line 121"/>
                <p:cNvSpPr>
                  <a:spLocks noChangeShapeType="1"/>
                </p:cNvSpPr>
                <p:nvPr/>
              </p:nvSpPr>
              <p:spPr bwMode="auto">
                <a:xfrm>
                  <a:off x="6057900" y="2257425"/>
                  <a:ext cx="1588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4" name="Line 122"/>
                <p:cNvSpPr>
                  <a:spLocks noChangeShapeType="1"/>
                </p:cNvSpPr>
                <p:nvPr/>
              </p:nvSpPr>
              <p:spPr bwMode="auto">
                <a:xfrm>
                  <a:off x="6057900" y="2230438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5" name="Line 123"/>
                <p:cNvSpPr>
                  <a:spLocks noChangeShapeType="1"/>
                </p:cNvSpPr>
                <p:nvPr/>
              </p:nvSpPr>
              <p:spPr bwMode="auto">
                <a:xfrm>
                  <a:off x="6003925" y="1825625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6" name="Line 124"/>
                <p:cNvSpPr>
                  <a:spLocks noChangeShapeType="1"/>
                </p:cNvSpPr>
                <p:nvPr/>
              </p:nvSpPr>
              <p:spPr bwMode="auto">
                <a:xfrm>
                  <a:off x="5957888" y="1522413"/>
                  <a:ext cx="1587" cy="9683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7" name="Line 125"/>
                <p:cNvSpPr>
                  <a:spLocks noChangeShapeType="1"/>
                </p:cNvSpPr>
                <p:nvPr/>
              </p:nvSpPr>
              <p:spPr bwMode="auto">
                <a:xfrm>
                  <a:off x="5826125" y="2241550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8" name="Line 126"/>
                <p:cNvSpPr>
                  <a:spLocks noChangeShapeType="1"/>
                </p:cNvSpPr>
                <p:nvPr/>
              </p:nvSpPr>
              <p:spPr bwMode="auto">
                <a:xfrm>
                  <a:off x="5416550" y="2235200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9" name="Line 127"/>
                <p:cNvSpPr>
                  <a:spLocks noChangeShapeType="1"/>
                </p:cNvSpPr>
                <p:nvPr/>
              </p:nvSpPr>
              <p:spPr bwMode="auto">
                <a:xfrm>
                  <a:off x="5221288" y="1871663"/>
                  <a:ext cx="1587" cy="492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0" name="Line 128"/>
                <p:cNvSpPr>
                  <a:spLocks noChangeShapeType="1"/>
                </p:cNvSpPr>
                <p:nvPr/>
              </p:nvSpPr>
              <p:spPr bwMode="auto">
                <a:xfrm>
                  <a:off x="5160963" y="1976438"/>
                  <a:ext cx="1587" cy="396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1" name="Line 129"/>
                <p:cNvSpPr>
                  <a:spLocks noChangeShapeType="1"/>
                </p:cNvSpPr>
                <p:nvPr/>
              </p:nvSpPr>
              <p:spPr bwMode="auto">
                <a:xfrm>
                  <a:off x="5160963" y="2109788"/>
                  <a:ext cx="1587" cy="428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2" name="Line 130"/>
                <p:cNvSpPr>
                  <a:spLocks noChangeShapeType="1"/>
                </p:cNvSpPr>
                <p:nvPr/>
              </p:nvSpPr>
              <p:spPr bwMode="auto">
                <a:xfrm>
                  <a:off x="5121275" y="2595563"/>
                  <a:ext cx="1588" cy="682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3" name="Line 131"/>
                <p:cNvSpPr>
                  <a:spLocks noChangeShapeType="1"/>
                </p:cNvSpPr>
                <p:nvPr/>
              </p:nvSpPr>
              <p:spPr bwMode="auto">
                <a:xfrm>
                  <a:off x="5008563" y="2584450"/>
                  <a:ext cx="1587" cy="9048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4" name="Line 132"/>
                <p:cNvSpPr>
                  <a:spLocks noChangeShapeType="1"/>
                </p:cNvSpPr>
                <p:nvPr/>
              </p:nvSpPr>
              <p:spPr bwMode="auto">
                <a:xfrm>
                  <a:off x="5008563" y="2608263"/>
                  <a:ext cx="1587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5" name="Line 133"/>
                <p:cNvSpPr>
                  <a:spLocks noChangeShapeType="1"/>
                </p:cNvSpPr>
                <p:nvPr/>
              </p:nvSpPr>
              <p:spPr bwMode="auto">
                <a:xfrm>
                  <a:off x="4757738" y="2609850"/>
                  <a:ext cx="1587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6" name="Line 134"/>
                <p:cNvSpPr>
                  <a:spLocks noChangeShapeType="1"/>
                </p:cNvSpPr>
                <p:nvPr/>
              </p:nvSpPr>
              <p:spPr bwMode="auto">
                <a:xfrm>
                  <a:off x="4783138" y="3286125"/>
                  <a:ext cx="1587" cy="635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7" name="Line 135"/>
                <p:cNvSpPr>
                  <a:spLocks noChangeShapeType="1"/>
                </p:cNvSpPr>
                <p:nvPr/>
              </p:nvSpPr>
              <p:spPr bwMode="auto">
                <a:xfrm>
                  <a:off x="3702050" y="2905125"/>
                  <a:ext cx="1588" cy="11271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8" name="Line 136"/>
                <p:cNvSpPr>
                  <a:spLocks noChangeShapeType="1"/>
                </p:cNvSpPr>
                <p:nvPr/>
              </p:nvSpPr>
              <p:spPr bwMode="auto">
                <a:xfrm>
                  <a:off x="3587750" y="3213100"/>
                  <a:ext cx="1588" cy="1333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9" name="Line 137"/>
                <p:cNvSpPr>
                  <a:spLocks noChangeShapeType="1"/>
                </p:cNvSpPr>
                <p:nvPr/>
              </p:nvSpPr>
              <p:spPr bwMode="auto">
                <a:xfrm>
                  <a:off x="3587750" y="3297238"/>
                  <a:ext cx="1588" cy="8413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0" name="Line 138"/>
                <p:cNvSpPr>
                  <a:spLocks noChangeShapeType="1"/>
                </p:cNvSpPr>
                <p:nvPr/>
              </p:nvSpPr>
              <p:spPr bwMode="auto">
                <a:xfrm>
                  <a:off x="3560763" y="2952750"/>
                  <a:ext cx="1587" cy="1016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1" name="Line 139"/>
                <p:cNvSpPr>
                  <a:spLocks noChangeShapeType="1"/>
                </p:cNvSpPr>
                <p:nvPr/>
              </p:nvSpPr>
              <p:spPr bwMode="auto">
                <a:xfrm>
                  <a:off x="3560763" y="3046413"/>
                  <a:ext cx="1587" cy="666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2" name="Line 140"/>
                <p:cNvSpPr>
                  <a:spLocks noChangeShapeType="1"/>
                </p:cNvSpPr>
                <p:nvPr/>
              </p:nvSpPr>
              <p:spPr bwMode="auto">
                <a:xfrm>
                  <a:off x="3175000" y="3079750"/>
                  <a:ext cx="1588" cy="2000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3" name="Line 141"/>
                <p:cNvSpPr>
                  <a:spLocks noChangeShapeType="1"/>
                </p:cNvSpPr>
                <p:nvPr/>
              </p:nvSpPr>
              <p:spPr bwMode="auto">
                <a:xfrm>
                  <a:off x="3155950" y="2733675"/>
                  <a:ext cx="1588" cy="1206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4" name="Line 142"/>
                <p:cNvSpPr>
                  <a:spLocks noChangeShapeType="1"/>
                </p:cNvSpPr>
                <p:nvPr/>
              </p:nvSpPr>
              <p:spPr bwMode="auto">
                <a:xfrm>
                  <a:off x="3065463" y="2805113"/>
                  <a:ext cx="1587" cy="1000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5" name="Line 143"/>
                <p:cNvSpPr>
                  <a:spLocks noChangeShapeType="1"/>
                </p:cNvSpPr>
                <p:nvPr/>
              </p:nvSpPr>
              <p:spPr bwMode="auto">
                <a:xfrm>
                  <a:off x="2590800" y="2111375"/>
                  <a:ext cx="1588" cy="9048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6" name="Line 144"/>
                <p:cNvSpPr>
                  <a:spLocks noChangeShapeType="1"/>
                </p:cNvSpPr>
                <p:nvPr/>
              </p:nvSpPr>
              <p:spPr bwMode="auto">
                <a:xfrm>
                  <a:off x="2590800" y="2809875"/>
                  <a:ext cx="1588" cy="1095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7" name="Line 145"/>
                <p:cNvSpPr>
                  <a:spLocks noChangeShapeType="1"/>
                </p:cNvSpPr>
                <p:nvPr/>
              </p:nvSpPr>
              <p:spPr bwMode="auto">
                <a:xfrm flipH="1">
                  <a:off x="8043863" y="2443163"/>
                  <a:ext cx="47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8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7974013" y="1735138"/>
                  <a:ext cx="1270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9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7551738" y="2776538"/>
                  <a:ext cx="222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0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7486650" y="2503488"/>
                  <a:ext cx="523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7486650" y="2619375"/>
                  <a:ext cx="301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2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7354888" y="2063750"/>
                  <a:ext cx="444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7153275" y="2322513"/>
                  <a:ext cx="587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4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6673850" y="2073275"/>
                  <a:ext cx="349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5" name="Line 153"/>
                <p:cNvSpPr>
                  <a:spLocks noChangeShapeType="1"/>
                </p:cNvSpPr>
                <p:nvPr/>
              </p:nvSpPr>
              <p:spPr bwMode="auto">
                <a:xfrm>
                  <a:off x="8048625" y="2443163"/>
                  <a:ext cx="15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6" name="Line 154"/>
                <p:cNvSpPr>
                  <a:spLocks noChangeShapeType="1"/>
                </p:cNvSpPr>
                <p:nvPr/>
              </p:nvSpPr>
              <p:spPr bwMode="auto">
                <a:xfrm>
                  <a:off x="7986713" y="1735138"/>
                  <a:ext cx="111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7" name="Line 155"/>
                <p:cNvSpPr>
                  <a:spLocks noChangeShapeType="1"/>
                </p:cNvSpPr>
                <p:nvPr/>
              </p:nvSpPr>
              <p:spPr bwMode="auto">
                <a:xfrm>
                  <a:off x="7573963" y="2776538"/>
                  <a:ext cx="238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8" name="Line 156"/>
                <p:cNvSpPr>
                  <a:spLocks noChangeShapeType="1"/>
                </p:cNvSpPr>
                <p:nvPr/>
              </p:nvSpPr>
              <p:spPr bwMode="auto">
                <a:xfrm>
                  <a:off x="7539038" y="2503488"/>
                  <a:ext cx="523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9" name="Line 157"/>
                <p:cNvSpPr>
                  <a:spLocks noChangeShapeType="1"/>
                </p:cNvSpPr>
                <p:nvPr/>
              </p:nvSpPr>
              <p:spPr bwMode="auto">
                <a:xfrm>
                  <a:off x="7516813" y="2619375"/>
                  <a:ext cx="2857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0" name="Line 158"/>
                <p:cNvSpPr>
                  <a:spLocks noChangeShapeType="1"/>
                </p:cNvSpPr>
                <p:nvPr/>
              </p:nvSpPr>
              <p:spPr bwMode="auto">
                <a:xfrm>
                  <a:off x="7399338" y="2063750"/>
                  <a:ext cx="476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1" name="Line 159"/>
                <p:cNvSpPr>
                  <a:spLocks noChangeShapeType="1"/>
                </p:cNvSpPr>
                <p:nvPr/>
              </p:nvSpPr>
              <p:spPr bwMode="auto">
                <a:xfrm>
                  <a:off x="7212013" y="2322513"/>
                  <a:ext cx="555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" name="Line 160"/>
                <p:cNvSpPr>
                  <a:spLocks noChangeShapeType="1"/>
                </p:cNvSpPr>
                <p:nvPr/>
              </p:nvSpPr>
              <p:spPr bwMode="auto">
                <a:xfrm>
                  <a:off x="6708775" y="2073275"/>
                  <a:ext cx="349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3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8048625" y="2349500"/>
                  <a:ext cx="1588" cy="936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4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7986713" y="1630363"/>
                  <a:ext cx="1587" cy="1047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5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7573963" y="2597150"/>
                  <a:ext cx="1587" cy="1793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6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7539038" y="2332038"/>
                  <a:ext cx="1587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7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7516813" y="2465388"/>
                  <a:ext cx="1587" cy="1539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7497763" y="1862138"/>
                  <a:ext cx="1587" cy="698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7399338" y="1933575"/>
                  <a:ext cx="1587" cy="1301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7212013" y="1920875"/>
                  <a:ext cx="1587" cy="40163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1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6708775" y="1970088"/>
                  <a:ext cx="1588" cy="1031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2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6638925" y="1670050"/>
                  <a:ext cx="1588" cy="952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3" name="Line 171"/>
                <p:cNvSpPr>
                  <a:spLocks noChangeShapeType="1"/>
                </p:cNvSpPr>
                <p:nvPr/>
              </p:nvSpPr>
              <p:spPr bwMode="auto">
                <a:xfrm>
                  <a:off x="8048625" y="2443163"/>
                  <a:ext cx="1588" cy="936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4" name="Line 172"/>
                <p:cNvSpPr>
                  <a:spLocks noChangeShapeType="1"/>
                </p:cNvSpPr>
                <p:nvPr/>
              </p:nvSpPr>
              <p:spPr bwMode="auto">
                <a:xfrm>
                  <a:off x="7986713" y="1735138"/>
                  <a:ext cx="1587" cy="1031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5" name="Line 173"/>
                <p:cNvSpPr>
                  <a:spLocks noChangeShapeType="1"/>
                </p:cNvSpPr>
                <p:nvPr/>
              </p:nvSpPr>
              <p:spPr bwMode="auto">
                <a:xfrm>
                  <a:off x="7573963" y="2776538"/>
                  <a:ext cx="1587" cy="1825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6" name="Line 174"/>
                <p:cNvSpPr>
                  <a:spLocks noChangeShapeType="1"/>
                </p:cNvSpPr>
                <p:nvPr/>
              </p:nvSpPr>
              <p:spPr bwMode="auto">
                <a:xfrm>
                  <a:off x="7539038" y="2503488"/>
                  <a:ext cx="1587" cy="1698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7" name="Line 175"/>
                <p:cNvSpPr>
                  <a:spLocks noChangeShapeType="1"/>
                </p:cNvSpPr>
                <p:nvPr/>
              </p:nvSpPr>
              <p:spPr bwMode="auto">
                <a:xfrm>
                  <a:off x="7516813" y="2619375"/>
                  <a:ext cx="1587" cy="1539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8" name="Line 176"/>
                <p:cNvSpPr>
                  <a:spLocks noChangeShapeType="1"/>
                </p:cNvSpPr>
                <p:nvPr/>
              </p:nvSpPr>
              <p:spPr bwMode="auto">
                <a:xfrm>
                  <a:off x="7497763" y="1931988"/>
                  <a:ext cx="1587" cy="714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9" name="Line 177"/>
                <p:cNvSpPr>
                  <a:spLocks noChangeShapeType="1"/>
                </p:cNvSpPr>
                <p:nvPr/>
              </p:nvSpPr>
              <p:spPr bwMode="auto">
                <a:xfrm>
                  <a:off x="7399338" y="2063750"/>
                  <a:ext cx="1587" cy="1317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0" name="Line 178"/>
                <p:cNvSpPr>
                  <a:spLocks noChangeShapeType="1"/>
                </p:cNvSpPr>
                <p:nvPr/>
              </p:nvSpPr>
              <p:spPr bwMode="auto">
                <a:xfrm>
                  <a:off x="7212013" y="2322513"/>
                  <a:ext cx="1587" cy="4000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1" name="Line 179"/>
                <p:cNvSpPr>
                  <a:spLocks noChangeShapeType="1"/>
                </p:cNvSpPr>
                <p:nvPr/>
              </p:nvSpPr>
              <p:spPr bwMode="auto">
                <a:xfrm>
                  <a:off x="6708775" y="2073275"/>
                  <a:ext cx="1588" cy="9842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2" name="Line 180"/>
                <p:cNvSpPr>
                  <a:spLocks noChangeShapeType="1"/>
                </p:cNvSpPr>
                <p:nvPr/>
              </p:nvSpPr>
              <p:spPr bwMode="auto">
                <a:xfrm>
                  <a:off x="6638925" y="1765300"/>
                  <a:ext cx="1588" cy="9683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3" name="Line 181"/>
                <p:cNvSpPr>
                  <a:spLocks noChangeShapeType="1"/>
                </p:cNvSpPr>
                <p:nvPr/>
              </p:nvSpPr>
              <p:spPr bwMode="auto">
                <a:xfrm flipH="1">
                  <a:off x="8043863" y="2554288"/>
                  <a:ext cx="15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4" name="Line 182"/>
                <p:cNvSpPr>
                  <a:spLocks noChangeShapeType="1"/>
                </p:cNvSpPr>
                <p:nvPr/>
              </p:nvSpPr>
              <p:spPr bwMode="auto">
                <a:xfrm flipH="1">
                  <a:off x="7594600" y="2112963"/>
                  <a:ext cx="47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5" name="Line 183"/>
                <p:cNvSpPr>
                  <a:spLocks noChangeShapeType="1"/>
                </p:cNvSpPr>
                <p:nvPr/>
              </p:nvSpPr>
              <p:spPr bwMode="auto">
                <a:xfrm>
                  <a:off x="8045450" y="2554288"/>
                  <a:ext cx="15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6" name="Line 184"/>
                <p:cNvSpPr>
                  <a:spLocks noChangeShapeType="1"/>
                </p:cNvSpPr>
                <p:nvPr/>
              </p:nvSpPr>
              <p:spPr bwMode="auto">
                <a:xfrm>
                  <a:off x="7599363" y="2112963"/>
                  <a:ext cx="635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7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8045450" y="2382838"/>
                  <a:ext cx="1588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8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7599363" y="1938338"/>
                  <a:ext cx="1587" cy="17462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9" name="Line 187"/>
                <p:cNvSpPr>
                  <a:spLocks noChangeShapeType="1"/>
                </p:cNvSpPr>
                <p:nvPr/>
              </p:nvSpPr>
              <p:spPr bwMode="auto">
                <a:xfrm>
                  <a:off x="8045450" y="2554288"/>
                  <a:ext cx="1588" cy="1682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0" name="Line 188"/>
                <p:cNvSpPr>
                  <a:spLocks noChangeShapeType="1"/>
                </p:cNvSpPr>
                <p:nvPr/>
              </p:nvSpPr>
              <p:spPr bwMode="auto">
                <a:xfrm>
                  <a:off x="7599363" y="2112963"/>
                  <a:ext cx="1587" cy="17621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1" name="Line 189"/>
                <p:cNvSpPr>
                  <a:spLocks noChangeShapeType="1"/>
                </p:cNvSpPr>
                <p:nvPr/>
              </p:nvSpPr>
              <p:spPr bwMode="auto">
                <a:xfrm flipH="1">
                  <a:off x="7653338" y="1895475"/>
                  <a:ext cx="63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2" name="Line 190"/>
                <p:cNvSpPr>
                  <a:spLocks noChangeShapeType="1"/>
                </p:cNvSpPr>
                <p:nvPr/>
              </p:nvSpPr>
              <p:spPr bwMode="auto">
                <a:xfrm>
                  <a:off x="7659688" y="1895475"/>
                  <a:ext cx="95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3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7680325" y="1014413"/>
                  <a:ext cx="1588" cy="1587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4" name="Line 192"/>
                <p:cNvSpPr>
                  <a:spLocks noChangeShapeType="1"/>
                </p:cNvSpPr>
                <p:nvPr/>
              </p:nvSpPr>
              <p:spPr bwMode="auto">
                <a:xfrm>
                  <a:off x="7651750" y="1014413"/>
                  <a:ext cx="587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5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7659688" y="1724025"/>
                  <a:ext cx="1587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6" name="Line 194"/>
                <p:cNvSpPr>
                  <a:spLocks noChangeShapeType="1"/>
                </p:cNvSpPr>
                <p:nvPr/>
              </p:nvSpPr>
              <p:spPr bwMode="auto">
                <a:xfrm>
                  <a:off x="7632700" y="1724025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7" name="Line 195"/>
                <p:cNvSpPr>
                  <a:spLocks noChangeShapeType="1"/>
                </p:cNvSpPr>
                <p:nvPr/>
              </p:nvSpPr>
              <p:spPr bwMode="auto">
                <a:xfrm>
                  <a:off x="7680325" y="1173163"/>
                  <a:ext cx="1588" cy="1603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8" name="Line 196"/>
                <p:cNvSpPr>
                  <a:spLocks noChangeShapeType="1"/>
                </p:cNvSpPr>
                <p:nvPr/>
              </p:nvSpPr>
              <p:spPr bwMode="auto">
                <a:xfrm>
                  <a:off x="7651750" y="1333500"/>
                  <a:ext cx="58738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9" name="Line 197"/>
                <p:cNvSpPr>
                  <a:spLocks noChangeShapeType="1"/>
                </p:cNvSpPr>
                <p:nvPr/>
              </p:nvSpPr>
              <p:spPr bwMode="auto">
                <a:xfrm>
                  <a:off x="7659688" y="1895475"/>
                  <a:ext cx="1587" cy="1682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0" name="Line 198"/>
                <p:cNvSpPr>
                  <a:spLocks noChangeShapeType="1"/>
                </p:cNvSpPr>
                <p:nvPr/>
              </p:nvSpPr>
              <p:spPr bwMode="auto">
                <a:xfrm>
                  <a:off x="7632700" y="2063750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1" name="Line 199"/>
                <p:cNvSpPr>
                  <a:spLocks noChangeShapeType="1"/>
                </p:cNvSpPr>
                <p:nvPr/>
              </p:nvSpPr>
              <p:spPr bwMode="auto">
                <a:xfrm flipH="1">
                  <a:off x="7607300" y="1411288"/>
                  <a:ext cx="142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2" name="Line 200"/>
                <p:cNvSpPr>
                  <a:spLocks noChangeShapeType="1"/>
                </p:cNvSpPr>
                <p:nvPr/>
              </p:nvSpPr>
              <p:spPr bwMode="auto">
                <a:xfrm flipH="1">
                  <a:off x="7307263" y="1684338"/>
                  <a:ext cx="238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3" name="Line 201"/>
                <p:cNvSpPr>
                  <a:spLocks noChangeShapeType="1"/>
                </p:cNvSpPr>
                <p:nvPr/>
              </p:nvSpPr>
              <p:spPr bwMode="auto">
                <a:xfrm>
                  <a:off x="7621588" y="1411288"/>
                  <a:ext cx="111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4" name="Line 202"/>
                <p:cNvSpPr>
                  <a:spLocks noChangeShapeType="1"/>
                </p:cNvSpPr>
                <p:nvPr/>
              </p:nvSpPr>
              <p:spPr bwMode="auto">
                <a:xfrm>
                  <a:off x="7331075" y="1684338"/>
                  <a:ext cx="206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5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7621588" y="1290638"/>
                  <a:ext cx="1587" cy="1206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6" name="Line 204"/>
                <p:cNvSpPr>
                  <a:spLocks noChangeShapeType="1"/>
                </p:cNvSpPr>
                <p:nvPr/>
              </p:nvSpPr>
              <p:spPr bwMode="auto">
                <a:xfrm flipV="1">
                  <a:off x="7331075" y="1581150"/>
                  <a:ext cx="1588" cy="1031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7" name="Line 205"/>
                <p:cNvSpPr>
                  <a:spLocks noChangeShapeType="1"/>
                </p:cNvSpPr>
                <p:nvPr/>
              </p:nvSpPr>
              <p:spPr bwMode="auto">
                <a:xfrm>
                  <a:off x="7621588" y="1411288"/>
                  <a:ext cx="1587" cy="1222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8" name="Line 206"/>
                <p:cNvSpPr>
                  <a:spLocks noChangeShapeType="1"/>
                </p:cNvSpPr>
                <p:nvPr/>
              </p:nvSpPr>
              <p:spPr bwMode="auto">
                <a:xfrm>
                  <a:off x="7331075" y="1684338"/>
                  <a:ext cx="1588" cy="1063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9" name="Line 207"/>
                <p:cNvSpPr>
                  <a:spLocks noChangeShapeType="1"/>
                </p:cNvSpPr>
                <p:nvPr/>
              </p:nvSpPr>
              <p:spPr bwMode="auto">
                <a:xfrm flipH="1">
                  <a:off x="8027988" y="216852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0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8021638" y="224948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8010525" y="213518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8001000" y="18319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" name="Line 211"/>
                <p:cNvSpPr>
                  <a:spLocks noChangeShapeType="1"/>
                </p:cNvSpPr>
                <p:nvPr/>
              </p:nvSpPr>
              <p:spPr bwMode="auto">
                <a:xfrm flipH="1">
                  <a:off x="7986713" y="22002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" name="Line 212"/>
                <p:cNvSpPr>
                  <a:spLocks noChangeShapeType="1"/>
                </p:cNvSpPr>
                <p:nvPr/>
              </p:nvSpPr>
              <p:spPr bwMode="auto">
                <a:xfrm flipH="1">
                  <a:off x="7985125" y="17081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7983538" y="204152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" name="Line 214"/>
                <p:cNvSpPr>
                  <a:spLocks noChangeShapeType="1"/>
                </p:cNvSpPr>
                <p:nvPr/>
              </p:nvSpPr>
              <p:spPr bwMode="auto">
                <a:xfrm flipH="1">
                  <a:off x="7978775" y="19605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7978775" y="17303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" name="Line 216"/>
                <p:cNvSpPr>
                  <a:spLocks noChangeShapeType="1"/>
                </p:cNvSpPr>
                <p:nvPr/>
              </p:nvSpPr>
              <p:spPr bwMode="auto">
                <a:xfrm flipH="1">
                  <a:off x="7921625" y="17446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9" name="Line 217"/>
                <p:cNvSpPr>
                  <a:spLocks noChangeShapeType="1"/>
                </p:cNvSpPr>
                <p:nvPr/>
              </p:nvSpPr>
              <p:spPr bwMode="auto">
                <a:xfrm flipH="1">
                  <a:off x="7921625" y="170180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0" name="Line 218"/>
                <p:cNvSpPr>
                  <a:spLocks noChangeShapeType="1"/>
                </p:cNvSpPr>
                <p:nvPr/>
              </p:nvSpPr>
              <p:spPr bwMode="auto">
                <a:xfrm flipH="1">
                  <a:off x="7921625" y="184943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1" name="Line 219"/>
                <p:cNvSpPr>
                  <a:spLocks noChangeShapeType="1"/>
                </p:cNvSpPr>
                <p:nvPr/>
              </p:nvSpPr>
              <p:spPr bwMode="auto">
                <a:xfrm flipH="1">
                  <a:off x="7885113" y="1976438"/>
                  <a:ext cx="269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2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7894638" y="19494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3" name="Line 221"/>
                <p:cNvSpPr>
                  <a:spLocks noChangeShapeType="1"/>
                </p:cNvSpPr>
                <p:nvPr/>
              </p:nvSpPr>
              <p:spPr bwMode="auto">
                <a:xfrm flipH="1">
                  <a:off x="7883525" y="16065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4" name="Line 222"/>
                <p:cNvSpPr>
                  <a:spLocks noChangeShapeType="1"/>
                </p:cNvSpPr>
                <p:nvPr/>
              </p:nvSpPr>
              <p:spPr bwMode="auto">
                <a:xfrm flipH="1">
                  <a:off x="7748588" y="19097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5" name="Line 223"/>
                <p:cNvSpPr>
                  <a:spLocks noChangeShapeType="1"/>
                </p:cNvSpPr>
                <p:nvPr/>
              </p:nvSpPr>
              <p:spPr bwMode="auto">
                <a:xfrm flipH="1">
                  <a:off x="7724775" y="19462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6" name="Line 224"/>
                <p:cNvSpPr>
                  <a:spLocks noChangeShapeType="1"/>
                </p:cNvSpPr>
                <p:nvPr/>
              </p:nvSpPr>
              <p:spPr bwMode="auto">
                <a:xfrm>
                  <a:off x="8045450" y="216852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7" name="Line 225"/>
                <p:cNvSpPr>
                  <a:spLocks noChangeShapeType="1"/>
                </p:cNvSpPr>
                <p:nvPr/>
              </p:nvSpPr>
              <p:spPr bwMode="auto">
                <a:xfrm>
                  <a:off x="8039100" y="224948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8" name="Line 226"/>
                <p:cNvSpPr>
                  <a:spLocks noChangeShapeType="1"/>
                </p:cNvSpPr>
                <p:nvPr/>
              </p:nvSpPr>
              <p:spPr bwMode="auto">
                <a:xfrm>
                  <a:off x="8027988" y="213518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9" name="Line 227"/>
                <p:cNvSpPr>
                  <a:spLocks noChangeShapeType="1"/>
                </p:cNvSpPr>
                <p:nvPr/>
              </p:nvSpPr>
              <p:spPr bwMode="auto">
                <a:xfrm>
                  <a:off x="8018463" y="1831975"/>
                  <a:ext cx="1587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0" name="Line 228"/>
                <p:cNvSpPr>
                  <a:spLocks noChangeShapeType="1"/>
                </p:cNvSpPr>
                <p:nvPr/>
              </p:nvSpPr>
              <p:spPr bwMode="auto">
                <a:xfrm>
                  <a:off x="8004175" y="22002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1" name="Line 229"/>
                <p:cNvSpPr>
                  <a:spLocks noChangeShapeType="1"/>
                </p:cNvSpPr>
                <p:nvPr/>
              </p:nvSpPr>
              <p:spPr bwMode="auto">
                <a:xfrm>
                  <a:off x="8002588" y="17081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2" name="Line 230"/>
                <p:cNvSpPr>
                  <a:spLocks noChangeShapeType="1"/>
                </p:cNvSpPr>
                <p:nvPr/>
              </p:nvSpPr>
              <p:spPr bwMode="auto">
                <a:xfrm>
                  <a:off x="8001000" y="204152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3" name="Line 231"/>
                <p:cNvSpPr>
                  <a:spLocks noChangeShapeType="1"/>
                </p:cNvSpPr>
                <p:nvPr/>
              </p:nvSpPr>
              <p:spPr bwMode="auto">
                <a:xfrm>
                  <a:off x="7996238" y="19605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4" name="Line 232"/>
                <p:cNvSpPr>
                  <a:spLocks noChangeShapeType="1"/>
                </p:cNvSpPr>
                <p:nvPr/>
              </p:nvSpPr>
              <p:spPr bwMode="auto">
                <a:xfrm>
                  <a:off x="7996238" y="17303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5" name="Line 233"/>
                <p:cNvSpPr>
                  <a:spLocks noChangeShapeType="1"/>
                </p:cNvSpPr>
                <p:nvPr/>
              </p:nvSpPr>
              <p:spPr bwMode="auto">
                <a:xfrm>
                  <a:off x="7939088" y="17446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6" name="Line 234"/>
                <p:cNvSpPr>
                  <a:spLocks noChangeShapeType="1"/>
                </p:cNvSpPr>
                <p:nvPr/>
              </p:nvSpPr>
              <p:spPr bwMode="auto">
                <a:xfrm>
                  <a:off x="7939088" y="170180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7" name="Line 235"/>
                <p:cNvSpPr>
                  <a:spLocks noChangeShapeType="1"/>
                </p:cNvSpPr>
                <p:nvPr/>
              </p:nvSpPr>
              <p:spPr bwMode="auto">
                <a:xfrm>
                  <a:off x="7939088" y="184943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8" name="Line 236"/>
                <p:cNvSpPr>
                  <a:spLocks noChangeShapeType="1"/>
                </p:cNvSpPr>
                <p:nvPr/>
              </p:nvSpPr>
              <p:spPr bwMode="auto">
                <a:xfrm>
                  <a:off x="7912100" y="1976438"/>
                  <a:ext cx="2540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9" name="Line 237"/>
                <p:cNvSpPr>
                  <a:spLocks noChangeShapeType="1"/>
                </p:cNvSpPr>
                <p:nvPr/>
              </p:nvSpPr>
              <p:spPr bwMode="auto">
                <a:xfrm>
                  <a:off x="7912100" y="19494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0" name="Line 238"/>
                <p:cNvSpPr>
                  <a:spLocks noChangeShapeType="1"/>
                </p:cNvSpPr>
                <p:nvPr/>
              </p:nvSpPr>
              <p:spPr bwMode="auto">
                <a:xfrm>
                  <a:off x="7900988" y="16065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1" name="Line 239"/>
                <p:cNvSpPr>
                  <a:spLocks noChangeShapeType="1"/>
                </p:cNvSpPr>
                <p:nvPr/>
              </p:nvSpPr>
              <p:spPr bwMode="auto">
                <a:xfrm>
                  <a:off x="7766050" y="19097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2" name="Line 240"/>
                <p:cNvSpPr>
                  <a:spLocks noChangeShapeType="1"/>
                </p:cNvSpPr>
                <p:nvPr/>
              </p:nvSpPr>
              <p:spPr bwMode="auto">
                <a:xfrm>
                  <a:off x="7742238" y="19462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3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8045450" y="2038350"/>
                  <a:ext cx="1588" cy="1301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4" name="Line 242"/>
                <p:cNvSpPr>
                  <a:spLocks noChangeShapeType="1"/>
                </p:cNvSpPr>
                <p:nvPr/>
              </p:nvSpPr>
              <p:spPr bwMode="auto">
                <a:xfrm>
                  <a:off x="8018463" y="2038350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5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8039100" y="2168525"/>
                  <a:ext cx="1588" cy="809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6" name="Line 244"/>
                <p:cNvSpPr>
                  <a:spLocks noChangeShapeType="1"/>
                </p:cNvSpPr>
                <p:nvPr/>
              </p:nvSpPr>
              <p:spPr bwMode="auto">
                <a:xfrm>
                  <a:off x="8010525" y="2168525"/>
                  <a:ext cx="58738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7" name="Line 245"/>
                <p:cNvSpPr>
                  <a:spLocks noChangeShapeType="1"/>
                </p:cNvSpPr>
                <p:nvPr/>
              </p:nvSpPr>
              <p:spPr bwMode="auto">
                <a:xfrm flipV="1">
                  <a:off x="8027988" y="2085975"/>
                  <a:ext cx="1587" cy="4921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8" name="Line 246"/>
                <p:cNvSpPr>
                  <a:spLocks noChangeShapeType="1"/>
                </p:cNvSpPr>
                <p:nvPr/>
              </p:nvSpPr>
              <p:spPr bwMode="auto">
                <a:xfrm>
                  <a:off x="8001000" y="2085975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9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8018463" y="1717675"/>
                  <a:ext cx="1587" cy="11430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0" name="Line 248"/>
                <p:cNvSpPr>
                  <a:spLocks noChangeShapeType="1"/>
                </p:cNvSpPr>
                <p:nvPr/>
              </p:nvSpPr>
              <p:spPr bwMode="auto">
                <a:xfrm>
                  <a:off x="7989888" y="1717675"/>
                  <a:ext cx="58737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1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8004175" y="2112963"/>
                  <a:ext cx="1588" cy="8731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212" name="Group 250"/>
                <p:cNvGrpSpPr>
                  <a:grpSpLocks/>
                </p:cNvGrpSpPr>
                <p:nvPr/>
              </p:nvGrpSpPr>
              <p:grpSpPr bwMode="auto">
                <a:xfrm>
                  <a:off x="2557463" y="1131888"/>
                  <a:ext cx="5527675" cy="2206625"/>
                  <a:chOff x="1322" y="1134"/>
                  <a:chExt cx="3482" cy="1390"/>
                </a:xfrm>
              </p:grpSpPr>
              <p:sp>
                <p:nvSpPr>
                  <p:cNvPr id="319" name="Line 251"/>
                  <p:cNvSpPr>
                    <a:spLocks noChangeShapeType="1"/>
                  </p:cNvSpPr>
                  <p:nvPr/>
                </p:nvSpPr>
                <p:spPr bwMode="auto">
                  <a:xfrm>
                    <a:off x="4736" y="1752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0" name="Line 2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2" y="1448"/>
                    <a:ext cx="1" cy="4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1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4734" y="1448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2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1" y="1666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3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4733" y="16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4" name="Line 2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48" y="1624"/>
                    <a:ext cx="1" cy="3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5" name="Line 257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62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6" name="Line 2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48" y="1445"/>
                    <a:ext cx="1" cy="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7" name="Line 259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445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8" name="Line 2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482"/>
                    <a:ext cx="1" cy="3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9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482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0" name="Line 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466"/>
                    <a:ext cx="1" cy="2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1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4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2" name="Line 2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556"/>
                    <a:ext cx="1" cy="3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3" name="Line 265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5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4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5" y="1590"/>
                    <a:ext cx="1" cy="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5" name="Line 267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59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6" name="Line 2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5" y="1604"/>
                    <a:ext cx="1" cy="4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7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60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8" name="Line 2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88" y="1333"/>
                    <a:ext cx="1" cy="10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9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33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0" name="Line 2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3" y="1583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1" name="Line 273"/>
                  <p:cNvSpPr>
                    <a:spLocks noChangeShapeType="1"/>
                  </p:cNvSpPr>
                  <p:nvPr/>
                </p:nvSpPr>
                <p:spPr bwMode="auto">
                  <a:xfrm>
                    <a:off x="4585" y="158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2" name="Line 2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8" y="1504"/>
                    <a:ext cx="1" cy="14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3" name="Line 275"/>
                  <p:cNvSpPr>
                    <a:spLocks noChangeShapeType="1"/>
                  </p:cNvSpPr>
                  <p:nvPr/>
                </p:nvSpPr>
                <p:spPr bwMode="auto">
                  <a:xfrm>
                    <a:off x="4570" y="150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4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4779" y="1787"/>
                    <a:ext cx="1" cy="8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5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4762" y="1870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6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4775" y="1838"/>
                    <a:ext cx="1" cy="5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7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4757" y="189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8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4768" y="1766"/>
                    <a:ext cx="1" cy="3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9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4751" y="1798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0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4762" y="1575"/>
                    <a:ext cx="1" cy="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1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4744" y="164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2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4753" y="1807"/>
                    <a:ext cx="1" cy="5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3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4736" y="1863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4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4752" y="1497"/>
                    <a:ext cx="1" cy="4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5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4734" y="1545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6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4751" y="1707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7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4733" y="1748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8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4748" y="1656"/>
                    <a:ext cx="1" cy="3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9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68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4748" y="1511"/>
                    <a:ext cx="1" cy="6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57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2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520"/>
                    <a:ext cx="1" cy="3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3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59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4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493"/>
                    <a:ext cx="1" cy="2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5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2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6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586"/>
                    <a:ext cx="1" cy="3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7" name="Line 299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1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8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66"/>
                    <a:ext cx="1" cy="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9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742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0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49"/>
                    <a:ext cx="1" cy="4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1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69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2" name="Line 304"/>
                  <p:cNvSpPr>
                    <a:spLocks noChangeShapeType="1"/>
                  </p:cNvSpPr>
                  <p:nvPr/>
                </p:nvSpPr>
                <p:spPr bwMode="auto">
                  <a:xfrm>
                    <a:off x="4688" y="1433"/>
                    <a:ext cx="1" cy="10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3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3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4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4603" y="1624"/>
                    <a:ext cx="1" cy="4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5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4585" y="16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6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4588" y="1647"/>
                    <a:ext cx="1" cy="14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7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4570" y="1791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8" name="Freeform 310"/>
                  <p:cNvSpPr>
                    <a:spLocks/>
                  </p:cNvSpPr>
                  <p:nvPr/>
                </p:nvSpPr>
                <p:spPr bwMode="auto">
                  <a:xfrm>
                    <a:off x="4772" y="195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79" name="Freeform 311"/>
                  <p:cNvSpPr>
                    <a:spLocks/>
                  </p:cNvSpPr>
                  <p:nvPr/>
                </p:nvSpPr>
                <p:spPr bwMode="auto">
                  <a:xfrm>
                    <a:off x="4771" y="2021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0" name="Freeform 312"/>
                  <p:cNvSpPr>
                    <a:spLocks/>
                  </p:cNvSpPr>
                  <p:nvPr/>
                </p:nvSpPr>
                <p:spPr bwMode="auto">
                  <a:xfrm>
                    <a:off x="4771" y="177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1" name="Freeform 313"/>
                  <p:cNvSpPr>
                    <a:spLocks/>
                  </p:cNvSpPr>
                  <p:nvPr/>
                </p:nvSpPr>
                <p:spPr bwMode="auto">
                  <a:xfrm>
                    <a:off x="4767" y="1830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2" name="Freeform 314"/>
                  <p:cNvSpPr>
                    <a:spLocks/>
                  </p:cNvSpPr>
                  <p:nvPr/>
                </p:nvSpPr>
                <p:spPr bwMode="auto">
                  <a:xfrm>
                    <a:off x="4760" y="175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3" name="Freeform 315"/>
                  <p:cNvSpPr>
                    <a:spLocks/>
                  </p:cNvSpPr>
                  <p:nvPr/>
                </p:nvSpPr>
                <p:spPr bwMode="auto">
                  <a:xfrm>
                    <a:off x="4753" y="1567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4" name="Freeform 316"/>
                  <p:cNvSpPr>
                    <a:spLocks/>
                  </p:cNvSpPr>
                  <p:nvPr/>
                </p:nvSpPr>
                <p:spPr bwMode="auto">
                  <a:xfrm>
                    <a:off x="4745" y="1799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5" name="Freeform 317"/>
                  <p:cNvSpPr>
                    <a:spLocks/>
                  </p:cNvSpPr>
                  <p:nvPr/>
                </p:nvSpPr>
                <p:spPr bwMode="auto">
                  <a:xfrm>
                    <a:off x="4744" y="1489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6" name="Freeform 318"/>
                  <p:cNvSpPr>
                    <a:spLocks/>
                  </p:cNvSpPr>
                  <p:nvPr/>
                </p:nvSpPr>
                <p:spPr bwMode="auto">
                  <a:xfrm>
                    <a:off x="4742" y="1699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7" name="Freeform 319"/>
                  <p:cNvSpPr>
                    <a:spLocks/>
                  </p:cNvSpPr>
                  <p:nvPr/>
                </p:nvSpPr>
                <p:spPr bwMode="auto">
                  <a:xfrm>
                    <a:off x="4740" y="1647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8" name="Freeform 320"/>
                  <p:cNvSpPr>
                    <a:spLocks/>
                  </p:cNvSpPr>
                  <p:nvPr/>
                </p:nvSpPr>
                <p:spPr bwMode="auto">
                  <a:xfrm>
                    <a:off x="4740" y="1503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9" name="Freeform 321"/>
                  <p:cNvSpPr>
                    <a:spLocks/>
                  </p:cNvSpPr>
                  <p:nvPr/>
                </p:nvSpPr>
                <p:spPr bwMode="auto">
                  <a:xfrm>
                    <a:off x="4734" y="150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0" name="Freeform 322"/>
                  <p:cNvSpPr>
                    <a:spLocks/>
                  </p:cNvSpPr>
                  <p:nvPr/>
                </p:nvSpPr>
                <p:spPr bwMode="auto">
                  <a:xfrm>
                    <a:off x="4704" y="151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1" name="Freeform 323"/>
                  <p:cNvSpPr>
                    <a:spLocks/>
                  </p:cNvSpPr>
                  <p:nvPr/>
                </p:nvSpPr>
                <p:spPr bwMode="auto">
                  <a:xfrm>
                    <a:off x="4704" y="148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2" name="Freeform 324"/>
                  <p:cNvSpPr>
                    <a:spLocks/>
                  </p:cNvSpPr>
                  <p:nvPr/>
                </p:nvSpPr>
                <p:spPr bwMode="auto">
                  <a:xfrm>
                    <a:off x="4704" y="157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3" name="Freeform 325"/>
                  <p:cNvSpPr>
                    <a:spLocks/>
                  </p:cNvSpPr>
                  <p:nvPr/>
                </p:nvSpPr>
                <p:spPr bwMode="auto">
                  <a:xfrm>
                    <a:off x="4686" y="165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4" name="Freeform 326"/>
                  <p:cNvSpPr>
                    <a:spLocks/>
                  </p:cNvSpPr>
                  <p:nvPr/>
                </p:nvSpPr>
                <p:spPr bwMode="auto">
                  <a:xfrm>
                    <a:off x="4686" y="1640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5" name="Freeform 327"/>
                  <p:cNvSpPr>
                    <a:spLocks/>
                  </p:cNvSpPr>
                  <p:nvPr/>
                </p:nvSpPr>
                <p:spPr bwMode="auto">
                  <a:xfrm>
                    <a:off x="4680" y="1425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6" name="Freeform 328"/>
                  <p:cNvSpPr>
                    <a:spLocks/>
                  </p:cNvSpPr>
                  <p:nvPr/>
                </p:nvSpPr>
                <p:spPr bwMode="auto">
                  <a:xfrm>
                    <a:off x="4595" y="1616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7" name="Freeform 329"/>
                  <p:cNvSpPr>
                    <a:spLocks/>
                  </p:cNvSpPr>
                  <p:nvPr/>
                </p:nvSpPr>
                <p:spPr bwMode="auto">
                  <a:xfrm>
                    <a:off x="4580" y="1639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8" name="Freeform 330"/>
                  <p:cNvSpPr>
                    <a:spLocks/>
                  </p:cNvSpPr>
                  <p:nvPr/>
                </p:nvSpPr>
                <p:spPr bwMode="auto">
                  <a:xfrm>
                    <a:off x="4540" y="115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9" name="Freeform 331"/>
                  <p:cNvSpPr>
                    <a:spLocks/>
                  </p:cNvSpPr>
                  <p:nvPr/>
                </p:nvSpPr>
                <p:spPr bwMode="auto">
                  <a:xfrm>
                    <a:off x="4528" y="1606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0" name="Freeform 332"/>
                  <p:cNvSpPr>
                    <a:spLocks/>
                  </p:cNvSpPr>
                  <p:nvPr/>
                </p:nvSpPr>
                <p:spPr bwMode="auto">
                  <a:xfrm>
                    <a:off x="4503" y="130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1" name="Freeform 333"/>
                  <p:cNvSpPr>
                    <a:spLocks/>
                  </p:cNvSpPr>
                  <p:nvPr/>
                </p:nvSpPr>
                <p:spPr bwMode="auto">
                  <a:xfrm>
                    <a:off x="4490" y="1744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2" name="Freeform 334"/>
                  <p:cNvSpPr>
                    <a:spLocks/>
                  </p:cNvSpPr>
                  <p:nvPr/>
                </p:nvSpPr>
                <p:spPr bwMode="auto">
                  <a:xfrm>
                    <a:off x="4473" y="216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3" name="Freeform 335"/>
                  <p:cNvSpPr>
                    <a:spLocks/>
                  </p:cNvSpPr>
                  <p:nvPr/>
                </p:nvSpPr>
                <p:spPr bwMode="auto">
                  <a:xfrm>
                    <a:off x="4452" y="1990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4" name="Freeform 336"/>
                  <p:cNvSpPr>
                    <a:spLocks/>
                  </p:cNvSpPr>
                  <p:nvPr/>
                </p:nvSpPr>
                <p:spPr bwMode="auto">
                  <a:xfrm>
                    <a:off x="4438" y="2062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5" name="Freeform 337"/>
                  <p:cNvSpPr>
                    <a:spLocks/>
                  </p:cNvSpPr>
                  <p:nvPr/>
                </p:nvSpPr>
                <p:spPr bwMode="auto">
                  <a:xfrm>
                    <a:off x="4426" y="1630"/>
                    <a:ext cx="11" cy="10"/>
                  </a:xfrm>
                  <a:custGeom>
                    <a:avLst/>
                    <a:gdLst>
                      <a:gd name="T0" fmla="*/ 5 w 11"/>
                      <a:gd name="T1" fmla="*/ 0 h 10"/>
                      <a:gd name="T2" fmla="*/ 11 w 11"/>
                      <a:gd name="T3" fmla="*/ 5 h 10"/>
                      <a:gd name="T4" fmla="*/ 5 w 11"/>
                      <a:gd name="T5" fmla="*/ 10 h 10"/>
                      <a:gd name="T6" fmla="*/ 0 w 11"/>
                      <a:gd name="T7" fmla="*/ 5 h 10"/>
                      <a:gd name="T8" fmla="*/ 5 w 11"/>
                      <a:gd name="T9" fmla="*/ 0 h 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0"/>
                      <a:gd name="T17" fmla="*/ 11 w 11"/>
                      <a:gd name="T18" fmla="*/ 10 h 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0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0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6" name="Freeform 338"/>
                  <p:cNvSpPr>
                    <a:spLocks/>
                  </p:cNvSpPr>
                  <p:nvPr/>
                </p:nvSpPr>
                <p:spPr bwMode="auto">
                  <a:xfrm>
                    <a:off x="4364" y="1713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7" name="Freeform 339"/>
                  <p:cNvSpPr>
                    <a:spLocks/>
                  </p:cNvSpPr>
                  <p:nvPr/>
                </p:nvSpPr>
                <p:spPr bwMode="auto">
                  <a:xfrm>
                    <a:off x="4321" y="1474"/>
                    <a:ext cx="10" cy="11"/>
                  </a:xfrm>
                  <a:custGeom>
                    <a:avLst/>
                    <a:gdLst>
                      <a:gd name="T0" fmla="*/ 5 w 10"/>
                      <a:gd name="T1" fmla="*/ 0 h 11"/>
                      <a:gd name="T2" fmla="*/ 10 w 10"/>
                      <a:gd name="T3" fmla="*/ 5 h 11"/>
                      <a:gd name="T4" fmla="*/ 5 w 10"/>
                      <a:gd name="T5" fmla="*/ 11 h 11"/>
                      <a:gd name="T6" fmla="*/ 0 w 10"/>
                      <a:gd name="T7" fmla="*/ 5 h 11"/>
                      <a:gd name="T8" fmla="*/ 5 w 10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"/>
                      <a:gd name="T16" fmla="*/ 0 h 11"/>
                      <a:gd name="T17" fmla="*/ 10 w 10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" h="11">
                        <a:moveTo>
                          <a:pt x="5" y="0"/>
                        </a:moveTo>
                        <a:lnTo>
                          <a:pt x="10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8" name="Freeform 340"/>
                  <p:cNvSpPr>
                    <a:spLocks/>
                  </p:cNvSpPr>
                  <p:nvPr/>
                </p:nvSpPr>
                <p:spPr bwMode="auto">
                  <a:xfrm>
                    <a:off x="4245" y="187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9" name="Freeform 341"/>
                  <p:cNvSpPr>
                    <a:spLocks/>
                  </p:cNvSpPr>
                  <p:nvPr/>
                </p:nvSpPr>
                <p:spPr bwMode="auto">
                  <a:xfrm>
                    <a:off x="3929" y="1718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0" name="Freeform 342"/>
                  <p:cNvSpPr>
                    <a:spLocks/>
                  </p:cNvSpPr>
                  <p:nvPr/>
                </p:nvSpPr>
                <p:spPr bwMode="auto">
                  <a:xfrm>
                    <a:off x="3885" y="1524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1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3896" y="1535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2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3895" y="1534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3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896" y="152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4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895" y="1526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5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3885" y="143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6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884" y="142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7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3862" y="1649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8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3860" y="1647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9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161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0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3597" y="161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1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3539" y="1799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2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3538" y="179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3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1823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4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1822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5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180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6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1806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7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3474" y="155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8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473" y="155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9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3445" y="136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0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35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1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1814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2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3361" y="1813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3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810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4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103" y="1808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5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2981" y="158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6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2980" y="157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7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164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8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2941" y="1646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9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173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0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2941" y="1729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1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2918" y="203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2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2917" y="203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3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2847" y="2030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4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2846" y="2028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5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2847" y="2045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6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2846" y="2043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7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2689" y="204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8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045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9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2705" y="247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0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2704" y="247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1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2024" y="223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2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2023" y="223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3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1952" y="2426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4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1950" y="2424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5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1952" y="2479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6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1950" y="2477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7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26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8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1934" y="226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9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32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0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1934" y="231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1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1692" y="234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2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1691" y="234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3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124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4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2122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5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1622" y="2169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6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1621" y="216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7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1323" y="173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8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1322" y="173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9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1323" y="217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0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1322" y="217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1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4759" y="1938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2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4757" y="1937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3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4721" y="1492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4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4719" y="1490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5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460" y="2148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6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4458" y="2147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7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4438" y="197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8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4437" y="197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9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424" y="2049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0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2047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1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161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2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1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3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4351" y="1699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4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4349" y="169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5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4232" y="1862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6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860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7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3915" y="1705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8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914" y="1703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9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51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0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50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1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4757" y="2008"/>
                    <a:ext cx="44" cy="43"/>
                  </a:xfrm>
                  <a:prstGeom prst="ellipse">
                    <a:avLst/>
                  </a:prstGeom>
                  <a:solidFill>
                    <a:srgbClr val="FFF58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2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2006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3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4476" y="1731"/>
                    <a:ext cx="44" cy="43"/>
                  </a:xfrm>
                  <a:prstGeom prst="ellipse">
                    <a:avLst/>
                  </a:prstGeom>
                  <a:solidFill>
                    <a:srgbClr val="FFF58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4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4475" y="172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5" name="Freeform 427"/>
                  <p:cNvSpPr>
                    <a:spLocks/>
                  </p:cNvSpPr>
                  <p:nvPr/>
                </p:nvSpPr>
                <p:spPr bwMode="auto">
                  <a:xfrm>
                    <a:off x="4525" y="1137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23 h 46"/>
                      <a:gd name="T4" fmla="*/ 24 w 47"/>
                      <a:gd name="T5" fmla="*/ 46 h 46"/>
                      <a:gd name="T6" fmla="*/ 0 w 47"/>
                      <a:gd name="T7" fmla="*/ 23 h 46"/>
                      <a:gd name="T8" fmla="*/ 24 w 47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7"/>
                      <a:gd name="T16" fmla="*/ 0 h 46"/>
                      <a:gd name="T17" fmla="*/ 47 w 47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7" h="46">
                        <a:moveTo>
                          <a:pt x="24" y="0"/>
                        </a:moveTo>
                        <a:lnTo>
                          <a:pt x="47" y="23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1FB71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6" name="Freeform 428"/>
                  <p:cNvSpPr>
                    <a:spLocks/>
                  </p:cNvSpPr>
                  <p:nvPr/>
                </p:nvSpPr>
                <p:spPr bwMode="auto">
                  <a:xfrm>
                    <a:off x="4523" y="1134"/>
                    <a:ext cx="46" cy="46"/>
                  </a:xfrm>
                  <a:custGeom>
                    <a:avLst/>
                    <a:gdLst>
                      <a:gd name="T0" fmla="*/ 23 w 46"/>
                      <a:gd name="T1" fmla="*/ 0 h 46"/>
                      <a:gd name="T2" fmla="*/ 46 w 46"/>
                      <a:gd name="T3" fmla="*/ 23 h 46"/>
                      <a:gd name="T4" fmla="*/ 23 w 46"/>
                      <a:gd name="T5" fmla="*/ 46 h 46"/>
                      <a:gd name="T6" fmla="*/ 0 w 46"/>
                      <a:gd name="T7" fmla="*/ 23 h 46"/>
                      <a:gd name="T8" fmla="*/ 23 w 46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6"/>
                      <a:gd name="T16" fmla="*/ 0 h 46"/>
                      <a:gd name="T17" fmla="*/ 46 w 46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6" h="46">
                        <a:moveTo>
                          <a:pt x="23" y="0"/>
                        </a:moveTo>
                        <a:lnTo>
                          <a:pt x="46" y="23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1FB71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7" name="Freeform 429"/>
                  <p:cNvSpPr>
                    <a:spLocks/>
                  </p:cNvSpPr>
                  <p:nvPr/>
                </p:nvSpPr>
                <p:spPr bwMode="auto">
                  <a:xfrm>
                    <a:off x="4513" y="1591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24 h 47"/>
                      <a:gd name="T4" fmla="*/ 23 w 46"/>
                      <a:gd name="T5" fmla="*/ 47 h 47"/>
                      <a:gd name="T6" fmla="*/ 0 w 46"/>
                      <a:gd name="T7" fmla="*/ 24 h 47"/>
                      <a:gd name="T8" fmla="*/ 23 w 46"/>
                      <a:gd name="T9" fmla="*/ 0 h 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6"/>
                      <a:gd name="T16" fmla="*/ 0 h 47"/>
                      <a:gd name="T17" fmla="*/ 46 w 46"/>
                      <a:gd name="T18" fmla="*/ 47 h 4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6" h="47">
                        <a:moveTo>
                          <a:pt x="23" y="0"/>
                        </a:moveTo>
                        <a:lnTo>
                          <a:pt x="46" y="24"/>
                        </a:lnTo>
                        <a:lnTo>
                          <a:pt x="23" y="47"/>
                        </a:lnTo>
                        <a:lnTo>
                          <a:pt x="0" y="24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1FB71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8" name="Freeform 430"/>
                  <p:cNvSpPr>
                    <a:spLocks/>
                  </p:cNvSpPr>
                  <p:nvPr/>
                </p:nvSpPr>
                <p:spPr bwMode="auto">
                  <a:xfrm>
                    <a:off x="4510" y="1589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23 h 46"/>
                      <a:gd name="T4" fmla="*/ 24 w 47"/>
                      <a:gd name="T5" fmla="*/ 46 h 46"/>
                      <a:gd name="T6" fmla="*/ 0 w 47"/>
                      <a:gd name="T7" fmla="*/ 23 h 46"/>
                      <a:gd name="T8" fmla="*/ 24 w 47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7"/>
                      <a:gd name="T16" fmla="*/ 0 h 46"/>
                      <a:gd name="T17" fmla="*/ 47 w 47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7" h="46">
                        <a:moveTo>
                          <a:pt x="24" y="0"/>
                        </a:moveTo>
                        <a:lnTo>
                          <a:pt x="47" y="23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1FB71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9" name="Freeform 431"/>
                  <p:cNvSpPr>
                    <a:spLocks/>
                  </p:cNvSpPr>
                  <p:nvPr/>
                </p:nvSpPr>
                <p:spPr bwMode="auto">
                  <a:xfrm>
                    <a:off x="4488" y="1287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46 h 46"/>
                      <a:gd name="T4" fmla="*/ 0 w 47"/>
                      <a:gd name="T5" fmla="*/ 46 h 46"/>
                      <a:gd name="T6" fmla="*/ 24 w 47"/>
                      <a:gd name="T7" fmla="*/ 0 h 4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7"/>
                      <a:gd name="T13" fmla="*/ 0 h 46"/>
                      <a:gd name="T14" fmla="*/ 47 w 47"/>
                      <a:gd name="T15" fmla="*/ 46 h 4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7" h="46">
                        <a:moveTo>
                          <a:pt x="24" y="0"/>
                        </a:moveTo>
                        <a:lnTo>
                          <a:pt x="47" y="46"/>
                        </a:lnTo>
                        <a:lnTo>
                          <a:pt x="0" y="46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F2088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0" name="Freeform 432"/>
                  <p:cNvSpPr>
                    <a:spLocks/>
                  </p:cNvSpPr>
                  <p:nvPr/>
                </p:nvSpPr>
                <p:spPr bwMode="auto">
                  <a:xfrm>
                    <a:off x="4486" y="1284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47 h 47"/>
                      <a:gd name="T4" fmla="*/ 0 w 46"/>
                      <a:gd name="T5" fmla="*/ 47 h 47"/>
                      <a:gd name="T6" fmla="*/ 23 w 46"/>
                      <a:gd name="T7" fmla="*/ 0 h 4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7"/>
                      <a:gd name="T14" fmla="*/ 46 w 46"/>
                      <a:gd name="T15" fmla="*/ 47 h 4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7">
                        <a:moveTo>
                          <a:pt x="23" y="0"/>
                        </a:moveTo>
                        <a:lnTo>
                          <a:pt x="46" y="47"/>
                        </a:lnTo>
                        <a:lnTo>
                          <a:pt x="0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2088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1" name="Freeform 433"/>
                  <p:cNvSpPr>
                    <a:spLocks/>
                  </p:cNvSpPr>
                  <p:nvPr/>
                </p:nvSpPr>
                <p:spPr bwMode="auto">
                  <a:xfrm>
                    <a:off x="4306" y="1459"/>
                    <a:ext cx="46" cy="46"/>
                  </a:xfrm>
                  <a:custGeom>
                    <a:avLst/>
                    <a:gdLst>
                      <a:gd name="T0" fmla="*/ 23 w 46"/>
                      <a:gd name="T1" fmla="*/ 0 h 46"/>
                      <a:gd name="T2" fmla="*/ 46 w 46"/>
                      <a:gd name="T3" fmla="*/ 46 h 46"/>
                      <a:gd name="T4" fmla="*/ 0 w 46"/>
                      <a:gd name="T5" fmla="*/ 46 h 46"/>
                      <a:gd name="T6" fmla="*/ 23 w 46"/>
                      <a:gd name="T7" fmla="*/ 0 h 4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6"/>
                      <a:gd name="T14" fmla="*/ 46 w 46"/>
                      <a:gd name="T15" fmla="*/ 46 h 4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6">
                        <a:moveTo>
                          <a:pt x="23" y="0"/>
                        </a:moveTo>
                        <a:lnTo>
                          <a:pt x="46" y="46"/>
                        </a:lnTo>
                        <a:lnTo>
                          <a:pt x="0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F2088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2" name="Freeform 434"/>
                  <p:cNvSpPr>
                    <a:spLocks/>
                  </p:cNvSpPr>
                  <p:nvPr/>
                </p:nvSpPr>
                <p:spPr bwMode="auto">
                  <a:xfrm>
                    <a:off x="4303" y="1456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47 h 47"/>
                      <a:gd name="T4" fmla="*/ 0 w 46"/>
                      <a:gd name="T5" fmla="*/ 47 h 47"/>
                      <a:gd name="T6" fmla="*/ 23 w 46"/>
                      <a:gd name="T7" fmla="*/ 0 h 4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7"/>
                      <a:gd name="T14" fmla="*/ 46 w 46"/>
                      <a:gd name="T15" fmla="*/ 47 h 4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7">
                        <a:moveTo>
                          <a:pt x="23" y="0"/>
                        </a:moveTo>
                        <a:lnTo>
                          <a:pt x="46" y="47"/>
                        </a:lnTo>
                        <a:lnTo>
                          <a:pt x="0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2088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3" name="Line 4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53" y="1761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4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4777" y="1784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5" name="Line 4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53" y="1784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6" name="Line 4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7" y="1761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7" name="Line 4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7" y="1761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8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4777" y="1784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9" name="Line 4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49" y="1813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0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4772" y="1836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1" name="Line 4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49" y="1836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2" name="Line 4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2" y="1813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3" name="Line 4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2" y="1813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4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4772" y="1836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5" name="Line 4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42" y="1740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6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4766" y="1763"/>
                    <a:ext cx="23" cy="24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7" name="Line 4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42" y="1763"/>
                    <a:ext cx="24" cy="24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8" name="Line 4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6" y="1740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3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8024813" y="209391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4" name="Line 452"/>
                <p:cNvSpPr>
                  <a:spLocks noChangeShapeType="1"/>
                </p:cNvSpPr>
                <p:nvPr/>
              </p:nvSpPr>
              <p:spPr bwMode="auto">
                <a:xfrm>
                  <a:off x="8024813" y="2130425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5" name="Line 453"/>
                <p:cNvSpPr>
                  <a:spLocks noChangeShapeType="1"/>
                </p:cNvSpPr>
                <p:nvPr/>
              </p:nvSpPr>
              <p:spPr bwMode="auto">
                <a:xfrm flipH="1" flipV="1">
                  <a:off x="7977188" y="17907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6" name="Line 454"/>
                <p:cNvSpPr>
                  <a:spLocks noChangeShapeType="1"/>
                </p:cNvSpPr>
                <p:nvPr/>
              </p:nvSpPr>
              <p:spPr bwMode="auto">
                <a:xfrm>
                  <a:off x="8013700" y="182721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7" name="Line 455"/>
                <p:cNvSpPr>
                  <a:spLocks noChangeShapeType="1"/>
                </p:cNvSpPr>
                <p:nvPr/>
              </p:nvSpPr>
              <p:spPr bwMode="auto">
                <a:xfrm flipH="1">
                  <a:off x="7977188" y="182721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8" name="Line 456"/>
                <p:cNvSpPr>
                  <a:spLocks noChangeShapeType="1"/>
                </p:cNvSpPr>
                <p:nvPr/>
              </p:nvSpPr>
              <p:spPr bwMode="auto">
                <a:xfrm flipV="1">
                  <a:off x="8013700" y="17907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9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8013700" y="17907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0" name="Line 458"/>
                <p:cNvSpPr>
                  <a:spLocks noChangeShapeType="1"/>
                </p:cNvSpPr>
                <p:nvPr/>
              </p:nvSpPr>
              <p:spPr bwMode="auto">
                <a:xfrm>
                  <a:off x="8013700" y="1827213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1" name="Line 459"/>
                <p:cNvSpPr>
                  <a:spLocks noChangeShapeType="1"/>
                </p:cNvSpPr>
                <p:nvPr/>
              </p:nvSpPr>
              <p:spPr bwMode="auto">
                <a:xfrm flipH="1" flipV="1">
                  <a:off x="7962900" y="2159000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2" name="Line 460"/>
                <p:cNvSpPr>
                  <a:spLocks noChangeShapeType="1"/>
                </p:cNvSpPr>
                <p:nvPr/>
              </p:nvSpPr>
              <p:spPr bwMode="auto">
                <a:xfrm>
                  <a:off x="8001000" y="2195513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3" name="Line 461"/>
                <p:cNvSpPr>
                  <a:spLocks noChangeShapeType="1"/>
                </p:cNvSpPr>
                <p:nvPr/>
              </p:nvSpPr>
              <p:spPr bwMode="auto">
                <a:xfrm flipH="1">
                  <a:off x="7962900" y="2195513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4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8001000" y="21590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5" name="Line 463"/>
                <p:cNvSpPr>
                  <a:spLocks noChangeShapeType="1"/>
                </p:cNvSpPr>
                <p:nvPr/>
              </p:nvSpPr>
              <p:spPr bwMode="auto">
                <a:xfrm flipV="1">
                  <a:off x="8001000" y="21590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6" name="Line 464"/>
                <p:cNvSpPr>
                  <a:spLocks noChangeShapeType="1"/>
                </p:cNvSpPr>
                <p:nvPr/>
              </p:nvSpPr>
              <p:spPr bwMode="auto">
                <a:xfrm>
                  <a:off x="8001000" y="2195513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7" name="Line 465"/>
                <p:cNvSpPr>
                  <a:spLocks noChangeShapeType="1"/>
                </p:cNvSpPr>
                <p:nvPr/>
              </p:nvSpPr>
              <p:spPr bwMode="auto">
                <a:xfrm flipH="1" flipV="1">
                  <a:off x="7961313" y="16668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8" name="Line 466"/>
                <p:cNvSpPr>
                  <a:spLocks noChangeShapeType="1"/>
                </p:cNvSpPr>
                <p:nvPr/>
              </p:nvSpPr>
              <p:spPr bwMode="auto">
                <a:xfrm>
                  <a:off x="7997825" y="1703388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9" name="Line 467"/>
                <p:cNvSpPr>
                  <a:spLocks noChangeShapeType="1"/>
                </p:cNvSpPr>
                <p:nvPr/>
              </p:nvSpPr>
              <p:spPr bwMode="auto">
                <a:xfrm flipH="1">
                  <a:off x="7961313" y="170338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0" name="Line 468"/>
                <p:cNvSpPr>
                  <a:spLocks noChangeShapeType="1"/>
                </p:cNvSpPr>
                <p:nvPr/>
              </p:nvSpPr>
              <p:spPr bwMode="auto">
                <a:xfrm flipV="1">
                  <a:off x="7997825" y="16668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1" name="Line 469"/>
                <p:cNvSpPr>
                  <a:spLocks noChangeShapeType="1"/>
                </p:cNvSpPr>
                <p:nvPr/>
              </p:nvSpPr>
              <p:spPr bwMode="auto">
                <a:xfrm flipV="1">
                  <a:off x="7997825" y="1666875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2" name="Line 470"/>
                <p:cNvSpPr>
                  <a:spLocks noChangeShapeType="1"/>
                </p:cNvSpPr>
                <p:nvPr/>
              </p:nvSpPr>
              <p:spPr bwMode="auto">
                <a:xfrm>
                  <a:off x="7997825" y="1703388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3" name="Line 471"/>
                <p:cNvSpPr>
                  <a:spLocks noChangeShapeType="1"/>
                </p:cNvSpPr>
                <p:nvPr/>
              </p:nvSpPr>
              <p:spPr bwMode="auto">
                <a:xfrm flipH="1" flipV="1">
                  <a:off x="7959725" y="2000250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4" name="Line 472"/>
                <p:cNvSpPr>
                  <a:spLocks noChangeShapeType="1"/>
                </p:cNvSpPr>
                <p:nvPr/>
              </p:nvSpPr>
              <p:spPr bwMode="auto">
                <a:xfrm>
                  <a:off x="7996238" y="203835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5" name="Line 473"/>
                <p:cNvSpPr>
                  <a:spLocks noChangeShapeType="1"/>
                </p:cNvSpPr>
                <p:nvPr/>
              </p:nvSpPr>
              <p:spPr bwMode="auto">
                <a:xfrm flipH="1">
                  <a:off x="7959725" y="203835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6" name="Line 474"/>
                <p:cNvSpPr>
                  <a:spLocks noChangeShapeType="1"/>
                </p:cNvSpPr>
                <p:nvPr/>
              </p:nvSpPr>
              <p:spPr bwMode="auto">
                <a:xfrm flipV="1">
                  <a:off x="7996238" y="2000250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7" name="Line 475"/>
                <p:cNvSpPr>
                  <a:spLocks noChangeShapeType="1"/>
                </p:cNvSpPr>
                <p:nvPr/>
              </p:nvSpPr>
              <p:spPr bwMode="auto">
                <a:xfrm flipV="1">
                  <a:off x="7996238" y="2000250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8" name="Line 476"/>
                <p:cNvSpPr>
                  <a:spLocks noChangeShapeType="1"/>
                </p:cNvSpPr>
                <p:nvPr/>
              </p:nvSpPr>
              <p:spPr bwMode="auto">
                <a:xfrm>
                  <a:off x="7996238" y="2038350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9" name="Line 477"/>
                <p:cNvSpPr>
                  <a:spLocks noChangeShapeType="1"/>
                </p:cNvSpPr>
                <p:nvPr/>
              </p:nvSpPr>
              <p:spPr bwMode="auto">
                <a:xfrm flipH="1" flipV="1">
                  <a:off x="7954963" y="19192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0" name="Line 478"/>
                <p:cNvSpPr>
                  <a:spLocks noChangeShapeType="1"/>
                </p:cNvSpPr>
                <p:nvPr/>
              </p:nvSpPr>
              <p:spPr bwMode="auto">
                <a:xfrm>
                  <a:off x="7991475" y="19558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1" name="Line 479"/>
                <p:cNvSpPr>
                  <a:spLocks noChangeShapeType="1"/>
                </p:cNvSpPr>
                <p:nvPr/>
              </p:nvSpPr>
              <p:spPr bwMode="auto">
                <a:xfrm flipH="1">
                  <a:off x="7954963" y="19558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2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7991475" y="19192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3" name="Line 481"/>
                <p:cNvSpPr>
                  <a:spLocks noChangeShapeType="1"/>
                </p:cNvSpPr>
                <p:nvPr/>
              </p:nvSpPr>
              <p:spPr bwMode="auto">
                <a:xfrm flipV="1">
                  <a:off x="7991475" y="1919288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4" name="Line 482"/>
                <p:cNvSpPr>
                  <a:spLocks noChangeShapeType="1"/>
                </p:cNvSpPr>
                <p:nvPr/>
              </p:nvSpPr>
              <p:spPr bwMode="auto">
                <a:xfrm>
                  <a:off x="7991475" y="19558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5" name="Line 483"/>
                <p:cNvSpPr>
                  <a:spLocks noChangeShapeType="1"/>
                </p:cNvSpPr>
                <p:nvPr/>
              </p:nvSpPr>
              <p:spPr bwMode="auto">
                <a:xfrm flipH="1" flipV="1">
                  <a:off x="7954963" y="16891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6" name="Line 484"/>
                <p:cNvSpPr>
                  <a:spLocks noChangeShapeType="1"/>
                </p:cNvSpPr>
                <p:nvPr/>
              </p:nvSpPr>
              <p:spPr bwMode="auto">
                <a:xfrm>
                  <a:off x="7991475" y="172561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7" name="Line 485"/>
                <p:cNvSpPr>
                  <a:spLocks noChangeShapeType="1"/>
                </p:cNvSpPr>
                <p:nvPr/>
              </p:nvSpPr>
              <p:spPr bwMode="auto">
                <a:xfrm flipH="1">
                  <a:off x="7954963" y="172561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8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7991475" y="16891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9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7991475" y="16891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0" name="Line 488"/>
                <p:cNvSpPr>
                  <a:spLocks noChangeShapeType="1"/>
                </p:cNvSpPr>
                <p:nvPr/>
              </p:nvSpPr>
              <p:spPr bwMode="auto">
                <a:xfrm>
                  <a:off x="7991475" y="1725613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1" name="Line 489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703388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2" name="Line 490"/>
                <p:cNvSpPr>
                  <a:spLocks noChangeShapeType="1"/>
                </p:cNvSpPr>
                <p:nvPr/>
              </p:nvSpPr>
              <p:spPr bwMode="auto">
                <a:xfrm>
                  <a:off x="7935913" y="17414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3" name="Line 491"/>
                <p:cNvSpPr>
                  <a:spLocks noChangeShapeType="1"/>
                </p:cNvSpPr>
                <p:nvPr/>
              </p:nvSpPr>
              <p:spPr bwMode="auto">
                <a:xfrm flipH="1">
                  <a:off x="7897813" y="1741488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4" name="Line 492"/>
                <p:cNvSpPr>
                  <a:spLocks noChangeShapeType="1"/>
                </p:cNvSpPr>
                <p:nvPr/>
              </p:nvSpPr>
              <p:spPr bwMode="auto">
                <a:xfrm flipV="1">
                  <a:off x="7935913" y="170338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5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7935913" y="170338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6" name="Line 494"/>
                <p:cNvSpPr>
                  <a:spLocks noChangeShapeType="1"/>
                </p:cNvSpPr>
                <p:nvPr/>
              </p:nvSpPr>
              <p:spPr bwMode="auto">
                <a:xfrm>
                  <a:off x="7935913" y="17414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7" name="Line 495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660525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8" name="Line 496"/>
                <p:cNvSpPr>
                  <a:spLocks noChangeShapeType="1"/>
                </p:cNvSpPr>
                <p:nvPr/>
              </p:nvSpPr>
              <p:spPr bwMode="auto">
                <a:xfrm>
                  <a:off x="7935913" y="169703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9" name="Line 497"/>
                <p:cNvSpPr>
                  <a:spLocks noChangeShapeType="1"/>
                </p:cNvSpPr>
                <p:nvPr/>
              </p:nvSpPr>
              <p:spPr bwMode="auto">
                <a:xfrm flipH="1">
                  <a:off x="7897813" y="1697038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0" name="Line 498"/>
                <p:cNvSpPr>
                  <a:spLocks noChangeShapeType="1"/>
                </p:cNvSpPr>
                <p:nvPr/>
              </p:nvSpPr>
              <p:spPr bwMode="auto">
                <a:xfrm flipV="1">
                  <a:off x="7935913" y="166052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1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7935913" y="166052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2" name="Line 500"/>
                <p:cNvSpPr>
                  <a:spLocks noChangeShapeType="1"/>
                </p:cNvSpPr>
                <p:nvPr/>
              </p:nvSpPr>
              <p:spPr bwMode="auto">
                <a:xfrm>
                  <a:off x="7935913" y="169703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3" name="Line 501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808163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4" name="Line 502"/>
                <p:cNvSpPr>
                  <a:spLocks noChangeShapeType="1"/>
                </p:cNvSpPr>
                <p:nvPr/>
              </p:nvSpPr>
              <p:spPr bwMode="auto">
                <a:xfrm>
                  <a:off x="7935913" y="18446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5" name="Line 503"/>
                <p:cNvSpPr>
                  <a:spLocks noChangeShapeType="1"/>
                </p:cNvSpPr>
                <p:nvPr/>
              </p:nvSpPr>
              <p:spPr bwMode="auto">
                <a:xfrm flipH="1">
                  <a:off x="7897813" y="1844675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6" name="Line 504"/>
                <p:cNvSpPr>
                  <a:spLocks noChangeShapeType="1"/>
                </p:cNvSpPr>
                <p:nvPr/>
              </p:nvSpPr>
              <p:spPr bwMode="auto">
                <a:xfrm flipV="1">
                  <a:off x="7935913" y="180816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7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7935913" y="180816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8" name="Line 506"/>
                <p:cNvSpPr>
                  <a:spLocks noChangeShapeType="1"/>
                </p:cNvSpPr>
                <p:nvPr/>
              </p:nvSpPr>
              <p:spPr bwMode="auto">
                <a:xfrm>
                  <a:off x="7935913" y="184467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9" name="Line 507"/>
                <p:cNvSpPr>
                  <a:spLocks noChangeShapeType="1"/>
                </p:cNvSpPr>
                <p:nvPr/>
              </p:nvSpPr>
              <p:spPr bwMode="auto">
                <a:xfrm flipH="1" flipV="1">
                  <a:off x="7870825" y="1935163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0" name="Line 508"/>
                <p:cNvSpPr>
                  <a:spLocks noChangeShapeType="1"/>
                </p:cNvSpPr>
                <p:nvPr/>
              </p:nvSpPr>
              <p:spPr bwMode="auto">
                <a:xfrm>
                  <a:off x="7907338" y="197326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1" name="Line 509"/>
                <p:cNvSpPr>
                  <a:spLocks noChangeShapeType="1"/>
                </p:cNvSpPr>
                <p:nvPr/>
              </p:nvSpPr>
              <p:spPr bwMode="auto">
                <a:xfrm flipH="1">
                  <a:off x="7870825" y="197326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2" name="Line 510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35163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3" name="Line 511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35163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4" name="Line 512"/>
                <p:cNvSpPr>
                  <a:spLocks noChangeShapeType="1"/>
                </p:cNvSpPr>
                <p:nvPr/>
              </p:nvSpPr>
              <p:spPr bwMode="auto">
                <a:xfrm>
                  <a:off x="7907338" y="197326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5" name="Line 513"/>
                <p:cNvSpPr>
                  <a:spLocks noChangeShapeType="1"/>
                </p:cNvSpPr>
                <p:nvPr/>
              </p:nvSpPr>
              <p:spPr bwMode="auto">
                <a:xfrm flipH="1" flipV="1">
                  <a:off x="7870825" y="19081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6" name="Line 514"/>
                <p:cNvSpPr>
                  <a:spLocks noChangeShapeType="1"/>
                </p:cNvSpPr>
                <p:nvPr/>
              </p:nvSpPr>
              <p:spPr bwMode="auto">
                <a:xfrm>
                  <a:off x="7907338" y="19446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7" name="Line 515"/>
                <p:cNvSpPr>
                  <a:spLocks noChangeShapeType="1"/>
                </p:cNvSpPr>
                <p:nvPr/>
              </p:nvSpPr>
              <p:spPr bwMode="auto">
                <a:xfrm flipH="1">
                  <a:off x="7870825" y="19446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8" name="Line 516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081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9" name="Line 517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0817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0" name="Line 518"/>
                <p:cNvSpPr>
                  <a:spLocks noChangeShapeType="1"/>
                </p:cNvSpPr>
                <p:nvPr/>
              </p:nvSpPr>
              <p:spPr bwMode="auto">
                <a:xfrm>
                  <a:off x="7907338" y="19446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1" name="Line 519"/>
                <p:cNvSpPr>
                  <a:spLocks noChangeShapeType="1"/>
                </p:cNvSpPr>
                <p:nvPr/>
              </p:nvSpPr>
              <p:spPr bwMode="auto">
                <a:xfrm flipH="1" flipV="1">
                  <a:off x="7859713" y="15652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2" name="Line 520"/>
                <p:cNvSpPr>
                  <a:spLocks noChangeShapeType="1"/>
                </p:cNvSpPr>
                <p:nvPr/>
              </p:nvSpPr>
              <p:spPr bwMode="auto">
                <a:xfrm>
                  <a:off x="7896225" y="16017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3" name="Line 521"/>
                <p:cNvSpPr>
                  <a:spLocks noChangeShapeType="1"/>
                </p:cNvSpPr>
                <p:nvPr/>
              </p:nvSpPr>
              <p:spPr bwMode="auto">
                <a:xfrm flipH="1">
                  <a:off x="7859713" y="16017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4" name="Line 522"/>
                <p:cNvSpPr>
                  <a:spLocks noChangeShapeType="1"/>
                </p:cNvSpPr>
                <p:nvPr/>
              </p:nvSpPr>
              <p:spPr bwMode="auto">
                <a:xfrm flipV="1">
                  <a:off x="7896225" y="15652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5" name="Line 523"/>
                <p:cNvSpPr>
                  <a:spLocks noChangeShapeType="1"/>
                </p:cNvSpPr>
                <p:nvPr/>
              </p:nvSpPr>
              <p:spPr bwMode="auto">
                <a:xfrm flipV="1">
                  <a:off x="7896225" y="1565275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6" name="Line 524"/>
                <p:cNvSpPr>
                  <a:spLocks noChangeShapeType="1"/>
                </p:cNvSpPr>
                <p:nvPr/>
              </p:nvSpPr>
              <p:spPr bwMode="auto">
                <a:xfrm>
                  <a:off x="7896225" y="1601788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7" name="Line 525"/>
                <p:cNvSpPr>
                  <a:spLocks noChangeShapeType="1"/>
                </p:cNvSpPr>
                <p:nvPr/>
              </p:nvSpPr>
              <p:spPr bwMode="auto">
                <a:xfrm flipH="1" flipV="1">
                  <a:off x="7724775" y="18684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8" name="Line 526"/>
                <p:cNvSpPr>
                  <a:spLocks noChangeShapeType="1"/>
                </p:cNvSpPr>
                <p:nvPr/>
              </p:nvSpPr>
              <p:spPr bwMode="auto">
                <a:xfrm>
                  <a:off x="7761288" y="1905000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9" name="Line 527"/>
                <p:cNvSpPr>
                  <a:spLocks noChangeShapeType="1"/>
                </p:cNvSpPr>
                <p:nvPr/>
              </p:nvSpPr>
              <p:spPr bwMode="auto">
                <a:xfrm flipH="1">
                  <a:off x="7724775" y="1905000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0" name="Line 528"/>
                <p:cNvSpPr>
                  <a:spLocks noChangeShapeType="1"/>
                </p:cNvSpPr>
                <p:nvPr/>
              </p:nvSpPr>
              <p:spPr bwMode="auto">
                <a:xfrm flipV="1">
                  <a:off x="7761288" y="1868488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1" name="Line 529"/>
                <p:cNvSpPr>
                  <a:spLocks noChangeShapeType="1"/>
                </p:cNvSpPr>
                <p:nvPr/>
              </p:nvSpPr>
              <p:spPr bwMode="auto">
                <a:xfrm flipV="1">
                  <a:off x="7761288" y="18684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2" name="Line 530"/>
                <p:cNvSpPr>
                  <a:spLocks noChangeShapeType="1"/>
                </p:cNvSpPr>
                <p:nvPr/>
              </p:nvSpPr>
              <p:spPr bwMode="auto">
                <a:xfrm>
                  <a:off x="7761288" y="1905000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3" name="Line 531"/>
                <p:cNvSpPr>
                  <a:spLocks noChangeShapeType="1"/>
                </p:cNvSpPr>
                <p:nvPr/>
              </p:nvSpPr>
              <p:spPr bwMode="auto">
                <a:xfrm flipH="1" flipV="1">
                  <a:off x="7700963" y="1905000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4" name="Line 532"/>
                <p:cNvSpPr>
                  <a:spLocks noChangeShapeType="1"/>
                </p:cNvSpPr>
                <p:nvPr/>
              </p:nvSpPr>
              <p:spPr bwMode="auto">
                <a:xfrm>
                  <a:off x="7737475" y="1943100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5" name="Line 533"/>
                <p:cNvSpPr>
                  <a:spLocks noChangeShapeType="1"/>
                </p:cNvSpPr>
                <p:nvPr/>
              </p:nvSpPr>
              <p:spPr bwMode="auto">
                <a:xfrm flipH="1">
                  <a:off x="7700963" y="19431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6" name="Line 534"/>
                <p:cNvSpPr>
                  <a:spLocks noChangeShapeType="1"/>
                </p:cNvSpPr>
                <p:nvPr/>
              </p:nvSpPr>
              <p:spPr bwMode="auto">
                <a:xfrm flipV="1">
                  <a:off x="7737475" y="1905000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7" name="Line 535"/>
                <p:cNvSpPr>
                  <a:spLocks noChangeShapeType="1"/>
                </p:cNvSpPr>
                <p:nvPr/>
              </p:nvSpPr>
              <p:spPr bwMode="auto">
                <a:xfrm flipV="1">
                  <a:off x="7737475" y="1905000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8" name="Line 536"/>
                <p:cNvSpPr>
                  <a:spLocks noChangeShapeType="1"/>
                </p:cNvSpPr>
                <p:nvPr/>
              </p:nvSpPr>
              <p:spPr bwMode="auto">
                <a:xfrm>
                  <a:off x="7737475" y="19431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9" name="Rectangle 537"/>
                <p:cNvSpPr>
                  <a:spLocks noChangeArrowheads="1"/>
                </p:cNvSpPr>
                <p:nvPr/>
              </p:nvSpPr>
              <p:spPr bwMode="auto">
                <a:xfrm>
                  <a:off x="1795463" y="4049713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-17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0" name="Rectangle 538"/>
                <p:cNvSpPr>
                  <a:spLocks noChangeArrowheads="1"/>
                </p:cNvSpPr>
                <p:nvPr/>
              </p:nvSpPr>
              <p:spPr bwMode="auto">
                <a:xfrm>
                  <a:off x="1795463" y="2954339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-15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1" name="Rectangle 539"/>
                <p:cNvSpPr>
                  <a:spLocks noChangeArrowheads="1"/>
                </p:cNvSpPr>
                <p:nvPr/>
              </p:nvSpPr>
              <p:spPr bwMode="auto">
                <a:xfrm>
                  <a:off x="1795463" y="1854199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-13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2" name="Rectangle 540"/>
                <p:cNvSpPr>
                  <a:spLocks noChangeArrowheads="1"/>
                </p:cNvSpPr>
                <p:nvPr/>
              </p:nvSpPr>
              <p:spPr bwMode="auto">
                <a:xfrm>
                  <a:off x="1795463" y="758825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-11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3" name="Rectangle 541"/>
                <p:cNvSpPr>
                  <a:spLocks noChangeArrowheads="1"/>
                </p:cNvSpPr>
                <p:nvPr/>
              </p:nvSpPr>
              <p:spPr bwMode="auto">
                <a:xfrm>
                  <a:off x="7988301" y="4278313"/>
                  <a:ext cx="154416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4" name="Rectangle 542"/>
                <p:cNvSpPr>
                  <a:spLocks noChangeArrowheads="1"/>
                </p:cNvSpPr>
                <p:nvPr/>
              </p:nvSpPr>
              <p:spPr bwMode="auto">
                <a:xfrm>
                  <a:off x="6618289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2000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5" name="Rectangle 543"/>
                <p:cNvSpPr>
                  <a:spLocks noChangeArrowheads="1"/>
                </p:cNvSpPr>
                <p:nvPr/>
              </p:nvSpPr>
              <p:spPr bwMode="auto">
                <a:xfrm>
                  <a:off x="5454650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4000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6" name="Rectangle 544"/>
                <p:cNvSpPr>
                  <a:spLocks noChangeArrowheads="1"/>
                </p:cNvSpPr>
                <p:nvPr/>
              </p:nvSpPr>
              <p:spPr bwMode="auto">
                <a:xfrm>
                  <a:off x="4292600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6000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7" name="Rectangle 545"/>
                <p:cNvSpPr>
                  <a:spLocks noChangeArrowheads="1"/>
                </p:cNvSpPr>
                <p:nvPr/>
              </p:nvSpPr>
              <p:spPr bwMode="auto">
                <a:xfrm>
                  <a:off x="3128962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8000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8" name="Rectangle 546"/>
                <p:cNvSpPr>
                  <a:spLocks noChangeArrowheads="1"/>
                </p:cNvSpPr>
                <p:nvPr/>
              </p:nvSpPr>
              <p:spPr bwMode="auto">
                <a:xfrm>
                  <a:off x="1922463" y="4278313"/>
                  <a:ext cx="772083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10000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9" name="Line 547"/>
                <p:cNvSpPr>
                  <a:spLocks noChangeShapeType="1"/>
                </p:cNvSpPr>
                <p:nvPr/>
              </p:nvSpPr>
              <p:spPr bwMode="auto">
                <a:xfrm>
                  <a:off x="8047038" y="917575"/>
                  <a:ext cx="1587" cy="329247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0" name="Line 548"/>
                <p:cNvSpPr>
                  <a:spLocks noChangeShapeType="1"/>
                </p:cNvSpPr>
                <p:nvPr/>
              </p:nvSpPr>
              <p:spPr bwMode="auto">
                <a:xfrm>
                  <a:off x="2249488" y="911225"/>
                  <a:ext cx="5813425" cy="158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1" name="Rectangle 550"/>
                <p:cNvSpPr>
                  <a:spLocks noChangeArrowheads="1"/>
                </p:cNvSpPr>
                <p:nvPr/>
              </p:nvSpPr>
              <p:spPr bwMode="auto">
                <a:xfrm>
                  <a:off x="987078" y="2025393"/>
                  <a:ext cx="948749" cy="7286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400" dirty="0">
                      <a:latin typeface="Symbol" charset="2"/>
                      <a:sym typeface="Symbol" charset="2"/>
                    </a:rPr>
                    <a:t></a:t>
                  </a:r>
                  <a:r>
                    <a:rPr lang="en-GB" sz="2400" baseline="-25000" dirty="0" err="1">
                      <a:latin typeface="Verdana" charset="0"/>
                    </a:rPr>
                    <a:t>Nd</a:t>
                  </a:r>
                  <a:endParaRPr lang="fr-FR" sz="2400" baseline="-25000" dirty="0">
                    <a:latin typeface="Verdana" charset="0"/>
                  </a:endParaRPr>
                </a:p>
              </p:txBody>
            </p:sp>
            <p:sp>
              <p:nvSpPr>
                <p:cNvPr id="312" name="Text Box 551"/>
                <p:cNvSpPr txBox="1">
                  <a:spLocks noChangeArrowheads="1"/>
                </p:cNvSpPr>
                <p:nvPr/>
              </p:nvSpPr>
              <p:spPr bwMode="auto">
                <a:xfrm>
                  <a:off x="4071938" y="4522789"/>
                  <a:ext cx="2886746" cy="5343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b="1" dirty="0">
                      <a:solidFill>
                        <a:srgbClr val="000000"/>
                      </a:solidFill>
                    </a:rPr>
                    <a:t>Age (ans) cal BP</a:t>
                  </a:r>
                </a:p>
              </p:txBody>
            </p:sp>
            <p:sp>
              <p:nvSpPr>
                <p:cNvPr id="313" name="Text Box 552"/>
                <p:cNvSpPr txBox="1">
                  <a:spLocks noChangeArrowheads="1"/>
                </p:cNvSpPr>
                <p:nvPr/>
              </p:nvSpPr>
              <p:spPr bwMode="auto">
                <a:xfrm>
                  <a:off x="7179745" y="3810809"/>
                  <a:ext cx="939183" cy="485785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FF0000"/>
                      </a:solidFill>
                      <a:latin typeface="Times New Roman" charset="0"/>
                    </a:rPr>
                    <a:t>MCA</a:t>
                  </a:r>
                  <a:endParaRPr lang="fr-FR" sz="1400" dirty="0">
                    <a:solidFill>
                      <a:srgbClr val="FF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314" name="Text Box 553"/>
                <p:cNvSpPr txBox="1">
                  <a:spLocks noChangeArrowheads="1"/>
                </p:cNvSpPr>
                <p:nvPr/>
              </p:nvSpPr>
              <p:spPr bwMode="auto">
                <a:xfrm>
                  <a:off x="7375525" y="276225"/>
                  <a:ext cx="817737" cy="53436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dirty="0">
                      <a:solidFill>
                        <a:srgbClr val="FF0000"/>
                      </a:solidFill>
                      <a:latin typeface="Times New Roman" charset="0"/>
                    </a:rPr>
                    <a:t>LIA</a:t>
                  </a:r>
                  <a:endParaRPr lang="fr-FR" sz="1600" dirty="0">
                    <a:latin typeface="Times New Roman" charset="0"/>
                  </a:endParaRPr>
                </a:p>
              </p:txBody>
            </p:sp>
            <p:sp>
              <p:nvSpPr>
                <p:cNvPr id="316" name="Text Box 555"/>
                <p:cNvSpPr txBox="1">
                  <a:spLocks noChangeArrowheads="1"/>
                </p:cNvSpPr>
                <p:nvPr/>
              </p:nvSpPr>
              <p:spPr bwMode="auto">
                <a:xfrm>
                  <a:off x="2237415" y="3376613"/>
                  <a:ext cx="2729245" cy="53436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dirty="0" err="1">
                      <a:solidFill>
                        <a:srgbClr val="FF0000"/>
                      </a:solidFill>
                      <a:latin typeface="Times New Roman" charset="0"/>
                    </a:rPr>
                    <a:t>Climatic</a:t>
                  </a:r>
                  <a:r>
                    <a:rPr lang="fr-FR" sz="1600" dirty="0">
                      <a:solidFill>
                        <a:srgbClr val="FF0000"/>
                      </a:solidFill>
                      <a:latin typeface="Times New Roman" charset="0"/>
                    </a:rPr>
                    <a:t> Optimum</a:t>
                  </a:r>
                </a:p>
              </p:txBody>
            </p:sp>
            <p:sp>
              <p:nvSpPr>
                <p:cNvPr id="317" name="Text Box 556"/>
                <p:cNvSpPr txBox="1">
                  <a:spLocks noChangeArrowheads="1"/>
                </p:cNvSpPr>
                <p:nvPr/>
              </p:nvSpPr>
              <p:spPr bwMode="auto">
                <a:xfrm>
                  <a:off x="4633914" y="881063"/>
                  <a:ext cx="811212" cy="45720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b="1" dirty="0" smtClean="0"/>
                    <a:t>STG</a:t>
                  </a:r>
                  <a:endParaRPr lang="fr-FR" b="1" dirty="0"/>
                </a:p>
              </p:txBody>
            </p:sp>
            <p:sp>
              <p:nvSpPr>
                <p:cNvPr id="318" name="Text Box 557"/>
                <p:cNvSpPr txBox="1">
                  <a:spLocks noChangeArrowheads="1"/>
                </p:cNvSpPr>
                <p:nvPr/>
              </p:nvSpPr>
              <p:spPr bwMode="auto">
                <a:xfrm>
                  <a:off x="4676776" y="3719368"/>
                  <a:ext cx="1000043" cy="58294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b="1" dirty="0">
                      <a:latin typeface="Times New Roman" charset="0"/>
                    </a:rPr>
                    <a:t>SPG</a:t>
                  </a:r>
                </a:p>
              </p:txBody>
            </p:sp>
          </p:grpSp>
          <p:sp>
            <p:nvSpPr>
              <p:cNvPr id="7" name="ZoneTexte 514"/>
              <p:cNvSpPr txBox="1">
                <a:spLocks noChangeArrowheads="1"/>
              </p:cNvSpPr>
              <p:nvPr/>
            </p:nvSpPr>
            <p:spPr bwMode="auto">
              <a:xfrm>
                <a:off x="450308" y="3169646"/>
                <a:ext cx="632141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200" dirty="0"/>
                  <a:t>Colin et al</a:t>
                </a:r>
                <a:r>
                  <a:rPr lang="fr-FR" sz="1200" dirty="0" smtClean="0"/>
                  <a:t>.</a:t>
                </a:r>
                <a:r>
                  <a:rPr lang="fr-FR" sz="1200" dirty="0"/>
                  <a:t> </a:t>
                </a:r>
                <a:r>
                  <a:rPr lang="fr-FR" sz="1200" dirty="0" smtClean="0"/>
                  <a:t>(2010); </a:t>
                </a:r>
                <a:r>
                  <a:rPr lang="fr-FR" sz="1200" dirty="0" err="1"/>
                  <a:t>Copard</a:t>
                </a:r>
                <a:r>
                  <a:rPr lang="fr-FR" sz="1200" dirty="0"/>
                  <a:t> et al. </a:t>
                </a:r>
                <a:r>
                  <a:rPr lang="fr-FR" sz="1200" dirty="0" smtClean="0"/>
                  <a:t>(2010</a:t>
                </a:r>
                <a:r>
                  <a:rPr lang="fr-FR" sz="1200" dirty="0"/>
                  <a:t>, </a:t>
                </a:r>
                <a:r>
                  <a:rPr lang="fr-FR" sz="1200" dirty="0" smtClean="0"/>
                  <a:t>2011, 2012); </a:t>
                </a:r>
                <a:r>
                  <a:rPr lang="fr-FR" sz="1200" dirty="0" err="1"/>
                  <a:t>Montero-serrano</a:t>
                </a:r>
                <a:r>
                  <a:rPr lang="fr-FR" sz="1200" dirty="0"/>
                  <a:t> et al</a:t>
                </a:r>
                <a:r>
                  <a:rPr lang="fr-FR" sz="1200" dirty="0" smtClean="0"/>
                  <a:t>. (2013)  </a:t>
                </a:r>
                <a:endParaRPr lang="fr-FR" sz="1200" dirty="0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2051801" y="-5697"/>
                <a:ext cx="28172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Rockall coral </a:t>
                </a:r>
                <a:r>
                  <a:rPr lang="en-GB" sz="2000" dirty="0" err="1" smtClean="0"/>
                  <a:t>ε</a:t>
                </a:r>
                <a:r>
                  <a:rPr lang="fr-FR" baseline="-25000" dirty="0" err="1" smtClean="0"/>
                  <a:t>Nd</a:t>
                </a:r>
                <a:r>
                  <a:rPr lang="fr-FR" baseline="-25000" dirty="0" smtClean="0"/>
                  <a:t> </a:t>
                </a:r>
                <a:r>
                  <a:rPr lang="en-GB" dirty="0" smtClean="0"/>
                  <a:t>data</a:t>
                </a:r>
                <a:endParaRPr lang="en-GB" dirty="0"/>
              </a:p>
            </p:txBody>
          </p:sp>
          <p:pic>
            <p:nvPicPr>
              <p:cNvPr id="6" name="Picture 558" descr="pinkcoral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6711" y="76751"/>
                <a:ext cx="1079998" cy="88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2467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8696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Reconstruction Holocene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997199"/>
            <a:ext cx="4172857" cy="3128963"/>
          </a:xfrm>
        </p:spPr>
        <p:txBody>
          <a:bodyPr>
            <a:normAutofit/>
          </a:bodyPr>
          <a:lstStyle/>
          <a:p>
            <a:r>
              <a:rPr lang="en-GB" sz="2000" dirty="0"/>
              <a:t>Annual data from Mg/</a:t>
            </a:r>
            <a:r>
              <a:rPr lang="en-GB" sz="2000" dirty="0" err="1"/>
              <a:t>Ca</a:t>
            </a:r>
            <a:r>
              <a:rPr lang="en-GB" sz="2000" dirty="0"/>
              <a:t>, </a:t>
            </a:r>
            <a:r>
              <a:rPr lang="en-GB" sz="2000" dirty="0" err="1"/>
              <a:t>Alkenone</a:t>
            </a:r>
            <a:r>
              <a:rPr lang="en-GB" sz="2000" dirty="0"/>
              <a:t> (etc.) covering the period 2000-10,000BP</a:t>
            </a:r>
          </a:p>
          <a:p>
            <a:r>
              <a:rPr lang="en-GB" sz="2000" dirty="0" smtClean="0"/>
              <a:t>Analyse EOF de la reconstruction de </a:t>
            </a:r>
            <a:r>
              <a:rPr lang="en-GB" sz="2000" dirty="0" err="1" smtClean="0"/>
              <a:t>Yannick</a:t>
            </a:r>
            <a:endParaRPr lang="en-GB" sz="2000" dirty="0" smtClean="0"/>
          </a:p>
          <a:p>
            <a:r>
              <a:rPr lang="en-GB" sz="2000" dirty="0" smtClean="0"/>
              <a:t>Pseudo proxy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938" y="1589891"/>
            <a:ext cx="4089540" cy="1206872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txBody>
          <a:bodyPr wrap="square" lIns="180000" tIns="140400" rIns="180000" bIns="140400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000" b="1" dirty="0" err="1" smtClean="0"/>
              <a:t>Objectif</a:t>
            </a:r>
            <a:r>
              <a:rPr lang="en-GB" sz="2000" b="1" dirty="0" smtClean="0"/>
              <a:t> </a:t>
            </a:r>
            <a:r>
              <a:rPr lang="en-GB" sz="2000" dirty="0" smtClean="0"/>
              <a:t>: </a:t>
            </a:r>
            <a:r>
              <a:rPr lang="en-GB" sz="2000" i="1" dirty="0" smtClean="0"/>
              <a:t>Identifier les </a:t>
            </a:r>
            <a:r>
              <a:rPr lang="en-GB" sz="2000" i="1" dirty="0" err="1" smtClean="0"/>
              <a:t>signaux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communs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dans</a:t>
            </a:r>
            <a:r>
              <a:rPr lang="en-GB" sz="2000" i="1" dirty="0" smtClean="0"/>
              <a:t>  la compilation Holocene</a:t>
            </a:r>
            <a:endParaRPr lang="en-GB" sz="20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502" y="1581424"/>
            <a:ext cx="5018432" cy="356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00424"/>
            <a:ext cx="4310592" cy="1336956"/>
          </a:xfrm>
        </p:spPr>
        <p:txBody>
          <a:bodyPr/>
          <a:lstStyle/>
          <a:p>
            <a:r>
              <a:rPr lang="en-GB" dirty="0" smtClean="0"/>
              <a:t>Pseudo-proxy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1"/>
            <a:ext cx="4277861" cy="4343400"/>
          </a:xfrm>
        </p:spPr>
        <p:txBody>
          <a:bodyPr/>
          <a:lstStyle/>
          <a:p>
            <a:r>
              <a:rPr lang="en-GB" dirty="0" smtClean="0"/>
              <a:t>Validation de la </a:t>
            </a:r>
            <a:r>
              <a:rPr lang="en-GB" dirty="0" err="1" smtClean="0"/>
              <a:t>mtéhode</a:t>
            </a:r>
            <a:r>
              <a:rPr lang="en-GB" dirty="0" smtClean="0"/>
              <a:t> et du sampling spatial avec les </a:t>
            </a:r>
            <a:r>
              <a:rPr lang="en-GB" dirty="0" err="1" smtClean="0"/>
              <a:t>données</a:t>
            </a:r>
            <a:r>
              <a:rPr lang="en-GB" dirty="0" smtClean="0"/>
              <a:t> HadISST (1870-2014)</a:t>
            </a:r>
          </a:p>
          <a:p>
            <a:r>
              <a:rPr lang="en-GB" dirty="0" smtClean="0"/>
              <a:t>Les </a:t>
            </a:r>
            <a:r>
              <a:rPr lang="en-GB" dirty="0" err="1" smtClean="0"/>
              <a:t>deux</a:t>
            </a:r>
            <a:r>
              <a:rPr lang="en-GB" dirty="0" smtClean="0"/>
              <a:t> premières EOF </a:t>
            </a:r>
            <a:r>
              <a:rPr lang="en-GB" dirty="0" err="1" smtClean="0"/>
              <a:t>semblent</a:t>
            </a:r>
            <a:r>
              <a:rPr lang="en-GB" dirty="0" smtClean="0"/>
              <a:t> </a:t>
            </a:r>
            <a:r>
              <a:rPr lang="en-GB" dirty="0" err="1" smtClean="0"/>
              <a:t>plutot</a:t>
            </a:r>
            <a:r>
              <a:rPr lang="en-GB" dirty="0" smtClean="0"/>
              <a:t> </a:t>
            </a:r>
            <a:r>
              <a:rPr lang="en-GB" dirty="0" err="1" smtClean="0"/>
              <a:t>bien</a:t>
            </a:r>
            <a:r>
              <a:rPr lang="en-GB" dirty="0" smtClean="0"/>
              <a:t> </a:t>
            </a:r>
            <a:r>
              <a:rPr lang="en-GB" dirty="0" err="1" smtClean="0"/>
              <a:t>reproduites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61" y="0"/>
            <a:ext cx="4866139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27" y="0"/>
            <a:ext cx="4866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00424"/>
            <a:ext cx="4310592" cy="1336956"/>
          </a:xfrm>
        </p:spPr>
        <p:txBody>
          <a:bodyPr/>
          <a:lstStyle/>
          <a:p>
            <a:r>
              <a:rPr lang="en-GB" dirty="0" smtClean="0"/>
              <a:t>Pseudo-proxy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053" y="0"/>
            <a:ext cx="4866139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053" y="0"/>
            <a:ext cx="4866139" cy="6858000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0" y="1600201"/>
            <a:ext cx="4277861" cy="4343400"/>
          </a:xfrm>
        </p:spPr>
        <p:txBody>
          <a:bodyPr/>
          <a:lstStyle/>
          <a:p>
            <a:r>
              <a:rPr lang="en-GB" dirty="0" smtClean="0"/>
              <a:t>Validation de la </a:t>
            </a:r>
            <a:r>
              <a:rPr lang="en-GB" dirty="0" err="1" smtClean="0"/>
              <a:t>mtéhode</a:t>
            </a:r>
            <a:r>
              <a:rPr lang="en-GB" dirty="0" smtClean="0"/>
              <a:t> et du sampling spatial avec les </a:t>
            </a:r>
            <a:r>
              <a:rPr lang="en-GB" dirty="0" err="1" smtClean="0"/>
              <a:t>données</a:t>
            </a:r>
            <a:r>
              <a:rPr lang="en-GB" dirty="0" smtClean="0"/>
              <a:t> HadISST (1870-2014)</a:t>
            </a:r>
          </a:p>
          <a:p>
            <a:r>
              <a:rPr lang="en-GB" dirty="0" smtClean="0"/>
              <a:t>Les </a:t>
            </a:r>
            <a:r>
              <a:rPr lang="en-GB" dirty="0" err="1" smtClean="0"/>
              <a:t>deux</a:t>
            </a:r>
            <a:r>
              <a:rPr lang="en-GB" dirty="0" smtClean="0"/>
              <a:t> premières EOF </a:t>
            </a:r>
            <a:r>
              <a:rPr lang="en-GB" dirty="0" err="1" smtClean="0"/>
              <a:t>semblent</a:t>
            </a:r>
            <a:r>
              <a:rPr lang="en-GB" dirty="0" smtClean="0"/>
              <a:t> </a:t>
            </a:r>
            <a:r>
              <a:rPr lang="en-GB" dirty="0" err="1" smtClean="0"/>
              <a:t>plutot</a:t>
            </a:r>
            <a:r>
              <a:rPr lang="en-GB" dirty="0" smtClean="0"/>
              <a:t> </a:t>
            </a:r>
            <a:r>
              <a:rPr lang="en-GB" dirty="0" err="1" smtClean="0"/>
              <a:t>bien</a:t>
            </a:r>
            <a:r>
              <a:rPr lang="en-GB" dirty="0" smtClean="0"/>
              <a:t> </a:t>
            </a:r>
            <a:r>
              <a:rPr lang="en-GB" dirty="0" err="1" smtClean="0"/>
              <a:t>reproduites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77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00424"/>
            <a:ext cx="4310592" cy="1336956"/>
          </a:xfrm>
        </p:spPr>
        <p:txBody>
          <a:bodyPr/>
          <a:lstStyle/>
          <a:p>
            <a:r>
              <a:rPr lang="en-GB" dirty="0" smtClean="0"/>
              <a:t>Pseudo-proxy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592" y="0"/>
            <a:ext cx="4866139" cy="6858000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0" y="1600201"/>
            <a:ext cx="4277861" cy="4343400"/>
          </a:xfrm>
        </p:spPr>
        <p:txBody>
          <a:bodyPr/>
          <a:lstStyle/>
          <a:p>
            <a:r>
              <a:rPr lang="en-GB" dirty="0" smtClean="0"/>
              <a:t>Validation de la </a:t>
            </a:r>
            <a:r>
              <a:rPr lang="en-GB" dirty="0" err="1" smtClean="0"/>
              <a:t>mtéhode</a:t>
            </a:r>
            <a:r>
              <a:rPr lang="en-GB" dirty="0" smtClean="0"/>
              <a:t> et du sampling spatial avec les </a:t>
            </a:r>
            <a:r>
              <a:rPr lang="en-GB" dirty="0" err="1" smtClean="0"/>
              <a:t>données</a:t>
            </a:r>
            <a:r>
              <a:rPr lang="en-GB" dirty="0" smtClean="0"/>
              <a:t> HadISST (1870-2014)</a:t>
            </a:r>
          </a:p>
          <a:p>
            <a:r>
              <a:rPr lang="en-GB" dirty="0" smtClean="0"/>
              <a:t>Les </a:t>
            </a:r>
            <a:r>
              <a:rPr lang="en-GB" dirty="0" err="1" smtClean="0"/>
              <a:t>deux</a:t>
            </a:r>
            <a:r>
              <a:rPr lang="en-GB" dirty="0" smtClean="0"/>
              <a:t> premières EOF </a:t>
            </a:r>
            <a:r>
              <a:rPr lang="en-GB" dirty="0" err="1" smtClean="0"/>
              <a:t>semblent</a:t>
            </a:r>
            <a:r>
              <a:rPr lang="en-GB" dirty="0" smtClean="0"/>
              <a:t> </a:t>
            </a:r>
            <a:r>
              <a:rPr lang="en-GB" dirty="0" err="1" smtClean="0"/>
              <a:t>plutot</a:t>
            </a:r>
            <a:r>
              <a:rPr lang="en-GB" dirty="0" smtClean="0"/>
              <a:t> </a:t>
            </a:r>
            <a:r>
              <a:rPr lang="en-GB" dirty="0" err="1" smtClean="0"/>
              <a:t>bien</a:t>
            </a:r>
            <a:r>
              <a:rPr lang="en-GB" dirty="0" smtClean="0"/>
              <a:t> </a:t>
            </a:r>
            <a:r>
              <a:rPr lang="en-GB" dirty="0" err="1" smtClean="0"/>
              <a:t>reproduites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9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4157"/>
            <a:ext cx="4310592" cy="1336956"/>
          </a:xfrm>
        </p:spPr>
        <p:txBody>
          <a:bodyPr/>
          <a:lstStyle/>
          <a:p>
            <a:r>
              <a:rPr lang="en-GB" sz="3600" dirty="0" smtClean="0"/>
              <a:t>Application to </a:t>
            </a:r>
            <a:r>
              <a:rPr lang="en-GB" sz="3600" dirty="0" err="1" smtClean="0"/>
              <a:t>Yannick</a:t>
            </a:r>
            <a:r>
              <a:rPr lang="en-GB" sz="3600" dirty="0" smtClean="0"/>
              <a:t> database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1"/>
            <a:ext cx="4277862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Temporal interpolation</a:t>
            </a:r>
          </a:p>
          <a:p>
            <a:r>
              <a:rPr lang="en-GB" sz="2000" dirty="0" smtClean="0"/>
              <a:t>Use of EOF analysis to find out the most similar signal in all theses 22 cores (removing local noisy signal)</a:t>
            </a:r>
            <a:endParaRPr lang="en-GB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61" y="0"/>
            <a:ext cx="4866139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61" y="0"/>
            <a:ext cx="4866139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861" y="-1"/>
            <a:ext cx="4866139" cy="685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58" y="3618000"/>
            <a:ext cx="4289720" cy="32400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-9605" y="2108199"/>
            <a:ext cx="4277862" cy="4732867"/>
            <a:chOff x="-973668" y="1600201"/>
            <a:chExt cx="4629072" cy="540699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3668" y="1600201"/>
              <a:ext cx="4629072" cy="5116694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-973668" y="6637867"/>
              <a:ext cx="46290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Kissel</a:t>
              </a:r>
              <a:r>
                <a:rPr lang="en-GB" dirty="0" smtClean="0"/>
                <a:t> et al. 2013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378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91047"/>
            <a:ext cx="6409870" cy="1545696"/>
          </a:xfrm>
        </p:spPr>
        <p:txBody>
          <a:bodyPr/>
          <a:lstStyle/>
          <a:p>
            <a:r>
              <a:rPr lang="en-GB" dirty="0" err="1"/>
              <a:t>C</a:t>
            </a:r>
            <a:r>
              <a:rPr lang="en-GB" dirty="0" err="1" smtClean="0"/>
              <a:t>hantiers</a:t>
            </a:r>
            <a:r>
              <a:rPr lang="en-GB" dirty="0" smtClean="0"/>
              <a:t> en </a:t>
            </a:r>
            <a:r>
              <a:rPr lang="en-GB" dirty="0" err="1" smtClean="0"/>
              <a:t>cours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5467" y="2119456"/>
            <a:ext cx="9008533" cy="399628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Simulation de </a:t>
            </a:r>
            <a:r>
              <a:rPr lang="en-GB" dirty="0" err="1" smtClean="0"/>
              <a:t>sensibilité</a:t>
            </a:r>
            <a:r>
              <a:rPr lang="en-GB" dirty="0" smtClean="0"/>
              <a:t> “Hosing </a:t>
            </a:r>
            <a:r>
              <a:rPr lang="en-GB" dirty="0" err="1" smtClean="0"/>
              <a:t>Mediterranée</a:t>
            </a:r>
            <a:r>
              <a:rPr lang="en-GB" dirty="0" smtClean="0"/>
              <a:t>” </a:t>
            </a:r>
            <a:r>
              <a:rPr lang="en-GB" b="1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GB" b="1" dirty="0" smtClean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Analyse </a:t>
            </a:r>
            <a:r>
              <a:rPr lang="en-GB" dirty="0" err="1"/>
              <a:t>statistique</a:t>
            </a:r>
            <a:r>
              <a:rPr lang="en-GB" dirty="0"/>
              <a:t> de la compilation Holocene </a:t>
            </a:r>
            <a:r>
              <a:rPr lang="en-GB" dirty="0" err="1"/>
              <a:t>produite</a:t>
            </a:r>
            <a:r>
              <a:rPr lang="en-GB" dirty="0"/>
              <a:t> par  </a:t>
            </a:r>
            <a:r>
              <a:rPr lang="en-GB" dirty="0" err="1"/>
              <a:t>Yannick</a:t>
            </a:r>
            <a:r>
              <a:rPr lang="en-GB" dirty="0"/>
              <a:t> Mary et </a:t>
            </a:r>
            <a:r>
              <a:rPr lang="en-GB" dirty="0" err="1"/>
              <a:t>Frede</a:t>
            </a:r>
            <a:r>
              <a:rPr lang="en-GB" dirty="0"/>
              <a:t> </a:t>
            </a:r>
            <a:r>
              <a:rPr lang="en-GB" dirty="0" err="1" smtClean="0"/>
              <a:t>Eynaud</a:t>
            </a:r>
            <a:r>
              <a:rPr lang="en-GB" dirty="0" smtClean="0"/>
              <a:t>  </a:t>
            </a:r>
            <a:r>
              <a:rPr lang="en-GB" b="1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err="1"/>
              <a:t>Comparaison</a:t>
            </a:r>
            <a:r>
              <a:rPr lang="en-GB" dirty="0"/>
              <a:t> simulations de Olivier Marti avec </a:t>
            </a:r>
            <a:r>
              <a:rPr lang="en-GB" dirty="0" err="1" smtClean="0"/>
              <a:t>données</a:t>
            </a:r>
            <a:r>
              <a:rPr lang="en-GB" dirty="0" smtClean="0"/>
              <a:t> </a:t>
            </a:r>
            <a:r>
              <a:rPr lang="en-GB" dirty="0"/>
              <a:t>Xavier </a:t>
            </a:r>
            <a:r>
              <a:rPr lang="en-GB" dirty="0" err="1"/>
              <a:t>Crosta</a:t>
            </a:r>
            <a:r>
              <a:rPr lang="en-GB" dirty="0"/>
              <a:t> et </a:t>
            </a:r>
            <a:r>
              <a:rPr lang="en-GB" dirty="0" err="1"/>
              <a:t>Julien</a:t>
            </a:r>
            <a:r>
              <a:rPr lang="en-GB" dirty="0"/>
              <a:t> </a:t>
            </a:r>
            <a:r>
              <a:rPr lang="en-GB" dirty="0" err="1"/>
              <a:t>Crespin</a:t>
            </a:r>
            <a:r>
              <a:rPr lang="en-GB" dirty="0"/>
              <a:t> sur tout </a:t>
            </a:r>
            <a:r>
              <a:rPr lang="en-GB" dirty="0" err="1" smtClean="0"/>
              <a:t>l’Holocène</a:t>
            </a:r>
            <a:r>
              <a:rPr lang="en-GB" dirty="0" smtClean="0"/>
              <a:t> : </a:t>
            </a:r>
            <a:r>
              <a:rPr lang="en-GB" dirty="0" err="1" smtClean="0"/>
              <a:t>papier</a:t>
            </a:r>
            <a:r>
              <a:rPr lang="en-GB" dirty="0" smtClean="0"/>
              <a:t> en </a:t>
            </a:r>
            <a:r>
              <a:rPr lang="en-GB" dirty="0" err="1" smtClean="0"/>
              <a:t>cours</a:t>
            </a:r>
            <a:r>
              <a:rPr lang="en-GB" dirty="0" smtClean="0"/>
              <a:t> </a:t>
            </a:r>
            <a:r>
              <a:rPr lang="en-GB" dirty="0" err="1" smtClean="0"/>
              <a:t>d’écriture</a:t>
            </a:r>
            <a:r>
              <a:rPr lang="en-GB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Analyse simulations PMIP3 mid-Holocene sur </a:t>
            </a:r>
            <a:r>
              <a:rPr lang="en-GB" dirty="0" err="1" smtClean="0"/>
              <a:t>l’Atl</a:t>
            </a:r>
            <a:r>
              <a:rPr lang="en-GB" dirty="0" smtClean="0"/>
              <a:t>. Nord (</a:t>
            </a:r>
            <a:r>
              <a:rPr lang="en-GB" dirty="0" err="1" smtClean="0"/>
              <a:t>Milex</a:t>
            </a:r>
            <a:r>
              <a:rPr lang="en-GB" dirty="0" smtClean="0"/>
              <a:t> project)</a:t>
            </a:r>
          </a:p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007" y="-21707"/>
            <a:ext cx="2159993" cy="21609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3" y="4114796"/>
            <a:ext cx="1439998" cy="14399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3" y="5071529"/>
            <a:ext cx="1439998" cy="14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0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	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Une</a:t>
            </a:r>
            <a:r>
              <a:rPr lang="en-GB" dirty="0" smtClean="0"/>
              <a:t> AMOC plus forte pendant le </a:t>
            </a:r>
            <a:r>
              <a:rPr lang="en-GB" dirty="0" err="1" smtClean="0"/>
              <a:t>Sapropel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</a:t>
            </a:r>
            <a:r>
              <a:rPr lang="en-GB" dirty="0" err="1" smtClean="0"/>
              <a:t>modele</a:t>
            </a:r>
            <a:r>
              <a:rPr lang="en-GB" dirty="0" smtClean="0"/>
              <a:t> IPSL-CM5</a:t>
            </a:r>
          </a:p>
          <a:p>
            <a:r>
              <a:rPr lang="en-GB" dirty="0"/>
              <a:t>Compilation </a:t>
            </a:r>
            <a:r>
              <a:rPr lang="en-GB" dirty="0" err="1"/>
              <a:t>Yannick</a:t>
            </a:r>
            <a:r>
              <a:rPr lang="en-GB" dirty="0"/>
              <a:t> :</a:t>
            </a:r>
          </a:p>
          <a:p>
            <a:pPr lvl="1"/>
            <a:r>
              <a:rPr lang="en-GB" dirty="0" err="1"/>
              <a:t>Refroidissement</a:t>
            </a:r>
            <a:r>
              <a:rPr lang="en-GB" dirty="0"/>
              <a:t> sur </a:t>
            </a:r>
            <a:r>
              <a:rPr lang="en-GB" dirty="0" err="1"/>
              <a:t>Atlantique</a:t>
            </a:r>
            <a:r>
              <a:rPr lang="en-GB" dirty="0"/>
              <a:t> Nord sur la </a:t>
            </a:r>
            <a:r>
              <a:rPr lang="en-GB" dirty="0" err="1"/>
              <a:t>periode</a:t>
            </a:r>
            <a:r>
              <a:rPr lang="en-GB" dirty="0"/>
              <a:t> 10-2 </a:t>
            </a:r>
            <a:r>
              <a:rPr lang="en-GB" dirty="0" err="1"/>
              <a:t>kyrs</a:t>
            </a:r>
            <a:r>
              <a:rPr lang="en-GB" dirty="0"/>
              <a:t> BP</a:t>
            </a:r>
          </a:p>
          <a:p>
            <a:pPr lvl="1"/>
            <a:r>
              <a:rPr lang="en-GB" dirty="0"/>
              <a:t>Max AMOC de </a:t>
            </a:r>
            <a:r>
              <a:rPr lang="en-GB" dirty="0" err="1"/>
              <a:t>l’Holocene</a:t>
            </a:r>
            <a:r>
              <a:rPr lang="en-GB" dirty="0"/>
              <a:t> 6000-8000 BP (?</a:t>
            </a:r>
            <a:r>
              <a:rPr lang="en-GB" dirty="0" smtClean="0"/>
              <a:t>)</a:t>
            </a:r>
          </a:p>
          <a:p>
            <a:r>
              <a:rPr lang="en-GB" dirty="0" smtClean="0"/>
              <a:t>Un lien entre </a:t>
            </a:r>
            <a:r>
              <a:rPr lang="en-GB" dirty="0" err="1" smtClean="0"/>
              <a:t>ces</a:t>
            </a:r>
            <a:r>
              <a:rPr lang="en-GB" dirty="0" smtClean="0"/>
              <a:t> </a:t>
            </a:r>
            <a:r>
              <a:rPr lang="en-GB" dirty="0" err="1" smtClean="0"/>
              <a:t>deux</a:t>
            </a:r>
            <a:r>
              <a:rPr lang="en-GB" dirty="0" smtClean="0"/>
              <a:t> etudes ? Suppression MOW </a:t>
            </a:r>
            <a:r>
              <a:rPr lang="en-GB" dirty="0" err="1" smtClean="0"/>
              <a:t>peut</a:t>
            </a:r>
            <a:r>
              <a:rPr lang="en-GB" dirty="0" smtClean="0"/>
              <a:t> </a:t>
            </a:r>
            <a:r>
              <a:rPr lang="en-GB" dirty="0" err="1" smtClean="0"/>
              <a:t>elle</a:t>
            </a:r>
            <a:r>
              <a:rPr lang="en-GB" dirty="0" smtClean="0"/>
              <a:t> </a:t>
            </a:r>
            <a:r>
              <a:rPr lang="en-GB" dirty="0" err="1" smtClean="0"/>
              <a:t>expliquer</a:t>
            </a:r>
            <a:r>
              <a:rPr lang="en-GB" dirty="0" smtClean="0"/>
              <a:t> le max AMOC sur </a:t>
            </a:r>
            <a:r>
              <a:rPr lang="en-GB" dirty="0" err="1" smtClean="0"/>
              <a:t>l’Holocene</a:t>
            </a:r>
            <a:r>
              <a:rPr lang="en-GB" dirty="0" smtClean="0"/>
              <a:t> ?</a:t>
            </a:r>
          </a:p>
          <a:p>
            <a:r>
              <a:rPr lang="en-GB" dirty="0" err="1" smtClean="0"/>
              <a:t>Comparaison</a:t>
            </a:r>
            <a:r>
              <a:rPr lang="en-GB" dirty="0" smtClean="0"/>
              <a:t> obs. =&gt; </a:t>
            </a:r>
            <a:r>
              <a:rPr lang="en-GB" dirty="0" err="1" smtClean="0"/>
              <a:t>Traceurs</a:t>
            </a:r>
            <a:r>
              <a:rPr lang="en-GB" dirty="0" smtClean="0"/>
              <a:t> </a:t>
            </a:r>
            <a:r>
              <a:rPr lang="en-GB" dirty="0" err="1" smtClean="0"/>
              <a:t>Nd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</a:t>
            </a:r>
            <a:r>
              <a:rPr lang="en-GB" dirty="0" err="1" smtClean="0"/>
              <a:t>modèle</a:t>
            </a:r>
            <a:r>
              <a:rPr lang="en-GB" dirty="0"/>
              <a:t> </a:t>
            </a:r>
            <a:r>
              <a:rPr lang="en-GB" dirty="0" smtClean="0"/>
              <a:t>+ lien avec gyres</a:t>
            </a:r>
          </a:p>
        </p:txBody>
      </p:sp>
    </p:spTree>
    <p:extLst>
      <p:ext uri="{BB962C8B-B14F-4D97-AF65-F5344CB8AC3E}">
        <p14:creationId xmlns:p14="http://schemas.microsoft.com/office/powerpoint/2010/main" val="28670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067" y="-313266"/>
            <a:ext cx="9288000" cy="7588827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15407" y="581727"/>
            <a:ext cx="8042276" cy="5988405"/>
          </a:xfrm>
        </p:spPr>
        <p:txBody>
          <a:bodyPr/>
          <a:lstStyle/>
          <a:p>
            <a:r>
              <a:rPr lang="en-GB" sz="7200" b="1" dirty="0" smtClean="0">
                <a:solidFill>
                  <a:srgbClr val="FFFFFF"/>
                </a:solidFill>
              </a:rPr>
              <a:t>Thank you!</a:t>
            </a:r>
            <a:br>
              <a:rPr lang="en-GB" sz="7200" b="1" dirty="0" smtClean="0">
                <a:solidFill>
                  <a:srgbClr val="FFFFFF"/>
                </a:solidFill>
              </a:rPr>
            </a:br>
            <a:r>
              <a:rPr lang="en-GB" sz="7200" b="1" dirty="0">
                <a:solidFill>
                  <a:srgbClr val="FFFFFF"/>
                </a:solidFill>
              </a:rPr>
              <a:t/>
            </a:r>
            <a:br>
              <a:rPr lang="en-GB" sz="7200" b="1" dirty="0">
                <a:solidFill>
                  <a:srgbClr val="FFFFFF"/>
                </a:solidFill>
              </a:rPr>
            </a:br>
            <a:r>
              <a:rPr lang="en-GB" sz="7200" b="1" dirty="0" smtClean="0">
                <a:solidFill>
                  <a:srgbClr val="FFFFFF"/>
                </a:solidFill>
              </a:rPr>
              <a:t/>
            </a:r>
            <a:br>
              <a:rPr lang="en-GB" sz="7200" b="1" dirty="0" smtClean="0">
                <a:solidFill>
                  <a:srgbClr val="FFFFFF"/>
                </a:solidFill>
              </a:rPr>
            </a:br>
            <a:r>
              <a:rPr lang="en-GB" dirty="0" smtClean="0">
                <a:solidFill>
                  <a:srgbClr val="FFFFFF"/>
                </a:solidFill>
              </a:rPr>
              <a:t/>
            </a:r>
            <a:br>
              <a:rPr lang="en-GB" dirty="0" smtClean="0">
                <a:solidFill>
                  <a:srgbClr val="FFFFFF"/>
                </a:solidFill>
              </a:rPr>
            </a:br>
            <a:r>
              <a:rPr lang="en-GB" dirty="0" smtClean="0">
                <a:solidFill>
                  <a:srgbClr val="FFFFFF"/>
                </a:solidFill>
              </a:rPr>
              <a:t/>
            </a:r>
            <a:br>
              <a:rPr lang="en-GB" dirty="0" smtClean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/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</a:t>
            </a:r>
            <a:r>
              <a:rPr lang="en-GB" sz="2400" dirty="0" smtClean="0">
                <a:solidFill>
                  <a:srgbClr val="FFFFFF"/>
                </a:solidFill>
              </a:rPr>
              <a:t>idier.swingedouw@u-bordeaux1.fr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0933" y="1913467"/>
            <a:ext cx="8534400" cy="4030134"/>
          </a:xfrm>
        </p:spPr>
        <p:txBody>
          <a:bodyPr/>
          <a:lstStyle/>
          <a:p>
            <a:r>
              <a:rPr lang="en-GB" dirty="0" err="1" smtClean="0"/>
              <a:t>Reponse</a:t>
            </a:r>
            <a:r>
              <a:rPr lang="en-GB" dirty="0" smtClean="0"/>
              <a:t> </a:t>
            </a:r>
            <a:r>
              <a:rPr lang="en-GB" dirty="0" err="1" smtClean="0"/>
              <a:t>climat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y 6000 </a:t>
            </a:r>
            <a:r>
              <a:rPr lang="en-GB" dirty="0" err="1" smtClean="0"/>
              <a:t>ans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PMIP3 : analyse de </a:t>
            </a:r>
            <a:r>
              <a:rPr lang="en-GB" dirty="0" err="1"/>
              <a:t>Alina</a:t>
            </a:r>
            <a:r>
              <a:rPr lang="en-GB" dirty="0"/>
              <a:t> </a:t>
            </a:r>
            <a:r>
              <a:rPr lang="en-GB" dirty="0" err="1"/>
              <a:t>Gainusa</a:t>
            </a:r>
            <a:r>
              <a:rPr lang="en-GB" dirty="0"/>
              <a:t> </a:t>
            </a:r>
            <a:r>
              <a:rPr lang="en-GB" dirty="0" err="1" smtClean="0"/>
              <a:t>Bogdan</a:t>
            </a:r>
            <a:r>
              <a:rPr lang="en-GB" dirty="0" smtClean="0"/>
              <a:t> pour le </a:t>
            </a:r>
            <a:r>
              <a:rPr lang="en-GB" dirty="0" err="1" smtClean="0"/>
              <a:t>projet</a:t>
            </a:r>
            <a:r>
              <a:rPr lang="en-GB" dirty="0" smtClean="0"/>
              <a:t> </a:t>
            </a:r>
            <a:r>
              <a:rPr lang="en-GB" dirty="0" err="1" smtClean="0"/>
              <a:t>Milex</a:t>
            </a:r>
            <a:r>
              <a:rPr lang="en-GB" dirty="0" smtClean="0"/>
              <a:t> (PI : Pascal </a:t>
            </a:r>
            <a:r>
              <a:rPr lang="en-GB" dirty="0" err="1" smtClean="0"/>
              <a:t>Yiou</a:t>
            </a:r>
            <a:r>
              <a:rPr lang="en-GB" dirty="0" smtClean="0"/>
              <a:t>)</a:t>
            </a:r>
          </a:p>
          <a:p>
            <a:r>
              <a:rPr lang="en-GB" dirty="0" smtClean="0"/>
              <a:t>Motivation : NAO+ </a:t>
            </a:r>
            <a:r>
              <a:rPr lang="en-GB" dirty="0" err="1" smtClean="0"/>
              <a:t>à</a:t>
            </a:r>
            <a:r>
              <a:rPr lang="en-GB" dirty="0" smtClean="0"/>
              <a:t> 6K </a:t>
            </a:r>
            <a:r>
              <a:rPr lang="en-GB" dirty="0" err="1" smtClean="0"/>
              <a:t>dans</a:t>
            </a:r>
            <a:r>
              <a:rPr lang="en-GB" dirty="0" smtClean="0"/>
              <a:t> les </a:t>
            </a:r>
            <a:r>
              <a:rPr lang="en-GB" dirty="0" err="1" smtClean="0"/>
              <a:t>obs</a:t>
            </a:r>
            <a:r>
              <a:rPr lang="en-GB" dirty="0" smtClean="0"/>
              <a:t> ? (</a:t>
            </a:r>
            <a:r>
              <a:rPr lang="en-GB" dirty="0" err="1" smtClean="0"/>
              <a:t>Mauri</a:t>
            </a:r>
            <a:r>
              <a:rPr lang="en-GB" dirty="0" smtClean="0"/>
              <a:t> et al. 2014)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3883306"/>
            <a:ext cx="3386667" cy="2974694"/>
          </a:xfrm>
          <a:prstGeom prst="rect">
            <a:avLst/>
          </a:prstGeom>
        </p:spPr>
      </p:pic>
      <p:sp>
        <p:nvSpPr>
          <p:cNvPr id="6" name="TextBox 241"/>
          <p:cNvSpPr txBox="1"/>
          <p:nvPr/>
        </p:nvSpPr>
        <p:spPr>
          <a:xfrm>
            <a:off x="1340103" y="304800"/>
            <a:ext cx="677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5698F"/>
                </a:solidFill>
              </a:rPr>
              <a:t>Analyse base de données PMIP3 sur l’Atlantique pour 6k </a:t>
            </a:r>
          </a:p>
        </p:txBody>
      </p:sp>
    </p:spTree>
    <p:extLst>
      <p:ext uri="{BB962C8B-B14F-4D97-AF65-F5344CB8AC3E}">
        <p14:creationId xmlns:p14="http://schemas.microsoft.com/office/powerpoint/2010/main" val="5312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Box 241"/>
          <p:cNvSpPr txBox="1"/>
          <p:nvPr/>
        </p:nvSpPr>
        <p:spPr>
          <a:xfrm>
            <a:off x="1340103" y="0"/>
            <a:ext cx="677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5698F"/>
                </a:solidFill>
              </a:rPr>
              <a:t>Analyse base de données PMIP3 sur l’Atlantique pour 6k </a:t>
            </a:r>
          </a:p>
        </p:txBody>
      </p:sp>
      <p:grpSp>
        <p:nvGrpSpPr>
          <p:cNvPr id="15" name="Grouper 14"/>
          <p:cNvGrpSpPr/>
          <p:nvPr/>
        </p:nvGrpSpPr>
        <p:grpSpPr>
          <a:xfrm>
            <a:off x="4619626" y="1151223"/>
            <a:ext cx="4574116" cy="5150503"/>
            <a:chOff x="4603751" y="1151223"/>
            <a:chExt cx="4574116" cy="5150503"/>
          </a:xfrm>
        </p:grpSpPr>
        <p:graphicFrame>
          <p:nvGraphicFramePr>
            <p:cNvPr id="45" name="Graphique 4"/>
            <p:cNvGraphicFramePr/>
            <p:nvPr>
              <p:extLst>
                <p:ext uri="{D42A27DB-BD31-4B8C-83A1-F6EECF244321}">
                  <p14:modId xmlns:p14="http://schemas.microsoft.com/office/powerpoint/2010/main" val="3322579345"/>
                </p:ext>
              </p:extLst>
            </p:nvPr>
          </p:nvGraphicFramePr>
          <p:xfrm>
            <a:off x="6452955" y="1151223"/>
            <a:ext cx="2724912" cy="3070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3751" y="1479564"/>
              <a:ext cx="1785802" cy="2130050"/>
            </a:xfrm>
            <a:prstGeom prst="rect">
              <a:avLst/>
            </a:prstGeom>
          </p:spPr>
        </p:pic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2626" y="4060852"/>
              <a:ext cx="1856978" cy="2240874"/>
            </a:xfrm>
            <a:prstGeom prst="rect">
              <a:avLst/>
            </a:prstGeom>
          </p:spPr>
        </p:pic>
      </p:grpSp>
      <p:grpSp>
        <p:nvGrpSpPr>
          <p:cNvPr id="7" name="Grouper 6"/>
          <p:cNvGrpSpPr/>
          <p:nvPr/>
        </p:nvGrpSpPr>
        <p:grpSpPr>
          <a:xfrm>
            <a:off x="457200" y="1151222"/>
            <a:ext cx="3098799" cy="2401498"/>
            <a:chOff x="676490" y="5785807"/>
            <a:chExt cx="1765066" cy="1940784"/>
          </a:xfrm>
        </p:grpSpPr>
        <p:grpSp>
          <p:nvGrpSpPr>
            <p:cNvPr id="111" name="Group 13"/>
            <p:cNvGrpSpPr/>
            <p:nvPr/>
          </p:nvGrpSpPr>
          <p:grpSpPr>
            <a:xfrm>
              <a:off x="676490" y="6051159"/>
              <a:ext cx="1765066" cy="1675432"/>
              <a:chOff x="1888457" y="6511829"/>
              <a:chExt cx="2766093" cy="1870171"/>
            </a:xfrm>
          </p:grpSpPr>
          <p:pic>
            <p:nvPicPr>
              <p:cNvPr id="113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258423" y="8108950"/>
                <a:ext cx="2076450" cy="273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t="9068"/>
              <a:stretch/>
            </p:blipFill>
            <p:spPr bwMode="auto">
              <a:xfrm>
                <a:off x="1928123" y="6511829"/>
                <a:ext cx="2726427" cy="164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5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888457" y="6681536"/>
                <a:ext cx="409575" cy="1419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6" name="ZoneTexte 115"/>
            <p:cNvSpPr txBox="1"/>
            <p:nvPr/>
          </p:nvSpPr>
          <p:spPr>
            <a:xfrm>
              <a:off x="865970" y="5785807"/>
              <a:ext cx="1563120" cy="24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radiative forcing 6K-0K</a:t>
              </a:r>
              <a:endParaRPr lang="en-US" sz="1400" dirty="0"/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-407455" y="3552720"/>
            <a:ext cx="45720" cy="4193760"/>
          </a:xfrm>
          <a:prstGeom prst="rect">
            <a:avLst/>
          </a:prstGeom>
          <a:solidFill>
            <a:srgbClr val="15698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102" name="Groupe 101"/>
          <p:cNvGrpSpPr>
            <a:grpSpLocks noChangeAspect="1"/>
          </p:cNvGrpSpPr>
          <p:nvPr/>
        </p:nvGrpSpPr>
        <p:grpSpPr>
          <a:xfrm>
            <a:off x="0" y="3778894"/>
            <a:ext cx="2497855" cy="3097025"/>
            <a:chOff x="4890388" y="2285970"/>
            <a:chExt cx="3508650" cy="2565178"/>
          </a:xfrm>
        </p:grpSpPr>
        <p:pic>
          <p:nvPicPr>
            <p:cNvPr id="100" name="Image 99"/>
            <p:cNvPicPr>
              <a:picLocks noChangeAspect="1"/>
            </p:cNvPicPr>
            <p:nvPr/>
          </p:nvPicPr>
          <p:blipFill rotWithShape="1">
            <a:blip r:embed="rId9"/>
            <a:srcRect t="8671"/>
            <a:stretch/>
          </p:blipFill>
          <p:spPr>
            <a:xfrm>
              <a:off x="4890388" y="2285970"/>
              <a:ext cx="3508650" cy="2179111"/>
            </a:xfrm>
            <a:prstGeom prst="rect">
              <a:avLst/>
            </a:prstGeom>
          </p:spPr>
        </p:pic>
        <p:pic>
          <p:nvPicPr>
            <p:cNvPr id="101" name="Image 10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64644" y="4434489"/>
              <a:ext cx="3134394" cy="416659"/>
            </a:xfrm>
            <a:prstGeom prst="rect">
              <a:avLst/>
            </a:prstGeom>
          </p:spPr>
        </p:pic>
      </p:grpSp>
      <p:sp>
        <p:nvSpPr>
          <p:cNvPr id="104" name="ZoneTexte 103"/>
          <p:cNvSpPr txBox="1"/>
          <p:nvPr/>
        </p:nvSpPr>
        <p:spPr>
          <a:xfrm>
            <a:off x="311452" y="3599282"/>
            <a:ext cx="17934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/>
              <a:t>temperature</a:t>
            </a:r>
            <a:endParaRPr lang="en-US" sz="1400" dirty="0"/>
          </a:p>
        </p:txBody>
      </p:sp>
      <p:grpSp>
        <p:nvGrpSpPr>
          <p:cNvPr id="2" name="Grouper 1"/>
          <p:cNvGrpSpPr/>
          <p:nvPr/>
        </p:nvGrpSpPr>
        <p:grpSpPr>
          <a:xfrm>
            <a:off x="2036272" y="3573019"/>
            <a:ext cx="3107227" cy="3302914"/>
            <a:chOff x="2036273" y="3983613"/>
            <a:chExt cx="2710206" cy="2892306"/>
          </a:xfrm>
        </p:grpSpPr>
        <p:grpSp>
          <p:nvGrpSpPr>
            <p:cNvPr id="99" name="Groupe 98"/>
            <p:cNvGrpSpPr>
              <a:grpSpLocks noChangeAspect="1"/>
            </p:cNvGrpSpPr>
            <p:nvPr/>
          </p:nvGrpSpPr>
          <p:grpSpPr>
            <a:xfrm>
              <a:off x="2497855" y="4234589"/>
              <a:ext cx="2161198" cy="2641330"/>
              <a:chOff x="2792250" y="2482102"/>
              <a:chExt cx="3559500" cy="2565175"/>
            </a:xfrm>
          </p:grpSpPr>
          <p:pic>
            <p:nvPicPr>
              <p:cNvPr id="97" name="Image 96"/>
              <p:cNvPicPr>
                <a:picLocks noChangeAspect="1"/>
              </p:cNvPicPr>
              <p:nvPr/>
            </p:nvPicPr>
            <p:blipFill rotWithShape="1">
              <a:blip r:embed="rId11"/>
              <a:srcRect t="9887"/>
              <a:stretch/>
            </p:blipFill>
            <p:spPr>
              <a:xfrm>
                <a:off x="2792250" y="2482102"/>
                <a:ext cx="3559500" cy="2127199"/>
              </a:xfrm>
              <a:prstGeom prst="rect">
                <a:avLst/>
              </a:prstGeom>
            </p:spPr>
          </p:pic>
          <p:pic>
            <p:nvPicPr>
              <p:cNvPr id="98" name="Image 9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86652" y="4609301"/>
                <a:ext cx="3179110" cy="437976"/>
              </a:xfrm>
              <a:prstGeom prst="rect">
                <a:avLst/>
              </a:prstGeom>
            </p:spPr>
          </p:pic>
        </p:grpSp>
        <p:sp>
          <p:nvSpPr>
            <p:cNvPr id="105" name="Rectangle 104"/>
            <p:cNvSpPr/>
            <p:nvPr/>
          </p:nvSpPr>
          <p:spPr>
            <a:xfrm>
              <a:off x="2527104" y="3983613"/>
              <a:ext cx="2219375" cy="3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2746185" y="4066969"/>
              <a:ext cx="1793403" cy="269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dirty="0" err="1" smtClean="0"/>
                <a:t>sea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ice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cover</a:t>
              </a:r>
              <a:endParaRPr lang="en-US" sz="1400" dirty="0"/>
            </a:p>
          </p:txBody>
        </p:sp>
        <p:cxnSp>
          <p:nvCxnSpPr>
            <p:cNvPr id="118" name="Connecteur droit 117"/>
            <p:cNvCxnSpPr/>
            <p:nvPr/>
          </p:nvCxnSpPr>
          <p:spPr>
            <a:xfrm flipV="1">
              <a:off x="2253090" y="6013769"/>
              <a:ext cx="0" cy="853992"/>
            </a:xfrm>
            <a:prstGeom prst="line">
              <a:avLst/>
            </a:prstGeom>
            <a:ln w="12700">
              <a:solidFill>
                <a:srgbClr val="22B7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avec flèche 119"/>
            <p:cNvCxnSpPr/>
            <p:nvPr/>
          </p:nvCxnSpPr>
          <p:spPr>
            <a:xfrm flipH="1">
              <a:off x="2036273" y="6013769"/>
              <a:ext cx="216816" cy="0"/>
            </a:xfrm>
            <a:prstGeom prst="straightConnector1">
              <a:avLst/>
            </a:prstGeom>
            <a:ln w="12700">
              <a:solidFill>
                <a:srgbClr val="22B7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avec flèche 121"/>
            <p:cNvCxnSpPr/>
            <p:nvPr/>
          </p:nvCxnSpPr>
          <p:spPr>
            <a:xfrm flipH="1">
              <a:off x="2101880" y="4679376"/>
              <a:ext cx="1770339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97936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0629_allmodels_MH_anomalies_SIC_vs_AMO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7" y="1604557"/>
            <a:ext cx="7756973" cy="4643841"/>
          </a:xfrm>
          <a:prstGeom prst="rect">
            <a:avLst/>
          </a:prstGeom>
        </p:spPr>
      </p:pic>
      <p:sp>
        <p:nvSpPr>
          <p:cNvPr id="3" name="TextBox 241"/>
          <p:cNvSpPr txBox="1"/>
          <p:nvPr/>
        </p:nvSpPr>
        <p:spPr>
          <a:xfrm>
            <a:off x="1340103" y="0"/>
            <a:ext cx="677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5698F"/>
                </a:solidFill>
              </a:rPr>
              <a:t>Analyse base de données PMIP3 sur l’Atlantique pour 6k </a:t>
            </a:r>
          </a:p>
        </p:txBody>
      </p:sp>
    </p:spTree>
    <p:extLst>
      <p:ext uri="{BB962C8B-B14F-4D97-AF65-F5344CB8AC3E}">
        <p14:creationId xmlns:p14="http://schemas.microsoft.com/office/powerpoint/2010/main" val="5567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20557"/>
          </a:xfrm>
        </p:spPr>
        <p:txBody>
          <a:bodyPr/>
          <a:lstStyle/>
          <a:p>
            <a:r>
              <a:rPr lang="en-GB" dirty="0" smtClean="0"/>
              <a:t>Mediterranean convection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16" y="833966"/>
            <a:ext cx="6286500" cy="3060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3837"/>
            <a:ext cx="3959998" cy="27741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200"/>
            <a:ext cx="0" cy="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000" y="4068667"/>
            <a:ext cx="3960000" cy="2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576"/>
            <a:ext cx="4269827" cy="1336956"/>
          </a:xfrm>
        </p:spPr>
        <p:txBody>
          <a:bodyPr/>
          <a:lstStyle/>
          <a:p>
            <a:r>
              <a:rPr lang="en-GB" sz="3600" dirty="0" smtClean="0"/>
              <a:t>Heat transport changes</a:t>
            </a:r>
            <a:endParaRPr lang="en-GB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28" y="0"/>
            <a:ext cx="4874172" cy="6858000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49275" y="2167467"/>
            <a:ext cx="3720553" cy="377613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9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99999" cy="1373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49157"/>
          </a:xfrm>
        </p:spPr>
        <p:txBody>
          <a:bodyPr/>
          <a:lstStyle/>
          <a:p>
            <a:r>
              <a:rPr lang="en-GB" dirty="0" smtClean="0"/>
              <a:t>Holocene </a:t>
            </a:r>
            <a:r>
              <a:rPr lang="en-GB" dirty="0" err="1"/>
              <a:t>S</a:t>
            </a:r>
            <a:r>
              <a:rPr lang="en-GB" dirty="0" err="1" smtClean="0"/>
              <a:t>apropel</a:t>
            </a:r>
            <a:r>
              <a:rPr lang="en-GB" dirty="0" smtClean="0"/>
              <a:t> event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002" y="1642536"/>
            <a:ext cx="4902200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Marine sediment cores from the Mediterranean indicate large </a:t>
            </a:r>
            <a:r>
              <a:rPr lang="en-GB" sz="2000" b="1" dirty="0" err="1" smtClean="0">
                <a:solidFill>
                  <a:srgbClr val="C00000"/>
                </a:solidFill>
              </a:rPr>
              <a:t>sapropelic</a:t>
            </a:r>
            <a:r>
              <a:rPr lang="en-GB" sz="2000" b="1" dirty="0" smtClean="0">
                <a:solidFill>
                  <a:srgbClr val="C00000"/>
                </a:solidFill>
              </a:rPr>
              <a:t> deposit during </a:t>
            </a:r>
            <a:r>
              <a:rPr lang="en-GB" sz="2000" b="1" dirty="0" smtClean="0">
                <a:solidFill>
                  <a:schemeClr val="accent6"/>
                </a:solidFill>
              </a:rPr>
              <a:t>early Holocene</a:t>
            </a:r>
            <a:r>
              <a:rPr lang="en-GB" sz="2000" dirty="0" smtClean="0"/>
              <a:t> (10-6 </a:t>
            </a:r>
            <a:r>
              <a:rPr lang="en-GB" sz="2000" dirty="0" err="1" smtClean="0"/>
              <a:t>kyr</a:t>
            </a:r>
            <a:r>
              <a:rPr lang="en-GB" sz="2000" dirty="0" smtClean="0"/>
              <a:t> BP) (</a:t>
            </a:r>
            <a:r>
              <a:rPr lang="en-GB" sz="2000" dirty="0" err="1" smtClean="0"/>
              <a:t>Bethoux</a:t>
            </a:r>
            <a:r>
              <a:rPr lang="en-GB" sz="2000" dirty="0" smtClean="0"/>
              <a:t> and Pierre 1999, </a:t>
            </a:r>
            <a:r>
              <a:rPr lang="en-GB" sz="2000" dirty="0" err="1" smtClean="0"/>
              <a:t>Delange</a:t>
            </a:r>
            <a:r>
              <a:rPr lang="en-GB" sz="2000" dirty="0" smtClean="0"/>
              <a:t> et al. 2008)</a:t>
            </a:r>
          </a:p>
          <a:p>
            <a:r>
              <a:rPr lang="en-GB" sz="2000" dirty="0" smtClean="0"/>
              <a:t>Such </a:t>
            </a:r>
            <a:r>
              <a:rPr lang="en-GB" sz="2000" dirty="0" err="1" smtClean="0"/>
              <a:t>Sapropelic</a:t>
            </a:r>
            <a:r>
              <a:rPr lang="en-GB" sz="2000" dirty="0" smtClean="0"/>
              <a:t> deposit may be related with </a:t>
            </a:r>
            <a:r>
              <a:rPr lang="en-GB" sz="2000" b="1" dirty="0" smtClean="0">
                <a:solidFill>
                  <a:srgbClr val="C00000"/>
                </a:solidFill>
              </a:rPr>
              <a:t>fresh surface water in the </a:t>
            </a:r>
            <a:r>
              <a:rPr lang="en-GB" sz="2000" b="1" dirty="0">
                <a:solidFill>
                  <a:srgbClr val="C00000"/>
                </a:solidFill>
              </a:rPr>
              <a:t>M</a:t>
            </a:r>
            <a:r>
              <a:rPr lang="en-GB" sz="2000" b="1" dirty="0" smtClean="0">
                <a:solidFill>
                  <a:srgbClr val="C00000"/>
                </a:solidFill>
              </a:rPr>
              <a:t>editerranean</a:t>
            </a:r>
            <a:r>
              <a:rPr lang="en-GB" sz="2000" dirty="0" smtClean="0"/>
              <a:t>, potentially related with large increase of River Nile flow, in link with Green Sahara at the same period.</a:t>
            </a:r>
          </a:p>
        </p:txBody>
      </p:sp>
      <p:pic>
        <p:nvPicPr>
          <p:cNvPr id="4" name="Picture 4" descr="Monsoon_saps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004" y="1271023"/>
            <a:ext cx="3959996" cy="5095910"/>
          </a:xfrm>
          <a:prstGeom prst="rect">
            <a:avLst/>
          </a:prstGeom>
          <a:noFill/>
        </p:spPr>
      </p:pic>
      <p:pic>
        <p:nvPicPr>
          <p:cNvPr id="5" name="Picture 3" descr="Monsoon_saps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3067" y="1065213"/>
            <a:ext cx="4127500" cy="5792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67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54" y="16934"/>
            <a:ext cx="4644000" cy="67721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258733" cy="1210733"/>
          </a:xfrm>
        </p:spPr>
        <p:txBody>
          <a:bodyPr>
            <a:noAutofit/>
          </a:bodyPr>
          <a:lstStyle/>
          <a:p>
            <a:r>
              <a:rPr lang="en-GB" sz="3600" dirty="0" smtClean="0"/>
              <a:t>MOW </a:t>
            </a:r>
            <a:r>
              <a:rPr lang="en-GB" sz="3600" dirty="0"/>
              <a:t>i</a:t>
            </a:r>
            <a:r>
              <a:rPr lang="en-GB" sz="3600" dirty="0" smtClean="0"/>
              <a:t>mpact on the AMOC?</a:t>
            </a:r>
            <a:endParaRPr lang="en-GB" sz="3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157794" y="3598333"/>
            <a:ext cx="369332" cy="329431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200" dirty="0" smtClean="0"/>
              <a:t>Depth</a:t>
            </a:r>
            <a:endParaRPr lang="en-GB" sz="1200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4664097" y="11720"/>
            <a:ext cx="4711732" cy="4589989"/>
            <a:chOff x="4441122" y="16934"/>
            <a:chExt cx="4711732" cy="4589989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2854" y="191686"/>
              <a:ext cx="4680000" cy="4415237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4441122" y="16934"/>
              <a:ext cx="471173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Johnson (1997) process</a:t>
              </a:r>
              <a:endParaRPr lang="en-GB" sz="1400" dirty="0"/>
            </a:p>
          </p:txBody>
        </p:sp>
      </p:grp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-2" y="1426633"/>
            <a:ext cx="4464001" cy="4343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  <a:buSzPct val="130000"/>
            </a:pPr>
            <a:r>
              <a:rPr lang="en-GB" sz="1600" dirty="0" smtClean="0"/>
              <a:t>Such changes in surface may strongly affect the Mediterranean outflow (MOW) and potentially the </a:t>
            </a:r>
            <a:r>
              <a:rPr lang="en-GB" sz="1600" dirty="0"/>
              <a:t>Atlantic </a:t>
            </a:r>
            <a:r>
              <a:rPr lang="en-GB" sz="1600" dirty="0" smtClean="0"/>
              <a:t>Meridional </a:t>
            </a:r>
            <a:r>
              <a:rPr lang="en-GB" sz="1600" dirty="0"/>
              <a:t>Overturning Circulation </a:t>
            </a:r>
            <a:r>
              <a:rPr lang="en-GB" sz="1600" dirty="0" smtClean="0"/>
              <a:t>(AMOC)</a:t>
            </a:r>
          </a:p>
          <a:p>
            <a:pPr>
              <a:lnSpc>
                <a:spcPct val="120000"/>
              </a:lnSpc>
              <a:spcBef>
                <a:spcPts val="800"/>
              </a:spcBef>
              <a:buSzPct val="130000"/>
            </a:pPr>
            <a:r>
              <a:rPr lang="en-GB" sz="1600" dirty="0" smtClean="0"/>
              <a:t>Johnson </a:t>
            </a:r>
            <a:r>
              <a:rPr lang="en-GB" sz="1600" dirty="0"/>
              <a:t>(1997) using qualitative arguments: Aswan Dam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reduced </a:t>
            </a:r>
            <a:r>
              <a:rPr lang="en-GB" sz="1600" dirty="0" smtClean="0"/>
              <a:t>Nil flow </a:t>
            </a:r>
            <a:r>
              <a:rPr lang="en-GB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increased MOW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increased AMOC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increased </a:t>
            </a:r>
            <a:r>
              <a:rPr lang="en-GB" sz="1600" dirty="0"/>
              <a:t>evaporation in </a:t>
            </a:r>
            <a:r>
              <a:rPr lang="en-GB" sz="1600" dirty="0" smtClean="0"/>
              <a:t>Labrador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new ice </a:t>
            </a:r>
            <a:r>
              <a:rPr lang="en-GB" sz="1600" dirty="0" smtClean="0"/>
              <a:t>age!</a:t>
            </a:r>
            <a:endParaRPr lang="en-GB" sz="1600" dirty="0"/>
          </a:p>
          <a:p>
            <a:pPr>
              <a:lnSpc>
                <a:spcPct val="120000"/>
              </a:lnSpc>
              <a:spcBef>
                <a:spcPts val="800"/>
              </a:spcBef>
              <a:buSzPct val="130000"/>
            </a:pPr>
            <a:r>
              <a:rPr lang="en-GB" sz="1600" dirty="0"/>
              <a:t>Rahmstorf (1998) using simple climate model: salty Med </a:t>
            </a:r>
            <a:r>
              <a:rPr lang="en-GB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 smtClean="0"/>
              <a:t> </a:t>
            </a:r>
            <a:r>
              <a:rPr lang="en-GB" sz="1600" dirty="0"/>
              <a:t>increased </a:t>
            </a:r>
            <a:r>
              <a:rPr lang="en-GB" sz="1600" dirty="0" smtClean="0"/>
              <a:t>AMOC</a:t>
            </a:r>
          </a:p>
          <a:p>
            <a:pPr>
              <a:lnSpc>
                <a:spcPct val="120000"/>
              </a:lnSpc>
              <a:spcBef>
                <a:spcPts val="800"/>
              </a:spcBef>
              <a:buSzPct val="130000"/>
            </a:pPr>
            <a:r>
              <a:rPr lang="en-GB" sz="1600" dirty="0" err="1" smtClean="0"/>
              <a:t>Ivanovitch</a:t>
            </a:r>
            <a:r>
              <a:rPr lang="en-GB" sz="1600" dirty="0" smtClean="0"/>
              <a:t> et al. </a:t>
            </a:r>
            <a:r>
              <a:rPr lang="en-GB" sz="1600" dirty="0"/>
              <a:t>(</a:t>
            </a:r>
            <a:r>
              <a:rPr lang="en-GB" sz="1600" dirty="0" smtClean="0"/>
              <a:t>2013) using </a:t>
            </a:r>
            <a:r>
              <a:rPr lang="en-GB" sz="1600" dirty="0"/>
              <a:t>HadCM3: still a decrease of AMOC, except at the surface</a:t>
            </a:r>
            <a:r>
              <a:rPr lang="en-GB" sz="1600" dirty="0" smtClean="0"/>
              <a:t>…</a:t>
            </a:r>
            <a:endParaRPr lang="en-GB" sz="1600" dirty="0"/>
          </a:p>
        </p:txBody>
      </p:sp>
      <p:grpSp>
        <p:nvGrpSpPr>
          <p:cNvPr id="24" name="Grouper 23"/>
          <p:cNvGrpSpPr/>
          <p:nvPr/>
        </p:nvGrpSpPr>
        <p:grpSpPr>
          <a:xfrm>
            <a:off x="-330202" y="3905712"/>
            <a:ext cx="4919135" cy="3344011"/>
            <a:chOff x="4204036" y="3964637"/>
            <a:chExt cx="4973832" cy="3344011"/>
          </a:xfrm>
        </p:grpSpPr>
        <p:grpSp>
          <p:nvGrpSpPr>
            <p:cNvPr id="7" name="Grouper 6"/>
            <p:cNvGrpSpPr/>
            <p:nvPr/>
          </p:nvGrpSpPr>
          <p:grpSpPr>
            <a:xfrm>
              <a:off x="4474990" y="3964637"/>
              <a:ext cx="4702878" cy="3344011"/>
              <a:chOff x="4441122" y="3964637"/>
              <a:chExt cx="4702878" cy="3344011"/>
            </a:xfrm>
          </p:grpSpPr>
          <p:grpSp>
            <p:nvGrpSpPr>
              <p:cNvPr id="13" name="Grouper 12"/>
              <p:cNvGrpSpPr/>
              <p:nvPr/>
            </p:nvGrpSpPr>
            <p:grpSpPr>
              <a:xfrm>
                <a:off x="4441122" y="6580832"/>
                <a:ext cx="4702878" cy="305584"/>
                <a:chOff x="347818" y="6604001"/>
                <a:chExt cx="3960000" cy="305587"/>
              </a:xfrm>
            </p:grpSpPr>
            <p:sp>
              <p:nvSpPr>
                <p:cNvPr id="14" name="ZoneTexte 13"/>
                <p:cNvSpPr txBox="1"/>
                <p:nvPr/>
              </p:nvSpPr>
              <p:spPr>
                <a:xfrm>
                  <a:off x="347818" y="6647978"/>
                  <a:ext cx="3960000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dirty="0" smtClean="0"/>
                    <a:t>Longitude</a:t>
                  </a:r>
                  <a:endParaRPr lang="en-GB" sz="1100" dirty="0"/>
                </a:p>
              </p:txBody>
            </p:sp>
            <p:sp>
              <p:nvSpPr>
                <p:cNvPr id="15" name="ZoneTexte 14"/>
                <p:cNvSpPr txBox="1"/>
                <p:nvPr/>
              </p:nvSpPr>
              <p:spPr>
                <a:xfrm>
                  <a:off x="3691468" y="6604001"/>
                  <a:ext cx="32173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smtClean="0"/>
                    <a:t>O°</a:t>
                  </a:r>
                  <a:endParaRPr lang="en-GB" sz="1000" dirty="0"/>
                </a:p>
              </p:txBody>
            </p:sp>
            <p:sp>
              <p:nvSpPr>
                <p:cNvPr id="16" name="ZoneTexte 15"/>
                <p:cNvSpPr txBox="1"/>
                <p:nvPr/>
              </p:nvSpPr>
              <p:spPr>
                <a:xfrm>
                  <a:off x="584200" y="6640197"/>
                  <a:ext cx="59266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smtClean="0"/>
                    <a:t>8O°W</a:t>
                  </a:r>
                  <a:endParaRPr lang="en-GB" sz="1000" dirty="0"/>
                </a:p>
              </p:txBody>
            </p:sp>
          </p:grpSp>
          <p:pic>
            <p:nvPicPr>
              <p:cNvPr id="22" name="Picture 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18568" y="3964637"/>
                <a:ext cx="3599994" cy="2928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8101628" y="4015439"/>
                <a:ext cx="1016877" cy="3293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r>
                  <a:rPr lang="en-GB" sz="1600" dirty="0" smtClean="0"/>
                  <a:t>Lozier and Stewart2008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4204036" y="4015438"/>
              <a:ext cx="400110" cy="2870977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rtlCol="0" anchor="t" anchorCtr="0">
              <a:spAutoFit/>
            </a:bodyPr>
            <a:lstStyle/>
            <a:p>
              <a:r>
                <a:rPr lang="en-GB" sz="1400" dirty="0" smtClean="0"/>
                <a:t>                 Latitude</a:t>
              </a:r>
              <a:endParaRPr lang="en-GB" sz="1400" dirty="0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4650974" y="1927554"/>
            <a:ext cx="4628701" cy="4930446"/>
            <a:chOff x="-419326" y="1702453"/>
            <a:chExt cx="4404091" cy="493044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65" y="2297982"/>
              <a:ext cx="3937000" cy="3683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-410861" y="1702453"/>
              <a:ext cx="4362333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      </a:t>
              </a:r>
              <a:r>
                <a:rPr lang="en-GB" dirty="0" err="1" smtClean="0"/>
                <a:t>Ivanovitch</a:t>
              </a:r>
              <a:r>
                <a:rPr lang="en-GB" dirty="0" smtClean="0"/>
                <a:t> et al. 2013 (HadCM3,       </a:t>
              </a:r>
            </a:p>
            <a:p>
              <a:r>
                <a:rPr lang="en-GB" dirty="0" smtClean="0"/>
                <a:t>      Halving Med salinity)</a:t>
              </a:r>
              <a:endParaRPr lang="en-GB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-410860" y="2128649"/>
              <a:ext cx="461665" cy="376838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dirty="0" smtClean="0"/>
                <a:t>Depth (m)</a:t>
              </a:r>
              <a:endParaRPr lang="en-GB" dirty="0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19326" y="5897031"/>
              <a:ext cx="4396200" cy="735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55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9855"/>
            <a:ext cx="9143999" cy="772957"/>
          </a:xfrm>
        </p:spPr>
        <p:txBody>
          <a:bodyPr/>
          <a:lstStyle/>
          <a:p>
            <a:r>
              <a:rPr lang="en-GB" sz="3200" dirty="0" smtClean="0"/>
              <a:t>Effect of MOW on surface ocean circulation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1601" y="1100662"/>
            <a:ext cx="4919132" cy="4673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err="1" smtClean="0"/>
              <a:t>Jia</a:t>
            </a:r>
            <a:r>
              <a:rPr lang="en-GB" sz="2000" dirty="0" smtClean="0"/>
              <a:t> (2000), New et al. (2001) using of high-resolution (&lt;0.5°) ocean GCMs, one with active MOW, the other without MOW</a:t>
            </a:r>
          </a:p>
          <a:p>
            <a:r>
              <a:rPr lang="en-GB" sz="2000" dirty="0" smtClean="0"/>
              <a:t>With active MOW, there is clear branch of surface water going towards the Mediterranean</a:t>
            </a:r>
          </a:p>
          <a:p>
            <a:r>
              <a:rPr lang="en-GB" sz="2000" dirty="0" smtClean="0"/>
              <a:t>Without any MOW, this branch disappears</a:t>
            </a:r>
          </a:p>
          <a:p>
            <a:r>
              <a:rPr lang="en-GB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could the impact of these 3D large-scale circulation changes on tropical salinity transport, and then AMOC and climate?</a:t>
            </a:r>
          </a:p>
          <a:p>
            <a:pPr marL="0" indent="0">
              <a:buNone/>
            </a:pPr>
            <a:endParaRPr lang="en-GB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" name="Grouper 3"/>
          <p:cNvGrpSpPr>
            <a:grpSpLocks noChangeAspect="1"/>
          </p:cNvGrpSpPr>
          <p:nvPr/>
        </p:nvGrpSpPr>
        <p:grpSpPr>
          <a:xfrm>
            <a:off x="5112096" y="1128797"/>
            <a:ext cx="4030861" cy="5760000"/>
            <a:chOff x="5372747" y="2485335"/>
            <a:chExt cx="3059996" cy="4372665"/>
          </a:xfrm>
        </p:grpSpPr>
        <p:grpSp>
          <p:nvGrpSpPr>
            <p:cNvPr id="5" name="Grouper 4"/>
            <p:cNvGrpSpPr>
              <a:grpSpLocks noChangeAspect="1"/>
            </p:cNvGrpSpPr>
            <p:nvPr/>
          </p:nvGrpSpPr>
          <p:grpSpPr>
            <a:xfrm>
              <a:off x="5372747" y="2485335"/>
              <a:ext cx="3059996" cy="4372665"/>
              <a:chOff x="5372745" y="2233546"/>
              <a:chExt cx="3246322" cy="4638920"/>
            </a:xfrm>
          </p:grpSpPr>
          <p:grpSp>
            <p:nvGrpSpPr>
              <p:cNvPr id="8" name="Grouper 7"/>
              <p:cNvGrpSpPr/>
              <p:nvPr/>
            </p:nvGrpSpPr>
            <p:grpSpPr>
              <a:xfrm>
                <a:off x="5372745" y="2233546"/>
                <a:ext cx="3246322" cy="4624453"/>
                <a:chOff x="5916947" y="2065863"/>
                <a:chExt cx="3246322" cy="4624453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23282" y="2065863"/>
                  <a:ext cx="3239987" cy="2192069"/>
                </a:xfrm>
                <a:prstGeom prst="rect">
                  <a:avLst/>
                </a:prstGeom>
              </p:spPr>
            </p:pic>
            <p:pic>
              <p:nvPicPr>
                <p:cNvPr id="11" name="Image 1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16947" y="4232209"/>
                  <a:ext cx="3239988" cy="2458107"/>
                </a:xfrm>
                <a:prstGeom prst="rect">
                  <a:avLst/>
                </a:prstGeom>
              </p:spPr>
            </p:pic>
          </p:grpSp>
          <p:sp>
            <p:nvSpPr>
              <p:cNvPr id="9" name="ZoneTexte 8"/>
              <p:cNvSpPr txBox="1"/>
              <p:nvPr/>
            </p:nvSpPr>
            <p:spPr>
              <a:xfrm>
                <a:off x="5904014" y="6578600"/>
                <a:ext cx="2300186" cy="2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New et al. 2001</a:t>
                </a:r>
                <a:endParaRPr lang="en-GB" sz="1200" dirty="0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5401729" y="2489195"/>
              <a:ext cx="668866" cy="3504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Active MOW</a:t>
              </a:r>
              <a:endParaRPr lang="en-GB" sz="12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372747" y="4543117"/>
              <a:ext cx="668866" cy="21028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No MOW</a:t>
              </a:r>
              <a:endParaRPr lang="en-GB" sz="1200" dirty="0"/>
            </a:p>
          </p:txBody>
        </p:sp>
      </p:grpSp>
      <p:cxnSp>
        <p:nvCxnSpPr>
          <p:cNvPr id="13" name="Connecteur droit avec flèche 12"/>
          <p:cNvCxnSpPr/>
          <p:nvPr/>
        </p:nvCxnSpPr>
        <p:spPr>
          <a:xfrm flipV="1">
            <a:off x="6316133" y="2480733"/>
            <a:ext cx="1938867" cy="33867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2667" y="-59274"/>
            <a:ext cx="7882466" cy="880539"/>
          </a:xfrm>
        </p:spPr>
        <p:txBody>
          <a:bodyPr>
            <a:noAutofit/>
          </a:bodyPr>
          <a:lstStyle/>
          <a:p>
            <a:r>
              <a:rPr lang="en-GB" sz="3600" dirty="0" smtClean="0"/>
              <a:t>Experimental design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63" y="2324042"/>
            <a:ext cx="5175540" cy="380582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000" dirty="0" smtClean="0"/>
              <a:t>IPSL-CM5A-LR: </a:t>
            </a:r>
          </a:p>
          <a:p>
            <a:pPr lvl="1"/>
            <a:r>
              <a:rPr lang="en-GB" sz="1800" dirty="0" smtClean="0"/>
              <a:t>Ocean-atmosphere GCM (2° resolution)</a:t>
            </a:r>
            <a:endParaRPr lang="en-GB" sz="1800" dirty="0"/>
          </a:p>
          <a:p>
            <a:pPr lvl="1"/>
            <a:r>
              <a:rPr lang="en-GB" sz="1800" dirty="0"/>
              <a:t>R</a:t>
            </a:r>
            <a:r>
              <a:rPr lang="en-GB" sz="1800" dirty="0" smtClean="0"/>
              <a:t>epresentation of Gibraltar by enhancing number of grid points there and playing with viscosity for having coherent transport (modelled MOW=2.2 Sv, obs.≈1.8 Sv)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100 mSv of freshwater put homogenously over the Mediterranean area for 300 years (</a:t>
            </a:r>
            <a:r>
              <a:rPr lang="en-GB" sz="2000" b="1" dirty="0" err="1" smtClean="0"/>
              <a:t>HosMed</a:t>
            </a:r>
            <a:r>
              <a:rPr lang="en-GB" sz="2000" dirty="0" smtClean="0"/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000" dirty="0" smtClean="0"/>
              <a:t>    (Nil=3 mSv ; Amazon=200 mSv)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1539" y="1173182"/>
            <a:ext cx="8177529" cy="899095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txBody>
          <a:bodyPr wrap="square" lIns="144000" tIns="140400" rIns="144000" bIns="140400" rtlCol="0">
            <a:spAutoFit/>
          </a:bodyPr>
          <a:lstStyle/>
          <a:p>
            <a:r>
              <a:rPr lang="en-GB" sz="2000" b="1" dirty="0" smtClean="0"/>
              <a:t>Objective</a:t>
            </a:r>
            <a:r>
              <a:rPr lang="en-GB" sz="2000" dirty="0" smtClean="0"/>
              <a:t>: </a:t>
            </a:r>
            <a:r>
              <a:rPr lang="en-GB" sz="2000" i="1" dirty="0" smtClean="0"/>
              <a:t>What is the impact of a MOW disappearance on large-scale ocean and climate in a state-of-the art climate model?</a:t>
            </a:r>
            <a:endParaRPr lang="en-GB" sz="2000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003" y="2692402"/>
            <a:ext cx="4139997" cy="30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3"/>
            <a:ext cx="8229600" cy="6419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MOW within IPSL-CM5A-LR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93" y="1032511"/>
            <a:ext cx="3959998" cy="57746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18" y="1022921"/>
            <a:ext cx="3960000" cy="57673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1" y="897047"/>
            <a:ext cx="385061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Control simulation IPSL-CM5A-LR</a:t>
            </a:r>
            <a:endParaRPr lang="en-GB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5036193" y="6647975"/>
            <a:ext cx="3960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Longitude</a:t>
            </a:r>
            <a:endParaRPr lang="en-GB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5432" y="4284133"/>
            <a:ext cx="369332" cy="262545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200" dirty="0" err="1" smtClean="0"/>
              <a:t>Profondeur</a:t>
            </a:r>
            <a:r>
              <a:rPr lang="en-GB" sz="1200" dirty="0" smtClean="0"/>
              <a:t> (m)</a:t>
            </a:r>
            <a:endParaRPr lang="en-GB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683794" y="4283347"/>
            <a:ext cx="369332" cy="262545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200" dirty="0" err="1" smtClean="0"/>
              <a:t>Profondeur</a:t>
            </a:r>
            <a:r>
              <a:rPr lang="en-GB" sz="1200" dirty="0" smtClean="0"/>
              <a:t> (m)</a:t>
            </a:r>
            <a:endParaRPr lang="en-GB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8398931" y="6654800"/>
            <a:ext cx="592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O°</a:t>
            </a:r>
            <a:endParaRPr lang="en-GB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334002" y="6688666"/>
            <a:ext cx="592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8O°W</a:t>
            </a:r>
            <a:endParaRPr lang="en-GB" sz="10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347818" y="6604001"/>
            <a:ext cx="3960000" cy="305584"/>
            <a:chOff x="347818" y="6604001"/>
            <a:chExt cx="3960000" cy="305584"/>
          </a:xfrm>
        </p:grpSpPr>
        <p:sp>
          <p:nvSpPr>
            <p:cNvPr id="6" name="ZoneTexte 5"/>
            <p:cNvSpPr txBox="1"/>
            <p:nvPr/>
          </p:nvSpPr>
          <p:spPr>
            <a:xfrm>
              <a:off x="347818" y="6647975"/>
              <a:ext cx="3960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/>
                <a:t>Longitude</a:t>
              </a:r>
              <a:endParaRPr lang="en-GB" sz="11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691468" y="6604001"/>
              <a:ext cx="3217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O°</a:t>
              </a:r>
              <a:endParaRPr lang="en-GB" sz="1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84200" y="6640197"/>
              <a:ext cx="5926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8O°W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44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l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964634"/>
            <a:ext cx="8279999" cy="58933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68997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Salinity response</a:t>
            </a:r>
            <a:endParaRPr lang="en-GB" sz="3600" dirty="0"/>
          </a:p>
        </p:txBody>
      </p:sp>
      <p:grpSp>
        <p:nvGrpSpPr>
          <p:cNvPr id="8" name="Grouper 7"/>
          <p:cNvGrpSpPr/>
          <p:nvPr/>
        </p:nvGrpSpPr>
        <p:grpSpPr>
          <a:xfrm>
            <a:off x="3408600" y="3302004"/>
            <a:ext cx="2118467" cy="1029617"/>
            <a:chOff x="3400133" y="3251202"/>
            <a:chExt cx="2118467" cy="1029617"/>
          </a:xfrm>
        </p:grpSpPr>
        <p:cxnSp>
          <p:nvCxnSpPr>
            <p:cNvPr id="6" name="Connecteur droit avec flèche 5"/>
            <p:cNvCxnSpPr>
              <a:cxnSpLocks/>
            </p:cNvCxnSpPr>
            <p:nvPr/>
          </p:nvCxnSpPr>
          <p:spPr>
            <a:xfrm flipH="1">
              <a:off x="3505201" y="3251202"/>
              <a:ext cx="720000" cy="39716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3400133" y="3572933"/>
              <a:ext cx="21184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Freshwater leakage</a:t>
              </a:r>
              <a:endParaRPr lang="en-GB" sz="2000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0" name="Ellipse 9"/>
          <p:cNvSpPr/>
          <p:nvPr/>
        </p:nvSpPr>
        <p:spPr>
          <a:xfrm>
            <a:off x="3150000" y="1560796"/>
            <a:ext cx="1997732" cy="1044000"/>
          </a:xfrm>
          <a:prstGeom prst="ellipse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838200" y="911062"/>
            <a:ext cx="33782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SSS: </a:t>
            </a:r>
            <a:r>
              <a:rPr lang="en-GB" dirty="0" err="1" smtClean="0"/>
              <a:t>HosMed</a:t>
            </a:r>
            <a:r>
              <a:rPr lang="en-GB" dirty="0" smtClean="0"/>
              <a:t>-Control</a:t>
            </a:r>
            <a:endParaRPr lang="en-GB" dirty="0"/>
          </a:p>
        </p:txBody>
      </p:sp>
      <p:pic>
        <p:nvPicPr>
          <p:cNvPr id="5" name="Image 4" descr="Salt10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964634"/>
            <a:ext cx="8279999" cy="5893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74261" y="789463"/>
            <a:ext cx="2159999" cy="54173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1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0" y="1"/>
            <a:ext cx="4680000" cy="33278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40" y="105307"/>
            <a:ext cx="4191894" cy="106309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Oceanic response</a:t>
            </a:r>
            <a:endParaRPr lang="en-GB" sz="3600" dirty="0"/>
          </a:p>
        </p:txBody>
      </p:sp>
      <p:grpSp>
        <p:nvGrpSpPr>
          <p:cNvPr id="19" name="Grouper 18"/>
          <p:cNvGrpSpPr/>
          <p:nvPr/>
        </p:nvGrpSpPr>
        <p:grpSpPr>
          <a:xfrm>
            <a:off x="4464000" y="3437008"/>
            <a:ext cx="4680000" cy="3420992"/>
            <a:chOff x="4464000" y="3437008"/>
            <a:chExt cx="4680000" cy="342099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4000" y="3530141"/>
              <a:ext cx="4680000" cy="3327859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4885267" y="3437008"/>
              <a:ext cx="160020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Surface Density</a:t>
              </a:r>
              <a:endParaRPr lang="en-GB" sz="1200" dirty="0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000" y="0"/>
            <a:ext cx="4680000" cy="332785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28101"/>
            <a:ext cx="4680000" cy="331209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000" y="3487807"/>
            <a:ext cx="4680000" cy="3370193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1346201" y="1320800"/>
            <a:ext cx="5266266" cy="3496733"/>
            <a:chOff x="1405467" y="1261533"/>
            <a:chExt cx="5266266" cy="3496733"/>
          </a:xfrm>
        </p:grpSpPr>
        <p:cxnSp>
          <p:nvCxnSpPr>
            <p:cNvPr id="8" name="Connecteur droit 7"/>
            <p:cNvCxnSpPr/>
            <p:nvPr/>
          </p:nvCxnSpPr>
          <p:spPr>
            <a:xfrm flipV="1">
              <a:off x="1405467" y="3852333"/>
              <a:ext cx="79586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V="1">
              <a:off x="5875867" y="4758266"/>
              <a:ext cx="79586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5875867" y="1261533"/>
              <a:ext cx="79586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r 22"/>
          <p:cNvGrpSpPr/>
          <p:nvPr/>
        </p:nvGrpSpPr>
        <p:grpSpPr>
          <a:xfrm>
            <a:off x="5672666" y="4809066"/>
            <a:ext cx="1143000" cy="646331"/>
            <a:chOff x="5672666" y="4809066"/>
            <a:chExt cx="1143000" cy="646331"/>
          </a:xfrm>
        </p:grpSpPr>
        <p:cxnSp>
          <p:nvCxnSpPr>
            <p:cNvPr id="21" name="Connecteur droit avec flèche 20"/>
            <p:cNvCxnSpPr/>
            <p:nvPr/>
          </p:nvCxnSpPr>
          <p:spPr>
            <a:xfrm flipV="1">
              <a:off x="5850467" y="4809067"/>
              <a:ext cx="762000" cy="846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5672666" y="4809066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Thermal wind balance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3069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19076</TotalTime>
  <Words>1113</Words>
  <Application>Microsoft Macintosh PowerPoint</Application>
  <PresentationFormat>Présentation à l'écran (4:3)</PresentationFormat>
  <Paragraphs>169</Paragraphs>
  <Slides>26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Calibri</vt:lpstr>
      <vt:lpstr>News Gothic MT</vt:lpstr>
      <vt:lpstr>Times New Roman</vt:lpstr>
      <vt:lpstr>Verdana</vt:lpstr>
      <vt:lpstr>Wingdings 2</vt:lpstr>
      <vt:lpstr>Arial</vt:lpstr>
      <vt:lpstr>Comic Sans MS</vt:lpstr>
      <vt:lpstr>Symbol</vt:lpstr>
      <vt:lpstr>Wingdings</vt:lpstr>
      <vt:lpstr>Brise</vt:lpstr>
      <vt:lpstr>Comprendre la variabilité Holocène : apport de l’outil modélisation du climat</vt:lpstr>
      <vt:lpstr>Chantiers en cours</vt:lpstr>
      <vt:lpstr>Holocene Sapropel event</vt:lpstr>
      <vt:lpstr>MOW impact on the AMOC?</vt:lpstr>
      <vt:lpstr>Effect of MOW on surface ocean circulation</vt:lpstr>
      <vt:lpstr>Experimental design</vt:lpstr>
      <vt:lpstr>MOW within IPSL-CM5A-LR</vt:lpstr>
      <vt:lpstr>Salinity response</vt:lpstr>
      <vt:lpstr>Oceanic response</vt:lpstr>
      <vt:lpstr>Zonal section along Gibraltar</vt:lpstr>
      <vt:lpstr>Ocean circulation changes</vt:lpstr>
      <vt:lpstr>Two opposing mechanisms for AMOC</vt:lpstr>
      <vt:lpstr>Climatic impact</vt:lpstr>
      <vt:lpstr>Perspective</vt:lpstr>
      <vt:lpstr>Reconstruction Holocene</vt:lpstr>
      <vt:lpstr>Pseudo-proxy</vt:lpstr>
      <vt:lpstr>Pseudo-proxy</vt:lpstr>
      <vt:lpstr>Pseudo-proxy</vt:lpstr>
      <vt:lpstr>Application to Yannick database</vt:lpstr>
      <vt:lpstr>Conclusions </vt:lpstr>
      <vt:lpstr>Thank you!      didier.swingedouw@u-bordeaux1.fr</vt:lpstr>
      <vt:lpstr>Présentation PowerPoint</vt:lpstr>
      <vt:lpstr>Présentation PowerPoint</vt:lpstr>
      <vt:lpstr>Présentation PowerPoint</vt:lpstr>
      <vt:lpstr>Mediterranean convection</vt:lpstr>
      <vt:lpstr>Heat transport changes</vt:lpstr>
    </vt:vector>
  </TitlesOfParts>
  <Company>CNRS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WP5 : modélisation</dc:title>
  <dc:creator>Didier Swingedouw</dc:creator>
  <cp:lastModifiedBy>Utilisateur de Microsoft Office</cp:lastModifiedBy>
  <cp:revision>132</cp:revision>
  <dcterms:created xsi:type="dcterms:W3CDTF">2015-03-04T19:08:55Z</dcterms:created>
  <dcterms:modified xsi:type="dcterms:W3CDTF">2016-05-09T14:02:39Z</dcterms:modified>
</cp:coreProperties>
</file>