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2" r:id="rId1"/>
  </p:sldMasterIdLst>
  <p:notesMasterIdLst>
    <p:notesMasterId r:id="rId14"/>
  </p:notesMasterIdLst>
  <p:handoutMasterIdLst>
    <p:handoutMasterId r:id="rId15"/>
  </p:handoutMasterIdLst>
  <p:sldIdLst>
    <p:sldId id="2025" r:id="rId2"/>
    <p:sldId id="284" r:id="rId3"/>
    <p:sldId id="2026" r:id="rId4"/>
    <p:sldId id="283" r:id="rId5"/>
    <p:sldId id="2021" r:id="rId6"/>
    <p:sldId id="2028" r:id="rId7"/>
    <p:sldId id="2029" r:id="rId8"/>
    <p:sldId id="1799" r:id="rId9"/>
    <p:sldId id="2039" r:id="rId10"/>
    <p:sldId id="2023" r:id="rId11"/>
    <p:sldId id="2027" r:id="rId12"/>
    <p:sldId id="2030" r:id="rId1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77C"/>
    <a:srgbClr val="3BE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8"/>
    <p:restoredTop sz="94124"/>
  </p:normalViewPr>
  <p:slideViewPr>
    <p:cSldViewPr snapToGrid="0" snapToObjects="1">
      <p:cViewPr varScale="1">
        <p:scale>
          <a:sx n="165" d="100"/>
          <a:sy n="165" d="100"/>
        </p:scale>
        <p:origin x="11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4" d="100"/>
          <a:sy n="124" d="100"/>
        </p:scale>
        <p:origin x="116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47243-285B-2741-8C7D-C88258D9CCFA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A9166-BC48-2C47-B9BF-6F57720E77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28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88D39-B4EA-D24B-B9C3-6A64886EABE2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E2CBA-6097-B848-A7DA-4D7BD6EB30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028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75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67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26DB-7CF3-1347-8C40-D0F65FE34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3AC9B-AD97-4840-A5A1-266B55AD2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AFD34-BC92-5449-B773-9DA96DE2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41C69-6FF5-7742-AD6B-43D3947D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3EF0E-F5D1-7F45-92E2-B2A632E7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90178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711A-FA7F-8643-82B0-9975F7FF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AA28B-D092-4B4D-AD38-1D55DFEE8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F9ED6-AB35-F841-856E-A8BDDDCB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8EF30-7B25-9248-90E2-8D195A3B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DFA8B-F6E7-5F46-AE46-C3B26674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05040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CE6E0D-4B27-F34F-BB47-EFB8B2355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AAAED-75D3-1942-834D-A3FDBD6D2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3B3DA-4D9C-3B40-BBAF-3896C15F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31652-15A3-7046-A74D-CE1ECE7A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7CC0E-5079-714B-9CF8-4DD2D2C2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07485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1534"/>
            <a:ext cx="4038600" cy="4864630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1534"/>
            <a:ext cx="4038600" cy="4864629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Rogner un rectangle à un seul coin 8"/>
          <p:cNvSpPr/>
          <p:nvPr userDrawn="1"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95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C272-BDC4-DF42-A6DE-54C6E3A0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C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8572-A46B-BA4C-93FC-FA5E9582A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1450" indent="-315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90000"/>
              <a:buFont typeface="Wingdings" pitchFamily="2" charset="2"/>
              <a:buChar char="q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DD2E3-DB9B-7F41-A385-651A4E4C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7AA8B-C646-5F40-99C6-4D1869AC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6AF26-12A3-6C40-9A22-8651F426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3607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E5BC-E9AB-9B43-B3ED-40B783DCC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EBD99-21C3-944F-BBCF-B5BD80EB8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2EE58-95E6-2F40-B715-4930C3ACA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B3A90-4A06-8743-8848-5BEA026F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12AC3-8C98-7640-9907-15D6FCB8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04417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617D3-EEEF-3743-BABA-12819A3F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D35C3-D923-254F-9327-C4DDDB54C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8AD47-BA9D-DC4C-BE31-F7ABED47F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F7AC7-9B5A-1049-A26B-9B9B39B8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998CF-4EC0-424D-8923-E50AA820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6E837-D482-7748-AB04-6157F0C6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45489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AD10-0218-F24B-95EE-12146549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26655-B85D-574A-B7D8-8D06A9749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90544-A770-1846-B501-298812116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5C664-713C-A841-984A-99FD9B6B7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8EAEA-72DB-464E-93F2-07C2175D4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783DC-5B2F-3C49-A334-B60FC7A1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48E178-AA5A-B34A-856B-96E0D464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75E278-D475-9A46-B2A5-0ABC5E8B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16459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FAAF-9DFD-C343-9297-2AB6938C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F0D07-8D73-3044-A47A-F73C9736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029D3-2916-414C-A2B5-005F3D38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EBC86-0DEA-1340-B571-C22CB012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845870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9CE5AD-ADC0-4B48-A182-2F97D425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03FEBE-4762-0945-9451-E92B8603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4A22-47DC-C84F-B8EB-20510FDE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9869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2E720-7D56-854A-B38D-D52AC882E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942E-D666-B84C-89BA-20B672C5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0F24-0961-5D45-9E03-EAFA1582B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607D2-A05A-C443-B465-D1C06A25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52D77-7DB3-EC46-B465-E29D985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CEE0C-E962-9C44-A168-56FE58A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66129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A586-5F7E-8E46-96C5-21B27643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B906D-821A-A049-9D4E-168FC8679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CA801-7493-3D44-9BE0-C2537305E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320FE-1AC2-0544-904D-CBB59AC33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E7A41-6717-B54B-8EED-6B1E7157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EFB7C-7B7E-A14A-BFC3-955226FB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55288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0D1C2B-39B4-3146-B574-1C78EBF8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853AA-F054-3D4A-992A-FF07C32CA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7BB9F-B0E1-044F-A5A5-13EC31E96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1460-1638-FA4B-91F5-778D31A85380}" type="datetimeFigureOut">
              <a:rPr lang="fr-FR" smtClean="0"/>
              <a:t>22/03/2019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607EF-3832-9F4C-A517-E7289ECE1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E8495-D79F-DE4C-B829-00BD2E4F1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BA533-48B2-0A4E-8221-18EAFA4110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67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652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4E8018-43FC-154E-915D-096779DD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737" y="4454049"/>
            <a:ext cx="7460165" cy="920840"/>
          </a:xfrm>
        </p:spPr>
        <p:txBody>
          <a:bodyPr/>
          <a:lstStyle/>
          <a:p>
            <a:r>
              <a:rPr lang="fr-FR" altLang="fr-FR" sz="2000" b="1" dirty="0"/>
              <a:t>Didier </a:t>
            </a:r>
            <a:r>
              <a:rPr lang="fr-FR" altLang="fr-FR" sz="2000" b="1" dirty="0" err="1"/>
              <a:t>Swingedouw</a:t>
            </a:r>
            <a:r>
              <a:rPr lang="fr-FR" altLang="fr-FR" sz="2000" dirty="0"/>
              <a:t>, Giovanni </a:t>
            </a:r>
            <a:r>
              <a:rPr lang="fr-FR" altLang="fr-FR" sz="2000" dirty="0" err="1"/>
              <a:t>Sgubin</a:t>
            </a:r>
            <a:r>
              <a:rPr lang="fr-FR" altLang="fr-FR" sz="2000" dirty="0"/>
              <a:t>, Juliette </a:t>
            </a:r>
            <a:r>
              <a:rPr lang="fr-FR" altLang="fr-FR" sz="2000" dirty="0" err="1"/>
              <a:t>Mignot</a:t>
            </a:r>
            <a:r>
              <a:rPr lang="fr-FR" altLang="fr-FR" sz="2000" dirty="0"/>
              <a:t>, </a:t>
            </a:r>
            <a:r>
              <a:rPr lang="fr-FR" altLang="fr-FR" sz="2000" dirty="0" err="1"/>
              <a:t>Eric</a:t>
            </a:r>
            <a:r>
              <a:rPr lang="fr-FR" altLang="fr-FR" sz="2000" dirty="0"/>
              <a:t> </a:t>
            </a:r>
            <a:r>
              <a:rPr lang="fr-FR" altLang="fr-FR" sz="2000" dirty="0" err="1"/>
              <a:t>Guilyardi</a:t>
            </a:r>
            <a:endParaRPr lang="fr-FR" altLang="fr-FR" sz="2000" dirty="0"/>
          </a:p>
          <a:p>
            <a:r>
              <a:rPr lang="fr-FR" altLang="fr-FR" sz="2000" dirty="0" err="1"/>
              <a:t>Harilaos</a:t>
            </a:r>
            <a:r>
              <a:rPr lang="fr-FR" altLang="fr-FR" sz="2000" dirty="0"/>
              <a:t> </a:t>
            </a:r>
            <a:r>
              <a:rPr lang="fr-FR" altLang="fr-FR" sz="2000" dirty="0" err="1"/>
              <a:t>Loukos</a:t>
            </a:r>
            <a:r>
              <a:rPr lang="fr-FR" altLang="fr-FR" sz="2000" dirty="0"/>
              <a:t>, Thomas Noel, Matthieu Vrac</a:t>
            </a:r>
          </a:p>
          <a:p>
            <a:endParaRPr lang="fr-FR" dirty="0"/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AB90B454-3F04-594A-A707-E938A1F5C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" y="5887762"/>
            <a:ext cx="900000" cy="900000"/>
          </a:xfrm>
          <a:prstGeom prst="rect">
            <a:avLst/>
          </a:prstGeom>
        </p:spPr>
      </p:pic>
      <p:pic>
        <p:nvPicPr>
          <p:cNvPr id="5" name="Picture 2" descr="ttps://media.licdn.com/mpr/mpr/shrink_200_200/AAEAAQAAAAAAAAPPAAAAJDFjNWZkNjQwLWNmZTItNDNiZC05YzRmLTE2Nm">
            <a:extLst>
              <a:ext uri="{FF2B5EF4-FFF2-40B4-BE49-F238E27FC236}">
                <a16:creationId xmlns:a16="http://schemas.microsoft.com/office/drawing/2014/main" id="{B52A9746-ED06-2B41-81D2-0F4FA894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74" y="589154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UCP">
            <a:extLst>
              <a:ext uri="{FF2B5EF4-FFF2-40B4-BE49-F238E27FC236}">
                <a16:creationId xmlns:a16="http://schemas.microsoft.com/office/drawing/2014/main" id="{B816B6B3-6CB0-1C44-8B3F-D51FA3F7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15" y="11151"/>
            <a:ext cx="164571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13">
            <a:extLst>
              <a:ext uri="{FF2B5EF4-FFF2-40B4-BE49-F238E27FC236}">
                <a16:creationId xmlns:a16="http://schemas.microsoft.com/office/drawing/2014/main" id="{B9B82C2F-1879-0541-B1B4-BD395E351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55" y="5838792"/>
            <a:ext cx="1839288" cy="900000"/>
          </a:xfrm>
          <a:prstGeom prst="rect">
            <a:avLst/>
          </a:prstGeom>
        </p:spPr>
      </p:pic>
      <p:pic>
        <p:nvPicPr>
          <p:cNvPr id="8" name="Image 1">
            <a:extLst>
              <a:ext uri="{FF2B5EF4-FFF2-40B4-BE49-F238E27FC236}">
                <a16:creationId xmlns:a16="http://schemas.microsoft.com/office/drawing/2014/main" id="{4455292C-CB4E-FC4F-AF14-CF5D3A88A2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08" t="12071" b="34816"/>
          <a:stretch/>
        </p:blipFill>
        <p:spPr>
          <a:xfrm>
            <a:off x="1669865" y="5887762"/>
            <a:ext cx="1739982" cy="900000"/>
          </a:xfrm>
          <a:prstGeom prst="rect">
            <a:avLst/>
          </a:prstGeom>
        </p:spPr>
      </p:pic>
      <p:pic>
        <p:nvPicPr>
          <p:cNvPr id="17412" name="Picture 4" descr="Résultat de recherche d'images pour &quot;LOCEAN paris logo&quot;">
            <a:extLst>
              <a:ext uri="{FF2B5EF4-FFF2-40B4-BE49-F238E27FC236}">
                <a16:creationId xmlns:a16="http://schemas.microsoft.com/office/drawing/2014/main" id="{D1752259-346A-0E4D-8281-DB536EF0B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28" y="5888033"/>
            <a:ext cx="1271046" cy="89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3D3E69-6E26-5740-AF84-A465E79980D0}"/>
              </a:ext>
            </a:extLst>
          </p:cNvPr>
          <p:cNvSpPr/>
          <p:nvPr/>
        </p:nvSpPr>
        <p:spPr>
          <a:xfrm>
            <a:off x="711201" y="1117427"/>
            <a:ext cx="7736114" cy="2819962"/>
          </a:xfrm>
          <a:prstGeom prst="roundRect">
            <a:avLst/>
          </a:prstGeom>
          <a:noFill/>
          <a:ln w="50800">
            <a:solidFill>
              <a:srgbClr val="1A47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err="1">
                <a:solidFill>
                  <a:srgbClr val="C00000"/>
                </a:solidFill>
              </a:rPr>
              <a:t>Skill</a:t>
            </a:r>
            <a:r>
              <a:rPr lang="fr-FR" sz="4000" b="1" dirty="0">
                <a:solidFill>
                  <a:srgbClr val="C00000"/>
                </a:solidFill>
              </a:rPr>
              <a:t> in </a:t>
            </a:r>
            <a:r>
              <a:rPr lang="fr-FR" sz="4000" b="1" dirty="0" err="1">
                <a:solidFill>
                  <a:srgbClr val="C00000"/>
                </a:solidFill>
              </a:rPr>
              <a:t>temperature</a:t>
            </a:r>
            <a:r>
              <a:rPr lang="fr-FR" sz="4000" b="1" dirty="0">
                <a:solidFill>
                  <a:srgbClr val="C00000"/>
                </a:solidFill>
              </a:rPr>
              <a:t> over Europe in the IPSL-CM5A-LR </a:t>
            </a:r>
            <a:r>
              <a:rPr lang="fr-FR" sz="4000" b="1" dirty="0" err="1">
                <a:solidFill>
                  <a:srgbClr val="C00000"/>
                </a:solidFill>
              </a:rPr>
              <a:t>decadal</a:t>
            </a:r>
            <a:r>
              <a:rPr lang="fr-FR" sz="4000" b="1" dirty="0">
                <a:solidFill>
                  <a:srgbClr val="C00000"/>
                </a:solidFill>
              </a:rPr>
              <a:t> </a:t>
            </a:r>
            <a:r>
              <a:rPr lang="fr-FR" sz="4000" b="1" dirty="0" err="1">
                <a:solidFill>
                  <a:srgbClr val="C00000"/>
                </a:solidFill>
              </a:rPr>
              <a:t>prediction</a:t>
            </a:r>
            <a:r>
              <a:rPr lang="fr-FR" sz="4000" b="1" dirty="0">
                <a:solidFill>
                  <a:srgbClr val="C00000"/>
                </a:solidFill>
              </a:rPr>
              <a:t> system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03882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vesg.ipsl.upmc.fr/thredds/fileServer/IPSLFS/dssce/ATLAS/DEC/AtlasEurope3/Test_60927/Test.gif">
            <a:extLst>
              <a:ext uri="{FF2B5EF4-FFF2-40B4-BE49-F238E27FC236}">
                <a16:creationId xmlns:a16="http://schemas.microsoft.com/office/drawing/2014/main" id="{808D8242-BEED-4E4F-813F-04FD209D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80" y="3967875"/>
            <a:ext cx="4255085" cy="29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vesg.ipsl.upmc.fr/thredds/fileServer/IPSLFS/dssce/ATLAS/DEC/AtlasEurope3/Test_60264/Test.gif">
            <a:extLst>
              <a:ext uri="{FF2B5EF4-FFF2-40B4-BE49-F238E27FC236}">
                <a16:creationId xmlns:a16="http://schemas.microsoft.com/office/drawing/2014/main" id="{B7AF4CAF-C5CD-2143-9F63-3392050C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05" y="1127477"/>
            <a:ext cx="4140000" cy="30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Résultat de recherche d'images pour &quot;the climate data factory&quot;">
            <a:extLst>
              <a:ext uri="{FF2B5EF4-FFF2-40B4-BE49-F238E27FC236}">
                <a16:creationId xmlns:a16="http://schemas.microsoft.com/office/drawing/2014/main" id="{E456AA02-A0C6-2D45-8697-CA5277E2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6" y="2337919"/>
            <a:ext cx="1078787" cy="10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38C1-9A58-6248-8AE7-9C4A1818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79" y="1519805"/>
            <a:ext cx="4743197" cy="4755106"/>
          </a:xfrm>
        </p:spPr>
        <p:txBody>
          <a:bodyPr>
            <a:normAutofit lnSpcReduction="10000"/>
          </a:bodyPr>
          <a:lstStyle/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r>
              <a:rPr lang="fr-FR" dirty="0"/>
              <a:t>Use of CDF-</a:t>
            </a:r>
            <a:r>
              <a:rPr lang="fr-FR" dirty="0" err="1"/>
              <a:t>t</a:t>
            </a:r>
            <a:r>
              <a:rPr lang="fr-FR" dirty="0"/>
              <a:t> (cumulative distribution </a:t>
            </a:r>
            <a:r>
              <a:rPr lang="fr-FR" dirty="0" err="1"/>
              <a:t>function</a:t>
            </a:r>
            <a:r>
              <a:rPr lang="fr-FR" dirty="0"/>
              <a:t> - </a:t>
            </a:r>
            <a:r>
              <a:rPr lang="fr-FR" dirty="0" err="1"/>
              <a:t>transform</a:t>
            </a:r>
            <a:r>
              <a:rPr lang="fr-FR" dirty="0"/>
              <a:t>) </a:t>
            </a: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to </a:t>
            </a:r>
            <a:r>
              <a:rPr lang="fr-FR" dirty="0" err="1"/>
              <a:t>debias</a:t>
            </a:r>
            <a:r>
              <a:rPr lang="fr-FR" dirty="0"/>
              <a:t> the </a:t>
            </a:r>
            <a:r>
              <a:rPr lang="fr-FR" dirty="0" err="1"/>
              <a:t>prediction</a:t>
            </a:r>
            <a:endParaRPr lang="fr-FR" dirty="0"/>
          </a:p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endParaRPr lang="fr-FR" dirty="0"/>
          </a:p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endParaRPr lang="fr-FR" dirty="0"/>
          </a:p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r>
              <a:rPr lang="fr-FR" dirty="0"/>
              <a:t>Use of NOAA-20CR and WATCH data (</a:t>
            </a:r>
            <a:r>
              <a:rPr lang="fr-FR" dirty="0" err="1"/>
              <a:t>allowing</a:t>
            </a:r>
            <a:r>
              <a:rPr lang="fr-FR" dirty="0"/>
              <a:t> a </a:t>
            </a: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downscaling</a:t>
            </a:r>
            <a:r>
              <a:rPr lang="fr-FR" dirty="0"/>
              <a:t> at 50km </a:t>
            </a:r>
            <a:r>
              <a:rPr lang="fr-FR" dirty="0" err="1"/>
              <a:t>resolution</a:t>
            </a:r>
            <a:r>
              <a:rPr lang="fr-FR" dirty="0"/>
              <a:t>)</a:t>
            </a:r>
          </a:p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r>
              <a:rPr lang="fr-FR" dirty="0" err="1"/>
              <a:t>Slight</a:t>
            </a:r>
            <a:r>
              <a:rPr lang="fr-FR" dirty="0"/>
              <a:t> </a:t>
            </a:r>
            <a:r>
              <a:rPr lang="fr-FR" dirty="0" err="1"/>
              <a:t>improvements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NOAA-20CR for the </a:t>
            </a:r>
            <a:r>
              <a:rPr lang="fr-FR" dirty="0" err="1"/>
              <a:t>predictability</a:t>
            </a:r>
            <a:r>
              <a:rPr lang="fr-FR" dirty="0"/>
              <a:t> over Europe at the </a:t>
            </a:r>
            <a:r>
              <a:rPr lang="fr-FR" dirty="0" err="1"/>
              <a:t>decadal</a:t>
            </a:r>
            <a:r>
              <a:rPr lang="fr-FR" dirty="0"/>
              <a:t> time </a:t>
            </a:r>
            <a:r>
              <a:rPr lang="fr-FR" dirty="0" err="1"/>
              <a:t>scale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2188A-A479-B14D-8583-0FA698F9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AutoShape 4" descr="/Users/swingedouw/Desktop/Atlas2/Test_59353/Test.jpg">
            <a:extLst>
              <a:ext uri="{FF2B5EF4-FFF2-40B4-BE49-F238E27FC236}">
                <a16:creationId xmlns:a16="http://schemas.microsoft.com/office/drawing/2014/main" id="{7A7887E9-FC74-9B4A-A7AA-A78413F1D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38661" y="31600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02072D5-352B-094A-A789-C51DDEABDF2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C392F-20F1-BF47-8ECA-5E878D756098}"/>
              </a:ext>
            </a:extLst>
          </p:cNvPr>
          <p:cNvSpPr txBox="1"/>
          <p:nvPr/>
        </p:nvSpPr>
        <p:spPr>
          <a:xfrm>
            <a:off x="4980565" y="991947"/>
            <a:ext cx="41427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Detrended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ACC for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annual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mean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temperature</a:t>
            </a:r>
            <a:endParaRPr lang="fr-FR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No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debias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, LT 1-3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yrs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ref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. NOAA-20CR)</a:t>
            </a:r>
          </a:p>
        </p:txBody>
      </p:sp>
      <p:pic>
        <p:nvPicPr>
          <p:cNvPr id="16388" name="Picture 4" descr="Résultat de recherche d'images pour &quot;clara eu project&quot;">
            <a:extLst>
              <a:ext uri="{FF2B5EF4-FFF2-40B4-BE49-F238E27FC236}">
                <a16:creationId xmlns:a16="http://schemas.microsoft.com/office/drawing/2014/main" id="{434E1AAE-12FB-2748-A0FE-0B3C8409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254415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8E1861-9C6A-6C46-BBEA-1072F459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95" y="-111758"/>
            <a:ext cx="8846605" cy="13255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b="1" dirty="0" err="1"/>
              <a:t>Comparison</a:t>
            </a:r>
            <a:r>
              <a:rPr lang="fr-FR" b="1" dirty="0"/>
              <a:t> of </a:t>
            </a:r>
            <a:r>
              <a:rPr lang="fr-FR" b="1" dirty="0" err="1"/>
              <a:t>debiased</a:t>
            </a:r>
            <a:r>
              <a:rPr lang="fr-FR" b="1" dirty="0"/>
              <a:t> </a:t>
            </a:r>
            <a:r>
              <a:rPr lang="fr-FR" b="1" dirty="0" err="1"/>
              <a:t>hindcasts</a:t>
            </a:r>
            <a:endParaRPr lang="fr-FR" sz="22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E119A6-DC47-D94C-B598-CB2D0C3BA165}"/>
              </a:ext>
            </a:extLst>
          </p:cNvPr>
          <p:cNvSpPr/>
          <p:nvPr/>
        </p:nvSpPr>
        <p:spPr>
          <a:xfrm>
            <a:off x="4738661" y="4130476"/>
            <a:ext cx="303060" cy="2674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08ED6-1FD0-4149-B7EF-83AE4EE2D635}"/>
              </a:ext>
            </a:extLst>
          </p:cNvPr>
          <p:cNvSpPr txBox="1"/>
          <p:nvPr/>
        </p:nvSpPr>
        <p:spPr>
          <a:xfrm>
            <a:off x="4980565" y="4032520"/>
            <a:ext cx="41427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CDF-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debias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using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20CR, LT 1-3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yrs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8FC5F-61DB-864C-A554-BB93EAB57F98}"/>
              </a:ext>
            </a:extLst>
          </p:cNvPr>
          <p:cNvCxnSpPr/>
          <p:nvPr/>
        </p:nvCxnSpPr>
        <p:spPr>
          <a:xfrm>
            <a:off x="-12032" y="1073571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1B23747-C2CC-EF43-A5A6-CC8CF7DF7EA8}"/>
              </a:ext>
            </a:extLst>
          </p:cNvPr>
          <p:cNvSpPr txBox="1">
            <a:spLocks/>
          </p:cNvSpPr>
          <p:nvPr/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0" name="AutoShape 4" descr="/Users/swingedouw/Desktop/Atlas2/Test_59353/Test.jpg">
            <a:extLst>
              <a:ext uri="{FF2B5EF4-FFF2-40B4-BE49-F238E27FC236}">
                <a16:creationId xmlns:a16="http://schemas.microsoft.com/office/drawing/2014/main" id="{30172A14-6169-4642-AA64-B902923F64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1013" y="31119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1BA31A-6E76-B941-B3CC-19B8A8186AF5}"/>
              </a:ext>
            </a:extLst>
          </p:cNvPr>
          <p:cNvGrpSpPr/>
          <p:nvPr/>
        </p:nvGrpSpPr>
        <p:grpSpPr>
          <a:xfrm>
            <a:off x="18288" y="3347712"/>
            <a:ext cx="4788000" cy="3492000"/>
            <a:chOff x="-1596748" y="7520874"/>
            <a:chExt cx="4788000" cy="3492000"/>
          </a:xfrm>
        </p:grpSpPr>
        <p:pic>
          <p:nvPicPr>
            <p:cNvPr id="28678" name="Picture 6" descr="https://vesg.ipsl.upmc.fr/thredds/fileServer/IPSLFS/dssce/ATLAS/DEC/AtlasEurope2/Test_62717/Test.gif">
              <a:extLst>
                <a:ext uri="{FF2B5EF4-FFF2-40B4-BE49-F238E27FC236}">
                  <a16:creationId xmlns:a16="http://schemas.microsoft.com/office/drawing/2014/main" id="{F1979D13-10D0-E243-945A-BC293D80D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37556" y="7553840"/>
              <a:ext cx="4680000" cy="3429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84E1504-B4B6-7742-A7E5-84C7564459A9}"/>
                </a:ext>
              </a:extLst>
            </p:cNvPr>
            <p:cNvSpPr/>
            <p:nvPr/>
          </p:nvSpPr>
          <p:spPr>
            <a:xfrm>
              <a:off x="-1596748" y="7520874"/>
              <a:ext cx="4788000" cy="34920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7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EB42-DA6F-F34B-B2A9-F8329580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2938-3C51-6D49-A7AB-FA778553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419208"/>
            <a:ext cx="8702802" cy="5111443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 </a:t>
            </a:r>
            <a:r>
              <a:rPr lang="fr-FR" sz="2300" dirty="0" err="1"/>
              <a:t>Some</a:t>
            </a:r>
            <a:r>
              <a:rPr lang="fr-FR" sz="2300" dirty="0"/>
              <a:t> </a:t>
            </a:r>
            <a:r>
              <a:rPr lang="fr-FR" sz="2300" dirty="0" err="1"/>
              <a:t>skill</a:t>
            </a:r>
            <a:r>
              <a:rPr lang="fr-FR" sz="2300" dirty="0"/>
              <a:t> over Europe </a:t>
            </a:r>
            <a:r>
              <a:rPr lang="fr-FR" sz="2300" dirty="0" err="1"/>
              <a:t>both</a:t>
            </a:r>
            <a:r>
              <a:rPr lang="fr-FR" sz="2300" dirty="0"/>
              <a:t> in </a:t>
            </a:r>
            <a:r>
              <a:rPr lang="fr-FR" sz="2300" dirty="0" err="1"/>
              <a:t>temperature</a:t>
            </a:r>
            <a:r>
              <a:rPr lang="fr-FR" sz="2300" dirty="0"/>
              <a:t> and </a:t>
            </a:r>
            <a:r>
              <a:rPr lang="fr-FR" sz="2300" dirty="0" err="1"/>
              <a:t>precipitation</a:t>
            </a:r>
            <a:endParaRPr lang="fr-FR" sz="2300" dirty="0"/>
          </a:p>
          <a:p>
            <a:r>
              <a:rPr lang="fr-FR" sz="2300" dirty="0"/>
              <a:t> </a:t>
            </a:r>
            <a:r>
              <a:rPr lang="fr-FR" sz="2300" dirty="0" err="1"/>
              <a:t>Slight</a:t>
            </a:r>
            <a:r>
              <a:rPr lang="fr-FR" sz="2300" dirty="0"/>
              <a:t> </a:t>
            </a:r>
            <a:r>
              <a:rPr lang="fr-FR" sz="2300" dirty="0" err="1"/>
              <a:t>improvements</a:t>
            </a:r>
            <a:r>
              <a:rPr lang="fr-FR" sz="2300" dirty="0"/>
              <a:t> </a:t>
            </a:r>
            <a:r>
              <a:rPr lang="fr-FR" sz="2300" dirty="0" err="1"/>
              <a:t>using</a:t>
            </a:r>
            <a:r>
              <a:rPr lang="fr-FR" sz="2300" dirty="0"/>
              <a:t> CDF-</a:t>
            </a:r>
            <a:r>
              <a:rPr lang="fr-FR" sz="2300" dirty="0" err="1"/>
              <a:t>t</a:t>
            </a:r>
            <a:r>
              <a:rPr lang="fr-FR" sz="2300" dirty="0"/>
              <a:t> </a:t>
            </a:r>
            <a:r>
              <a:rPr lang="fr-FR" sz="2300" dirty="0" err="1"/>
              <a:t>debiasing</a:t>
            </a:r>
            <a:r>
              <a:rPr lang="fr-FR" sz="2300" dirty="0"/>
              <a:t>, but </a:t>
            </a:r>
            <a:r>
              <a:rPr lang="fr-FR" sz="2300" dirty="0" err="1"/>
              <a:t>need</a:t>
            </a:r>
            <a:r>
              <a:rPr lang="fr-FR" sz="2300" dirty="0"/>
              <a:t> to </a:t>
            </a:r>
            <a:r>
              <a:rPr lang="fr-FR" sz="2300" dirty="0" err="1"/>
              <a:t>be</a:t>
            </a:r>
            <a:r>
              <a:rPr lang="fr-FR" sz="2300" dirty="0"/>
              <a:t> </a:t>
            </a:r>
            <a:r>
              <a:rPr lang="fr-FR" sz="2300" dirty="0" err="1"/>
              <a:t>confirmed</a:t>
            </a:r>
            <a:endParaRPr lang="fr-FR" sz="2300" dirty="0"/>
          </a:p>
          <a:p>
            <a:r>
              <a:rPr lang="fr-FR" sz="2300" dirty="0"/>
              <a:t> </a:t>
            </a:r>
            <a:r>
              <a:rPr lang="fr-FR" sz="2300" dirty="0" err="1"/>
              <a:t>Outcomes</a:t>
            </a:r>
            <a:r>
              <a:rPr lang="fr-FR" sz="2300" dirty="0"/>
              <a:t> for impact </a:t>
            </a:r>
            <a:r>
              <a:rPr lang="fr-FR" sz="2300" dirty="0" err="1"/>
              <a:t>study</a:t>
            </a:r>
            <a:r>
              <a:rPr lang="fr-FR" sz="2300" dirty="0"/>
              <a:t>: </a:t>
            </a:r>
            <a:r>
              <a:rPr lang="fr-FR" sz="2300" dirty="0" err="1"/>
              <a:t>debiased</a:t>
            </a:r>
            <a:r>
              <a:rPr lang="fr-FR" sz="2300" dirty="0"/>
              <a:t> </a:t>
            </a:r>
            <a:r>
              <a:rPr lang="fr-FR" sz="2300" dirty="0" err="1"/>
              <a:t>hindcasts</a:t>
            </a:r>
            <a:r>
              <a:rPr lang="fr-FR" sz="2300" dirty="0"/>
              <a:t>/</a:t>
            </a:r>
            <a:r>
              <a:rPr lang="fr-FR" sz="2300" dirty="0" err="1"/>
              <a:t>forecasts</a:t>
            </a:r>
            <a:r>
              <a:rPr lang="fr-FR" sz="2300" dirty="0"/>
              <a:t> for 1961-2025 </a:t>
            </a:r>
            <a:r>
              <a:rPr lang="fr-FR" sz="2300" dirty="0" err="1"/>
              <a:t>downscaled</a:t>
            </a:r>
            <a:r>
              <a:rPr lang="fr-FR" sz="2300" dirty="0"/>
              <a:t> at 50 km </a:t>
            </a:r>
            <a:r>
              <a:rPr lang="fr-FR" sz="2300" dirty="0" err="1"/>
              <a:t>using</a:t>
            </a:r>
            <a:r>
              <a:rPr lang="fr-FR" sz="2300" dirty="0"/>
              <a:t> </a:t>
            </a:r>
            <a:r>
              <a:rPr lang="fr-FR" sz="2300" dirty="0" err="1"/>
              <a:t>debiasing</a:t>
            </a:r>
            <a:r>
              <a:rPr lang="fr-FR" sz="2300" dirty="0"/>
              <a:t> technique </a:t>
            </a:r>
            <a:r>
              <a:rPr lang="fr-FR" sz="2300" dirty="0" err="1"/>
              <a:t>with</a:t>
            </a:r>
            <a:r>
              <a:rPr lang="fr-FR" sz="2300" dirty="0"/>
              <a:t> WATCH data </a:t>
            </a:r>
          </a:p>
          <a:p>
            <a:endParaRPr lang="fr-FR" sz="2300" dirty="0"/>
          </a:p>
          <a:p>
            <a:r>
              <a:rPr lang="fr-FR" sz="2300" b="1" dirty="0">
                <a:solidFill>
                  <a:srgbClr val="1A477C"/>
                </a:solidFill>
              </a:rPr>
              <a:t>Outlook 1</a:t>
            </a:r>
            <a:r>
              <a:rPr lang="fr-FR" sz="2300" dirty="0"/>
              <a:t>: </a:t>
            </a:r>
            <a:r>
              <a:rPr lang="fr-FR" sz="2300" dirty="0" err="1"/>
              <a:t>systematic</a:t>
            </a:r>
            <a:r>
              <a:rPr lang="fr-FR" sz="2300" dirty="0"/>
              <a:t> </a:t>
            </a:r>
            <a:r>
              <a:rPr lang="fr-FR" sz="2300" dirty="0" err="1"/>
              <a:t>analysis</a:t>
            </a:r>
            <a:r>
              <a:rPr lang="fr-FR" sz="2300" dirty="0"/>
              <a:t> of best </a:t>
            </a:r>
            <a:r>
              <a:rPr lang="fr-FR" sz="2300" dirty="0" err="1"/>
              <a:t>windows</a:t>
            </a:r>
            <a:r>
              <a:rPr lang="fr-FR" sz="2300" dirty="0"/>
              <a:t> of </a:t>
            </a:r>
            <a:r>
              <a:rPr lang="fr-FR" sz="2300" dirty="0" err="1"/>
              <a:t>opportunity</a:t>
            </a:r>
            <a:r>
              <a:rPr lang="fr-FR" sz="2300" dirty="0"/>
              <a:t>, </a:t>
            </a:r>
            <a:r>
              <a:rPr lang="fr-FR" sz="2300" dirty="0" err="1"/>
              <a:t>seasons</a:t>
            </a:r>
            <a:r>
              <a:rPr lang="fr-FR" sz="2300" dirty="0"/>
              <a:t>, lead times…</a:t>
            </a:r>
          </a:p>
          <a:p>
            <a:r>
              <a:rPr lang="fr-FR" sz="2300" b="1" dirty="0">
                <a:solidFill>
                  <a:srgbClr val="1A477C"/>
                </a:solidFill>
              </a:rPr>
              <a:t>Outlook 2</a:t>
            </a:r>
            <a:r>
              <a:rPr lang="fr-FR" sz="2300" dirty="0"/>
              <a:t>: </a:t>
            </a:r>
            <a:r>
              <a:rPr lang="fr-FR" sz="2300" dirty="0" err="1"/>
              <a:t>further</a:t>
            </a:r>
            <a:r>
              <a:rPr lang="fr-FR" sz="2300" dirty="0"/>
              <a:t> in </a:t>
            </a:r>
            <a:r>
              <a:rPr lang="fr-FR" sz="2300" dirty="0" err="1"/>
              <a:t>depth</a:t>
            </a:r>
            <a:r>
              <a:rPr lang="fr-FR" sz="2300" dirty="0"/>
              <a:t> </a:t>
            </a:r>
            <a:r>
              <a:rPr lang="fr-FR" sz="2300" dirty="0" err="1"/>
              <a:t>analysis</a:t>
            </a:r>
            <a:r>
              <a:rPr lang="fr-FR" sz="2300" dirty="0"/>
              <a:t> of </a:t>
            </a:r>
            <a:r>
              <a:rPr lang="fr-FR" sz="2300" dirty="0" err="1"/>
              <a:t>debiased</a:t>
            </a:r>
            <a:r>
              <a:rPr lang="fr-FR" sz="2300" dirty="0"/>
              <a:t> </a:t>
            </a:r>
            <a:r>
              <a:rPr lang="fr-FR" sz="2300" dirty="0" err="1"/>
              <a:t>hindcasts</a:t>
            </a:r>
            <a:r>
              <a:rPr lang="fr-FR" sz="2300" dirty="0"/>
              <a:t> </a:t>
            </a:r>
            <a:r>
              <a:rPr lang="fr-FR" sz="2300" dirty="0" err="1"/>
              <a:t>with</a:t>
            </a:r>
            <a:r>
              <a:rPr lang="fr-FR" sz="2300" dirty="0"/>
              <a:t> the </a:t>
            </a:r>
            <a:r>
              <a:rPr lang="fr-FR" sz="2300" dirty="0" err="1"/>
              <a:t>arrival</a:t>
            </a:r>
            <a:r>
              <a:rPr lang="fr-FR" sz="2300" dirty="0"/>
              <a:t> of Giovanni </a:t>
            </a:r>
            <a:r>
              <a:rPr lang="fr-FR" sz="2300" dirty="0" err="1"/>
              <a:t>Sgubin</a:t>
            </a:r>
            <a:r>
              <a:rPr lang="fr-FR" sz="2300" dirty="0"/>
              <a:t> as EUCP </a:t>
            </a:r>
            <a:r>
              <a:rPr lang="fr-FR" sz="2300" dirty="0" err="1"/>
              <a:t>postdoc</a:t>
            </a:r>
            <a:r>
              <a:rPr lang="fr-FR" sz="2300" dirty="0"/>
              <a:t> in August 2019</a:t>
            </a:r>
          </a:p>
          <a:p>
            <a:r>
              <a:rPr lang="fr-FR" sz="2300" b="1" dirty="0">
                <a:solidFill>
                  <a:srgbClr val="1A477C"/>
                </a:solidFill>
              </a:rPr>
              <a:t>Outlook 3</a:t>
            </a:r>
            <a:r>
              <a:rPr lang="fr-FR" sz="2300" dirty="0"/>
              <a:t>: Evaluation of the utility of </a:t>
            </a:r>
            <a:r>
              <a:rPr lang="fr-FR" sz="2300" dirty="0" err="1"/>
              <a:t>downscaled</a:t>
            </a:r>
            <a:r>
              <a:rPr lang="fr-FR" sz="2300" dirty="0"/>
              <a:t> </a:t>
            </a:r>
            <a:r>
              <a:rPr lang="fr-FR" sz="2300" dirty="0" err="1"/>
              <a:t>hindcasts</a:t>
            </a:r>
            <a:r>
              <a:rPr lang="fr-FR" sz="2300" dirty="0"/>
              <a:t> for viticulture by </a:t>
            </a:r>
            <a:r>
              <a:rPr lang="fr-FR" sz="2300" dirty="0" err="1"/>
              <a:t>integrating</a:t>
            </a:r>
            <a:r>
              <a:rPr lang="fr-FR" sz="2300" dirty="0"/>
              <a:t> </a:t>
            </a:r>
            <a:r>
              <a:rPr lang="fr-FR" sz="2300" dirty="0" err="1"/>
              <a:t>vineyard</a:t>
            </a:r>
            <a:r>
              <a:rPr lang="fr-FR" sz="2300" dirty="0"/>
              <a:t> </a:t>
            </a:r>
            <a:r>
              <a:rPr lang="fr-FR" sz="2300" dirty="0" err="1"/>
              <a:t>phenological</a:t>
            </a:r>
            <a:r>
              <a:rPr lang="fr-FR" sz="2300" dirty="0"/>
              <a:t> </a:t>
            </a:r>
            <a:r>
              <a:rPr lang="fr-FR" sz="2300" dirty="0" err="1"/>
              <a:t>models</a:t>
            </a:r>
            <a:endParaRPr lang="fr-FR" sz="2300" dirty="0"/>
          </a:p>
          <a:p>
            <a:r>
              <a:rPr lang="fr-FR" sz="2300" b="1" dirty="0">
                <a:solidFill>
                  <a:srgbClr val="1A477C"/>
                </a:solidFill>
              </a:rPr>
              <a:t>Outlook 4</a:t>
            </a:r>
            <a:r>
              <a:rPr lang="fr-FR" sz="2300" dirty="0"/>
              <a:t>: New IPSL-</a:t>
            </a:r>
            <a:r>
              <a:rPr lang="fr-FR" sz="2300" dirty="0" err="1"/>
              <a:t>decadal</a:t>
            </a:r>
            <a:r>
              <a:rPr lang="fr-FR" sz="2300" dirty="0"/>
              <a:t> </a:t>
            </a:r>
            <a:r>
              <a:rPr lang="fr-FR" sz="2300" dirty="0" err="1"/>
              <a:t>prediction</a:t>
            </a:r>
            <a:r>
              <a:rPr lang="fr-FR" sz="2300" dirty="0"/>
              <a:t> system </a:t>
            </a:r>
            <a:r>
              <a:rPr lang="fr-FR" sz="2300" dirty="0" err="1"/>
              <a:t>based</a:t>
            </a:r>
            <a:r>
              <a:rPr lang="fr-FR" sz="2300" dirty="0"/>
              <a:t> on IPSL-CM6 model. 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1A477C"/>
              </a:buClr>
              <a:buSzPct val="90000"/>
              <a:buFont typeface="Wingdings" pitchFamily="2" charset="2"/>
              <a:buChar char="Ø"/>
            </a:pPr>
            <a:r>
              <a:rPr lang="fr-FR" sz="2300" dirty="0"/>
              <a:t> Initialisation </a:t>
            </a:r>
            <a:r>
              <a:rPr lang="fr-FR" sz="2300" dirty="0" err="1"/>
              <a:t>including</a:t>
            </a:r>
            <a:r>
              <a:rPr lang="fr-FR" sz="2300" dirty="0"/>
              <a:t> SSS data </a:t>
            </a:r>
            <a:r>
              <a:rPr lang="fr-FR" sz="2300" dirty="0" err="1"/>
              <a:t>from</a:t>
            </a:r>
            <a:r>
              <a:rPr lang="fr-FR" sz="2300" dirty="0"/>
              <a:t> 1900 and variable surface </a:t>
            </a:r>
            <a:r>
              <a:rPr lang="fr-FR" sz="2300" dirty="0" err="1"/>
              <a:t>restoring</a:t>
            </a:r>
            <a:r>
              <a:rPr lang="fr-FR" sz="2300" dirty="0"/>
              <a:t> </a:t>
            </a:r>
            <a:r>
              <a:rPr lang="fr-FR" sz="2300" dirty="0" err="1"/>
              <a:t>with</a:t>
            </a:r>
            <a:r>
              <a:rPr lang="fr-FR" sz="2300" dirty="0"/>
              <a:t> MLD.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1A477C"/>
              </a:buClr>
              <a:buSzPct val="90000"/>
              <a:buFont typeface="Wingdings" pitchFamily="2" charset="2"/>
              <a:buChar char="Ø"/>
            </a:pPr>
            <a:r>
              <a:rPr lang="fr-FR" sz="2300" dirty="0"/>
              <a:t> 10 </a:t>
            </a:r>
            <a:r>
              <a:rPr lang="fr-FR" sz="2300" dirty="0" err="1"/>
              <a:t>members</a:t>
            </a:r>
            <a:r>
              <a:rPr lang="fr-FR" sz="2300" dirty="0"/>
              <a:t> at least for </a:t>
            </a:r>
            <a:r>
              <a:rPr lang="fr-FR" sz="2300" dirty="0" err="1"/>
              <a:t>each</a:t>
            </a:r>
            <a:r>
              <a:rPr lang="fr-FR" sz="2300" dirty="0"/>
              <a:t> </a:t>
            </a:r>
            <a:r>
              <a:rPr lang="fr-FR" sz="2300" dirty="0" err="1"/>
              <a:t>start</a:t>
            </a:r>
            <a:r>
              <a:rPr lang="fr-FR" sz="2300" dirty="0"/>
              <a:t> date 1961-2018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1A477C"/>
              </a:buClr>
              <a:buSzPct val="90000"/>
              <a:buFont typeface="Wingdings" pitchFamily="2" charset="2"/>
              <a:buChar char="Ø"/>
            </a:pPr>
            <a:r>
              <a:rPr lang="fr-FR" sz="2300" dirty="0"/>
              <a:t> PRACE </a:t>
            </a:r>
            <a:r>
              <a:rPr lang="fr-FR" sz="2300" dirty="0" err="1"/>
              <a:t>demand</a:t>
            </a:r>
            <a:r>
              <a:rPr lang="fr-FR" sz="2300" dirty="0"/>
              <a:t> to </a:t>
            </a:r>
            <a:r>
              <a:rPr lang="fr-FR" sz="2300" dirty="0" err="1"/>
              <a:t>increase</a:t>
            </a:r>
            <a:r>
              <a:rPr lang="fr-FR" sz="2300" dirty="0"/>
              <a:t> size of ensemble, test </a:t>
            </a:r>
            <a:r>
              <a:rPr lang="fr-FR" sz="2300" dirty="0" err="1"/>
              <a:t>different</a:t>
            </a:r>
            <a:r>
              <a:rPr lang="fr-FR" sz="2300" dirty="0"/>
              <a:t> initialisation technique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1A477C"/>
              </a:buClr>
              <a:buSzPct val="90000"/>
              <a:buFont typeface="Wingdings" pitchFamily="2" charset="2"/>
              <a:buChar char="Ø"/>
            </a:pPr>
            <a:r>
              <a:rPr lang="fr-FR" sz="2300" dirty="0"/>
              <a:t> Start </a:t>
            </a:r>
            <a:r>
              <a:rPr lang="fr-FR" sz="2300" dirty="0" err="1"/>
              <a:t>these</a:t>
            </a:r>
            <a:r>
              <a:rPr lang="fr-FR" sz="2300" dirty="0"/>
              <a:t> DCPP-A simulations </a:t>
            </a:r>
            <a:r>
              <a:rPr lang="fr-FR" sz="2300" dirty="0" err="1"/>
              <a:t>next</a:t>
            </a:r>
            <a:r>
              <a:rPr lang="fr-FR" sz="2300" dirty="0"/>
              <a:t> </a:t>
            </a:r>
            <a:r>
              <a:rPr lang="fr-FR" sz="2300" dirty="0" err="1"/>
              <a:t>week</a:t>
            </a:r>
            <a:endParaRPr lang="fr-FR" sz="2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4F752-83FB-B04B-862B-78F6578D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2E70-88A4-4048-9887-AFD4EE2349FB}" type="datetime1">
              <a:rPr lang="fr-FR" smtClean="0"/>
              <a:t>22/03/2019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AE72B-9B6C-2F45-B190-0A849AA7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790E6-1BDB-F246-962C-52AE72E6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A533-48B2-0A4E-8221-18EAFA411050}" type="slidenum">
              <a:rPr lang="fr-FR" smtClean="0"/>
              <a:t>11</a:t>
            </a:fld>
            <a:endParaRPr lang="fr-FR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227381-2DBC-DF4F-A7FA-2595C1605164}"/>
              </a:ext>
            </a:extLst>
          </p:cNvPr>
          <p:cNvCxnSpPr/>
          <p:nvPr/>
        </p:nvCxnSpPr>
        <p:spPr>
          <a:xfrm>
            <a:off x="0" y="1185092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45AB8D-F00D-4D46-8903-106DC2CC5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7520FD9-74F7-8F4E-9EDF-E188B5A7B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922" y="-1319754"/>
            <a:ext cx="6858000" cy="2387600"/>
          </a:xfrm>
        </p:spPr>
        <p:txBody>
          <a:bodyPr>
            <a:normAutofit/>
          </a:bodyPr>
          <a:lstStyle/>
          <a:p>
            <a:r>
              <a:rPr lang="fr-FR" sz="5400" b="1" dirty="0" err="1">
                <a:solidFill>
                  <a:srgbClr val="C00000"/>
                </a:solidFill>
              </a:rPr>
              <a:t>Thank</a:t>
            </a:r>
            <a:r>
              <a:rPr lang="fr-FR" sz="5400" b="1" dirty="0">
                <a:solidFill>
                  <a:srgbClr val="C00000"/>
                </a:solidFill>
              </a:rPr>
              <a:t> </a:t>
            </a:r>
            <a:r>
              <a:rPr lang="fr-FR" sz="5400" b="1" dirty="0" err="1">
                <a:solidFill>
                  <a:srgbClr val="C00000"/>
                </a:solidFill>
              </a:rPr>
              <a:t>you</a:t>
            </a:r>
            <a:r>
              <a:rPr lang="fr-FR" sz="54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5740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998" y="74298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IPSL-EPOC </a:t>
            </a:r>
            <a:r>
              <a:rPr lang="fr-FR" sz="3600" dirty="0" err="1"/>
              <a:t>decadal</a:t>
            </a:r>
            <a:r>
              <a:rPr lang="fr-FR" sz="3600" dirty="0"/>
              <a:t> </a:t>
            </a:r>
            <a:r>
              <a:rPr lang="fr-FR" sz="3600" dirty="0" err="1"/>
              <a:t>prediction</a:t>
            </a:r>
            <a:r>
              <a:rPr lang="fr-FR" sz="3600" dirty="0"/>
              <a:t> system</a:t>
            </a:r>
          </a:p>
        </p:txBody>
      </p:sp>
      <p:grpSp>
        <p:nvGrpSpPr>
          <p:cNvPr id="101" name="Grouper 100"/>
          <p:cNvGrpSpPr/>
          <p:nvPr/>
        </p:nvGrpSpPr>
        <p:grpSpPr>
          <a:xfrm>
            <a:off x="6056542" y="1561993"/>
            <a:ext cx="2914235" cy="1200329"/>
            <a:chOff x="12722551" y="-27384"/>
            <a:chExt cx="3078220" cy="1258327"/>
          </a:xfrm>
        </p:grpSpPr>
        <p:cxnSp>
          <p:nvCxnSpPr>
            <p:cNvPr id="96" name="Connecteur droit 95"/>
            <p:cNvCxnSpPr/>
            <p:nvPr/>
          </p:nvCxnSpPr>
          <p:spPr>
            <a:xfrm>
              <a:off x="12722551" y="188640"/>
              <a:ext cx="56241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12722551" y="476672"/>
              <a:ext cx="56241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12722551" y="764704"/>
              <a:ext cx="562417" cy="0"/>
            </a:xfrm>
            <a:prstGeom prst="line">
              <a:avLst/>
            </a:prstGeom>
            <a:ln w="38100">
              <a:solidFill>
                <a:srgbClr val="3BE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12722551" y="1052736"/>
              <a:ext cx="56241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ZoneTexte 99"/>
            <p:cNvSpPr txBox="1"/>
            <p:nvPr/>
          </p:nvSpPr>
          <p:spPr>
            <a:xfrm>
              <a:off x="13406916" y="-27384"/>
              <a:ext cx="2393855" cy="1258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50000"/>
                    </a:schemeClr>
                  </a:solidFill>
                </a:rPr>
                <a:t>Observations (ERSST)</a:t>
              </a:r>
            </a:p>
            <a:p>
              <a:r>
                <a:rPr lang="fr-FR" dirty="0" err="1">
                  <a:solidFill>
                    <a:srgbClr val="FF0000"/>
                  </a:solidFill>
                </a:rPr>
                <a:t>Nudged</a:t>
              </a:r>
              <a:r>
                <a:rPr lang="fr-FR" dirty="0">
                  <a:solidFill>
                    <a:srgbClr val="FF0000"/>
                  </a:solidFill>
                </a:rPr>
                <a:t> simulation</a:t>
              </a:r>
            </a:p>
            <a:p>
              <a:r>
                <a:rPr lang="fr-FR" dirty="0" err="1">
                  <a:solidFill>
                    <a:srgbClr val="3BE113"/>
                  </a:solidFill>
                </a:rPr>
                <a:t>Hindcast</a:t>
              </a:r>
              <a:r>
                <a:rPr lang="fr-FR" dirty="0">
                  <a:solidFill>
                    <a:srgbClr val="3BE113"/>
                  </a:solidFill>
                </a:rPr>
                <a:t> LT 2-5 </a:t>
              </a:r>
              <a:r>
                <a:rPr lang="fr-FR" dirty="0" err="1">
                  <a:solidFill>
                    <a:srgbClr val="3BE113"/>
                  </a:solidFill>
                </a:rPr>
                <a:t>years</a:t>
              </a:r>
              <a:endParaRPr lang="fr-FR" dirty="0">
                <a:solidFill>
                  <a:srgbClr val="3BE113"/>
                </a:solidFill>
              </a:endParaRPr>
            </a:p>
            <a:p>
              <a:r>
                <a:rPr lang="fr-FR" dirty="0" err="1">
                  <a:solidFill>
                    <a:schemeClr val="bg1">
                      <a:lumMod val="50000"/>
                    </a:schemeClr>
                  </a:solidFill>
                </a:rPr>
                <a:t>Historical</a:t>
              </a:r>
              <a:r>
                <a:rPr lang="fr-FR" dirty="0">
                  <a:solidFill>
                    <a:schemeClr val="bg1">
                      <a:lumMod val="50000"/>
                    </a:schemeClr>
                  </a:solidFill>
                </a:rPr>
                <a:t> simulation</a:t>
              </a: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740" y="2085978"/>
            <a:ext cx="3825823" cy="4351338"/>
          </a:xfrm>
        </p:spPr>
        <p:txBody>
          <a:bodyPr>
            <a:normAutofit/>
          </a:bodyPr>
          <a:lstStyle/>
          <a:p>
            <a:pPr marL="387450" indent="-315450">
              <a:spcAft>
                <a:spcPts val="600"/>
              </a:spcAft>
            </a:pPr>
            <a:r>
              <a:rPr lang="fr-FR" sz="2400" dirty="0"/>
              <a:t>CMIP5 version</a:t>
            </a:r>
          </a:p>
          <a:p>
            <a:pPr marL="387450" indent="-315450">
              <a:spcAft>
                <a:spcPts val="600"/>
              </a:spcAft>
            </a:pPr>
            <a:r>
              <a:rPr lang="fr-FR" sz="2400" dirty="0" err="1"/>
              <a:t>Starting</a:t>
            </a:r>
            <a:r>
              <a:rPr lang="fr-FR" sz="2400" dirty="0"/>
              <a:t> 1st </a:t>
            </a:r>
            <a:r>
              <a:rPr lang="fr-FR" sz="2400" dirty="0" err="1"/>
              <a:t>January</a:t>
            </a:r>
            <a:r>
              <a:rPr lang="fr-FR" sz="2400" dirty="0"/>
              <a:t> </a:t>
            </a:r>
            <a:r>
              <a:rPr lang="fr-FR" sz="2400" dirty="0" err="1"/>
              <a:t>every</a:t>
            </a:r>
            <a:r>
              <a:rPr lang="fr-FR" sz="2400" dirty="0"/>
              <a:t> </a:t>
            </a:r>
            <a:r>
              <a:rPr lang="fr-FR" sz="2400" dirty="0" err="1"/>
              <a:t>year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1961 to 2015</a:t>
            </a:r>
          </a:p>
          <a:p>
            <a:pPr marL="387450" indent="-315450">
              <a:spcAft>
                <a:spcPts val="600"/>
              </a:spcAft>
            </a:pPr>
            <a:r>
              <a:rPr lang="fr-FR" sz="2400" dirty="0"/>
              <a:t>3 </a:t>
            </a:r>
            <a:r>
              <a:rPr lang="fr-FR" sz="2400" dirty="0" err="1"/>
              <a:t>members</a:t>
            </a:r>
            <a:endParaRPr lang="fr-FR" sz="2400" dirty="0"/>
          </a:p>
          <a:p>
            <a:pPr marL="387450" indent="-315450">
              <a:spcAft>
                <a:spcPts val="600"/>
              </a:spcAft>
            </a:pPr>
            <a:r>
              <a:rPr lang="fr-FR" sz="2400" dirty="0" err="1"/>
              <a:t>Initialised</a:t>
            </a:r>
            <a:r>
              <a:rPr lang="fr-FR" sz="2400" dirty="0"/>
              <a:t> </a:t>
            </a:r>
            <a:r>
              <a:rPr lang="fr-FR" sz="2400" dirty="0" err="1"/>
              <a:t>through</a:t>
            </a:r>
            <a:r>
              <a:rPr lang="fr-FR" sz="2400" dirty="0"/>
              <a:t> </a:t>
            </a:r>
            <a:r>
              <a:rPr lang="fr-FR" sz="2400" dirty="0" err="1"/>
              <a:t>nudging</a:t>
            </a:r>
            <a:r>
              <a:rPr lang="fr-FR" sz="2400" dirty="0"/>
              <a:t> in SST (Reynolds et al. 2013) anomalies</a:t>
            </a:r>
          </a:p>
          <a:p>
            <a:pPr marL="387450"/>
            <a:r>
              <a:rPr lang="fr-FR" sz="2400" dirty="0" err="1"/>
              <a:t>Reasonable</a:t>
            </a:r>
            <a:r>
              <a:rPr lang="fr-FR" sz="2400" dirty="0"/>
              <a:t> </a:t>
            </a:r>
            <a:r>
              <a:rPr lang="fr-FR" sz="2400" dirty="0" err="1"/>
              <a:t>predictability</a:t>
            </a:r>
            <a:r>
              <a:rPr lang="fr-FR" sz="2400" dirty="0"/>
              <a:t> of the AMV (r ≈ 0.6)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C790CAF-A5C7-204C-8A64-8D5E4D924D69}"/>
              </a:ext>
            </a:extLst>
          </p:cNvPr>
          <p:cNvCxnSpPr/>
          <p:nvPr/>
        </p:nvCxnSpPr>
        <p:spPr>
          <a:xfrm>
            <a:off x="0" y="1557942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339B69-C985-3542-A07F-AFB7DB87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145" y="2945533"/>
            <a:ext cx="5319486" cy="3118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C61FAE-5A2C-C54F-B315-96D516DDFEDD}"/>
              </a:ext>
            </a:extLst>
          </p:cNvPr>
          <p:cNvSpPr txBox="1"/>
          <p:nvPr/>
        </p:nvSpPr>
        <p:spPr>
          <a:xfrm>
            <a:off x="4403537" y="2963225"/>
            <a:ext cx="44849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AMV (</a:t>
            </a:r>
            <a:r>
              <a:rPr lang="fr-FR" dirty="0" err="1"/>
              <a:t>detrended</a:t>
            </a:r>
            <a:r>
              <a:rPr lang="fr-FR" dirty="0"/>
              <a:t> Atlantic SST 0-60°N)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342D1-6964-E34E-828D-6868B6FAB40A}"/>
              </a:ext>
            </a:extLst>
          </p:cNvPr>
          <p:cNvSpPr txBox="1"/>
          <p:nvPr/>
        </p:nvSpPr>
        <p:spPr>
          <a:xfrm>
            <a:off x="5965794" y="6463448"/>
            <a:ext cx="3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Mignot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et al., 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Clim. Dyn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., 2016</a:t>
            </a:r>
          </a:p>
        </p:txBody>
      </p:sp>
    </p:spTree>
    <p:extLst>
      <p:ext uri="{BB962C8B-B14F-4D97-AF65-F5344CB8AC3E}">
        <p14:creationId xmlns:p14="http://schemas.microsoft.com/office/powerpoint/2010/main" val="39673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499EE-54AD-6549-8B71-5E6FC8619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25" y="252026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Skill</a:t>
            </a:r>
            <a:r>
              <a:rPr lang="fr-FR" sz="3600" dirty="0"/>
              <a:t> over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38C1-9A58-6248-8AE7-9C4A1818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78" y="2506704"/>
            <a:ext cx="3865475" cy="3231234"/>
          </a:xfrm>
        </p:spPr>
        <p:txBody>
          <a:bodyPr>
            <a:normAutofit/>
          </a:bodyPr>
          <a:lstStyle/>
          <a:p>
            <a:pPr indent="-279450">
              <a:spcBef>
                <a:spcPts val="1200"/>
              </a:spcBef>
              <a:spcAft>
                <a:spcPts val="1200"/>
              </a:spcAft>
            </a:pPr>
            <a:r>
              <a:rPr lang="fr-FR" dirty="0"/>
              <a:t>On-</a:t>
            </a:r>
            <a:r>
              <a:rPr lang="fr-FR" dirty="0" err="1"/>
              <a:t>going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of the performance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decadal</a:t>
            </a:r>
            <a:r>
              <a:rPr lang="fr-FR" dirty="0"/>
              <a:t> </a:t>
            </a:r>
            <a:r>
              <a:rPr lang="fr-FR" dirty="0" err="1"/>
              <a:t>prediction</a:t>
            </a:r>
            <a:r>
              <a:rPr lang="fr-FR" dirty="0"/>
              <a:t> system over Europe</a:t>
            </a:r>
          </a:p>
          <a:p>
            <a:pPr indent="-279450">
              <a:spcBef>
                <a:spcPts val="1200"/>
              </a:spcBef>
              <a:spcAft>
                <a:spcPts val="1200"/>
              </a:spcAft>
            </a:pP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over Europe as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historical</a:t>
            </a:r>
            <a:r>
              <a:rPr lang="fr-FR" dirty="0"/>
              <a:t> for 2-meter </a:t>
            </a:r>
            <a:r>
              <a:rPr lang="fr-FR" dirty="0" err="1"/>
              <a:t>temperature</a:t>
            </a:r>
            <a:r>
              <a:rPr lang="fr-FR" dirty="0"/>
              <a:t>, </a:t>
            </a:r>
            <a:r>
              <a:rPr lang="fr-FR" dirty="0" err="1"/>
              <a:t>although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and </a:t>
            </a:r>
            <a:r>
              <a:rPr lang="fr-FR" dirty="0" err="1"/>
              <a:t>mainly</a:t>
            </a:r>
            <a:r>
              <a:rPr lang="fr-FR" dirty="0"/>
              <a:t> over the UK</a:t>
            </a:r>
          </a:p>
          <a:p>
            <a:pPr marL="180000" indent="0">
              <a:buNone/>
            </a:pP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2188A-A479-B14D-8583-0FA698F9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AutoShape 4" descr="/Users/swingedouw/Desktop/Atlas2/Test_59353/Test.jpg">
            <a:extLst>
              <a:ext uri="{FF2B5EF4-FFF2-40B4-BE49-F238E27FC236}">
                <a16:creationId xmlns:a16="http://schemas.microsoft.com/office/drawing/2014/main" id="{7A7887E9-FC74-9B4A-A7AA-A78413F1D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1013" y="31119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magine 18">
            <a:extLst>
              <a:ext uri="{FF2B5EF4-FFF2-40B4-BE49-F238E27FC236}">
                <a16:creationId xmlns:a16="http://schemas.microsoft.com/office/drawing/2014/main" id="{1494BA3A-E38A-334F-8296-03B3631E21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36" y="-35395"/>
            <a:ext cx="4757195" cy="6900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15556E-3A2F-2A45-B8C2-5E8C22550C26}"/>
              </a:ext>
            </a:extLst>
          </p:cNvPr>
          <p:cNvSpPr txBox="1"/>
          <p:nvPr/>
        </p:nvSpPr>
        <p:spPr>
          <a:xfrm>
            <a:off x="4489836" y="3617596"/>
            <a:ext cx="47372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ACC anomalies as </a:t>
            </a:r>
            <a:r>
              <a:rPr lang="fr-FR" sz="1400" dirty="0" err="1"/>
              <a:t>compared</a:t>
            </a:r>
            <a:r>
              <a:rPr lang="fr-FR" sz="1400" dirty="0"/>
              <a:t> to </a:t>
            </a:r>
            <a:r>
              <a:rPr lang="fr-FR" sz="1400" dirty="0" err="1"/>
              <a:t>historical</a:t>
            </a:r>
            <a:r>
              <a:rPr lang="fr-FR" sz="1400" dirty="0"/>
              <a:t> simulations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A69F94-8C9D-124E-9ED5-348ED484F487}"/>
              </a:ext>
            </a:extLst>
          </p:cNvPr>
          <p:cNvSpPr txBox="1"/>
          <p:nvPr/>
        </p:nvSpPr>
        <p:spPr>
          <a:xfrm>
            <a:off x="4469878" y="-26308"/>
            <a:ext cx="47571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sz="600" dirty="0"/>
          </a:p>
          <a:p>
            <a:endParaRPr lang="fr-FR" sz="400" dirty="0"/>
          </a:p>
          <a:p>
            <a:r>
              <a:rPr lang="fr-FR" sz="1400" dirty="0"/>
              <a:t>ACC for </a:t>
            </a:r>
            <a:r>
              <a:rPr lang="fr-FR" sz="1400" dirty="0" err="1"/>
              <a:t>detrended</a:t>
            </a:r>
            <a:r>
              <a:rPr lang="fr-FR" sz="1400" dirty="0"/>
              <a:t> </a:t>
            </a:r>
            <a:r>
              <a:rPr lang="fr-FR" sz="1400" dirty="0" err="1"/>
              <a:t>annual</a:t>
            </a:r>
            <a:r>
              <a:rPr lang="fr-FR" sz="1400" dirty="0"/>
              <a:t> </a:t>
            </a:r>
            <a:r>
              <a:rPr lang="fr-FR" sz="1400" dirty="0" err="1"/>
              <a:t>mean</a:t>
            </a:r>
            <a:r>
              <a:rPr lang="fr-FR" sz="1400" dirty="0"/>
              <a:t> T2M, LT 1-3 </a:t>
            </a:r>
            <a:r>
              <a:rPr lang="fr-FR" sz="1400" dirty="0" err="1"/>
              <a:t>yrs</a:t>
            </a:r>
            <a:r>
              <a:rPr lang="fr-FR" sz="1400" dirty="0"/>
              <a:t> vs. HadCRUT4</a:t>
            </a:r>
          </a:p>
          <a:p>
            <a:endParaRPr lang="fr-FR" sz="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7A70C3-37EC-F94C-9274-838ECE5F2D21}"/>
              </a:ext>
            </a:extLst>
          </p:cNvPr>
          <p:cNvCxnSpPr/>
          <p:nvPr/>
        </p:nvCxnSpPr>
        <p:spPr>
          <a:xfrm>
            <a:off x="0" y="1690689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60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vesg.ipsl.upmc.fr/thredds/fileServer/IPSLFS/dssce/ATLAS/DEC/PhaseSpace/Test_65299/Test.gif">
            <a:extLst>
              <a:ext uri="{FF2B5EF4-FFF2-40B4-BE49-F238E27FC236}">
                <a16:creationId xmlns:a16="http://schemas.microsoft.com/office/drawing/2014/main" id="{6D261E1B-F1AD-E741-BA8A-D2FD603F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10" y="185752"/>
            <a:ext cx="1440000" cy="9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DF5886-A63B-5D4A-A74D-53375991A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50" y="2385657"/>
            <a:ext cx="5040000" cy="364737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F80BCD0-C7F0-1242-A0D0-CCF122CF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95" y="116142"/>
            <a:ext cx="8846605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Windows of </a:t>
            </a:r>
            <a:r>
              <a:rPr lang="fr-FR" sz="3600" b="1" dirty="0" err="1">
                <a:solidFill>
                  <a:srgbClr val="C00000"/>
                </a:solidFill>
              </a:rPr>
              <a:t>opportunity</a:t>
            </a:r>
            <a:endParaRPr lang="fr-FR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38C1-9A58-6248-8AE7-9C4A1818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7" y="2100640"/>
            <a:ext cx="3833593" cy="4358585"/>
          </a:xfrm>
        </p:spPr>
        <p:txBody>
          <a:bodyPr>
            <a:normAutofit fontScale="85000" lnSpcReduction="20000"/>
          </a:bodyPr>
          <a:lstStyle/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r>
              <a:rPr lang="en-GB" dirty="0"/>
              <a:t>Evaluation of differences in skill for different seasons at the decadal time scale</a:t>
            </a:r>
          </a:p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r>
              <a:rPr lang="en-GB" dirty="0"/>
              <a:t>Analysis of “windows of opportunity” i.e. best period for the skill over 1961-2015</a:t>
            </a:r>
          </a:p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r>
              <a:rPr lang="en-GB" i="1" dirty="0"/>
              <a:t>And the winner is (for the moment)</a:t>
            </a:r>
            <a:r>
              <a:rPr lang="en-GB" dirty="0"/>
              <a:t>: MAMJJAS over the period 1975-2011</a:t>
            </a:r>
          </a:p>
          <a:p>
            <a:pPr marL="378900" indent="-3429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</a:pPr>
            <a:r>
              <a:rPr lang="en-GB" dirty="0"/>
              <a:t>But need to be performed in a  </a:t>
            </a:r>
            <a:r>
              <a:rPr lang="en-GB" b="1" dirty="0"/>
              <a:t>more systematic manner </a:t>
            </a:r>
            <a:r>
              <a:rPr lang="en-GB" dirty="0"/>
              <a:t>(exploring phase space depending on months/seasons, lead times, time windows) </a:t>
            </a:r>
          </a:p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2188A-A479-B14D-8583-0FA698F9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AutoShape 4" descr="/Users/swingedouw/Desktop/Atlas2/Test_59353/Test.jpg">
            <a:extLst>
              <a:ext uri="{FF2B5EF4-FFF2-40B4-BE49-F238E27FC236}">
                <a16:creationId xmlns:a16="http://schemas.microsoft.com/office/drawing/2014/main" id="{7A7887E9-FC74-9B4A-A7AA-A78413F1D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8181" y="33861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E241F-1592-8C49-96FC-21C9BA307B8E}"/>
              </a:ext>
            </a:extLst>
          </p:cNvPr>
          <p:cNvSpPr txBox="1"/>
          <p:nvPr/>
        </p:nvSpPr>
        <p:spPr>
          <a:xfrm>
            <a:off x="4383314" y="2100640"/>
            <a:ext cx="47426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Detrended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ACC (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ref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HadCRUT4) for MAMJJAS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temperature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, 1975-2011, Lead Time=1-3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yrs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1289A6-FCB0-5F4A-AFF2-2E3CEBCC4E36}"/>
              </a:ext>
            </a:extLst>
          </p:cNvPr>
          <p:cNvCxnSpPr/>
          <p:nvPr/>
        </p:nvCxnSpPr>
        <p:spPr>
          <a:xfrm>
            <a:off x="0" y="1557942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4ED39E-9687-AA43-BAC8-FA247E73D47F}"/>
              </a:ext>
            </a:extLst>
          </p:cNvPr>
          <p:cNvSpPr txBox="1"/>
          <p:nvPr/>
        </p:nvSpPr>
        <p:spPr>
          <a:xfrm>
            <a:off x="6971057" y="6488668"/>
            <a:ext cx="315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Sgubin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et al., 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fr-FR" i="1" dirty="0" err="1">
                <a:solidFill>
                  <a:schemeClr val="accent6">
                    <a:lumMod val="50000"/>
                  </a:schemeClr>
                </a:solidFill>
              </a:rPr>
              <a:t>prep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457326-CDDC-044F-8FCE-4E03DA2BCC3B}"/>
              </a:ext>
            </a:extLst>
          </p:cNvPr>
          <p:cNvGrpSpPr/>
          <p:nvPr/>
        </p:nvGrpSpPr>
        <p:grpSpPr>
          <a:xfrm>
            <a:off x="6304649" y="-14794"/>
            <a:ext cx="2364002" cy="1779616"/>
            <a:chOff x="2232919" y="5557180"/>
            <a:chExt cx="2364002" cy="177961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3062FB-F4FB-1D4B-BE62-956C487E1E26}"/>
                </a:ext>
              </a:extLst>
            </p:cNvPr>
            <p:cNvGrpSpPr/>
            <p:nvPr/>
          </p:nvGrpSpPr>
          <p:grpSpPr>
            <a:xfrm>
              <a:off x="2661820" y="5756659"/>
              <a:ext cx="1327609" cy="1364865"/>
              <a:chOff x="2661820" y="5756659"/>
              <a:chExt cx="1327609" cy="136486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DD2208E-BB32-2640-8B00-B8AB3B841DE7}"/>
                  </a:ext>
                </a:extLst>
              </p:cNvPr>
              <p:cNvGrpSpPr/>
              <p:nvPr/>
            </p:nvGrpSpPr>
            <p:grpSpPr>
              <a:xfrm>
                <a:off x="3089429" y="5756659"/>
                <a:ext cx="900000" cy="900000"/>
                <a:chOff x="2831977" y="5909748"/>
                <a:chExt cx="900000" cy="900000"/>
              </a:xfrm>
            </p:grpSpPr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5AF2A737-A4BB-E446-A967-D69646048F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31977" y="5909748"/>
                  <a:ext cx="0" cy="900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ED0D0BE0-D59D-8648-BFF6-BFE53F5A6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31977" y="6801203"/>
                  <a:ext cx="9000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9A7A235-7114-7242-A89D-4E005618DE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1820" y="6653524"/>
                <a:ext cx="432000" cy="468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FDBDB0-60EB-8E49-840E-1A03D53B68D4}"/>
                </a:ext>
              </a:extLst>
            </p:cNvPr>
            <p:cNvSpPr txBox="1"/>
            <p:nvPr/>
          </p:nvSpPr>
          <p:spPr>
            <a:xfrm>
              <a:off x="2743200" y="5557180"/>
              <a:ext cx="8256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1A477C"/>
                  </a:solidFill>
                </a:rPr>
                <a:t>Lead time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096CA9-F48B-F040-A0FA-05DD6F26D9BC}"/>
                </a:ext>
              </a:extLst>
            </p:cNvPr>
            <p:cNvSpPr txBox="1"/>
            <p:nvPr/>
          </p:nvSpPr>
          <p:spPr>
            <a:xfrm>
              <a:off x="3771297" y="6610304"/>
              <a:ext cx="8256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1A477C"/>
                  </a:solidFill>
                </a:rPr>
                <a:t>Season</a:t>
              </a:r>
              <a:endParaRPr lang="fr-FR" sz="1200" dirty="0">
                <a:solidFill>
                  <a:srgbClr val="1A477C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300DBB-DCB4-3546-AE0E-811DE893B1D4}"/>
                </a:ext>
              </a:extLst>
            </p:cNvPr>
            <p:cNvSpPr txBox="1"/>
            <p:nvPr/>
          </p:nvSpPr>
          <p:spPr>
            <a:xfrm>
              <a:off x="2232919" y="7059797"/>
              <a:ext cx="13447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1A477C"/>
                  </a:solidFill>
                </a:rPr>
                <a:t>Time </a:t>
              </a:r>
              <a:r>
                <a:rPr lang="fr-FR" sz="1200" dirty="0" err="1">
                  <a:solidFill>
                    <a:srgbClr val="1A477C"/>
                  </a:solidFill>
                </a:rPr>
                <a:t>window</a:t>
              </a:r>
              <a:endParaRPr lang="fr-FR" sz="1200" dirty="0">
                <a:solidFill>
                  <a:srgbClr val="1A477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vesg.ipsl.upmc.fr/thredds/fileServer/IPSLFS/dssce/ATLAS/DEC/AtlasEurope3/Test_1038/Test.gif">
            <a:extLst>
              <a:ext uri="{FF2B5EF4-FFF2-40B4-BE49-F238E27FC236}">
                <a16:creationId xmlns:a16="http://schemas.microsoft.com/office/drawing/2014/main" id="{B6A7251F-23AB-6D48-B498-8CBC07A7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73" y="3834219"/>
            <a:ext cx="4140000" cy="30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s://vesg.ipsl.upmc.fr/thredds/fileServer/IPSLFS/dssce/ATLAS/DEC/AtlasEurope3/Test_65489/Test.gif">
            <a:extLst>
              <a:ext uri="{FF2B5EF4-FFF2-40B4-BE49-F238E27FC236}">
                <a16:creationId xmlns:a16="http://schemas.microsoft.com/office/drawing/2014/main" id="{CC962F0A-8392-6D44-A0CB-284CB061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74" y="1007183"/>
            <a:ext cx="4140000" cy="30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A499EE-54AD-6549-8B71-5E6FC8619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77" y="-63866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b="1" dirty="0" err="1">
                <a:solidFill>
                  <a:srgbClr val="C00000"/>
                </a:solidFill>
              </a:rPr>
              <a:t>Skill</a:t>
            </a:r>
            <a:r>
              <a:rPr lang="fr-FR" sz="3600" b="1" dirty="0">
                <a:solidFill>
                  <a:srgbClr val="C00000"/>
                </a:solidFill>
              </a:rPr>
              <a:t> </a:t>
            </a:r>
            <a:r>
              <a:rPr lang="fr-FR" sz="3600" dirty="0"/>
              <a:t>for </a:t>
            </a:r>
            <a:r>
              <a:rPr lang="fr-FR" sz="3600" b="1" dirty="0" err="1">
                <a:solidFill>
                  <a:srgbClr val="C00000"/>
                </a:solidFill>
              </a:rPr>
              <a:t>precipitations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38C1-9A58-6248-8AE7-9C4A1818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50" y="2123483"/>
            <a:ext cx="4361755" cy="4351338"/>
          </a:xfrm>
        </p:spPr>
        <p:txBody>
          <a:bodyPr>
            <a:normAutofit/>
          </a:bodyPr>
          <a:lstStyle/>
          <a:p>
            <a:pPr marL="423450" indent="-457200"/>
            <a:r>
              <a:rPr lang="fr-FR" dirty="0"/>
              <a:t>Is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in </a:t>
            </a:r>
            <a:r>
              <a:rPr lang="fr-FR" dirty="0" err="1"/>
              <a:t>precipitation</a:t>
            </a:r>
            <a:r>
              <a:rPr lang="fr-FR" dirty="0"/>
              <a:t> over Europe?</a:t>
            </a:r>
          </a:p>
          <a:p>
            <a:pPr marL="423450" indent="-457200"/>
            <a:r>
              <a:rPr lang="fr-FR" dirty="0"/>
              <a:t>A </a:t>
            </a:r>
            <a:r>
              <a:rPr lang="fr-FR" dirty="0" err="1"/>
              <a:t>little</a:t>
            </a:r>
            <a:r>
              <a:rPr lang="fr-FR" dirty="0"/>
              <a:t> bit over France and the Balkans</a:t>
            </a:r>
          </a:p>
          <a:p>
            <a:pPr marL="423450" indent="-457200"/>
            <a:r>
              <a:rPr lang="fr-FR" dirty="0" err="1"/>
              <a:t>Surprising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the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members</a:t>
            </a:r>
            <a:r>
              <a:rPr lang="fr-FR" dirty="0"/>
              <a:t> (</a:t>
            </a:r>
            <a:r>
              <a:rPr lang="fr-FR" dirty="0" err="1"/>
              <a:t>only</a:t>
            </a:r>
            <a:r>
              <a:rPr lang="fr-FR" dirty="0"/>
              <a:t> 3)</a:t>
            </a:r>
          </a:p>
          <a:p>
            <a:pPr marL="423450" indent="-457200"/>
            <a:r>
              <a:rPr lang="fr-FR" dirty="0" err="1"/>
              <a:t>Improvements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debiasing</a:t>
            </a:r>
            <a:r>
              <a:rPr lang="fr-FR" dirty="0"/>
              <a:t> techniques? =&gt;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evaluated</a:t>
            </a:r>
            <a:r>
              <a:rPr lang="fr-FR" dirty="0"/>
              <a:t> </a:t>
            </a:r>
            <a:r>
              <a:rPr lang="fr-FR" dirty="0" err="1"/>
              <a:t>soon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2188A-A479-B14D-8583-0FA698F9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AutoShape 4" descr="/Users/swingedouw/Desktop/Atlas2/Test_59353/Test.jpg">
            <a:extLst>
              <a:ext uri="{FF2B5EF4-FFF2-40B4-BE49-F238E27FC236}">
                <a16:creationId xmlns:a16="http://schemas.microsoft.com/office/drawing/2014/main" id="{7A7887E9-FC74-9B4A-A7AA-A78413F1D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1013" y="31119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53C9F-EE29-ED49-8447-9CF56FD182DF}"/>
              </a:ext>
            </a:extLst>
          </p:cNvPr>
          <p:cNvSpPr txBox="1"/>
          <p:nvPr/>
        </p:nvSpPr>
        <p:spPr>
          <a:xfrm>
            <a:off x="5166187" y="861062"/>
            <a:ext cx="39681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ACC for </a:t>
            </a:r>
            <a:r>
              <a:rPr lang="fr-FR" sz="1600" dirty="0" err="1"/>
              <a:t>annual</a:t>
            </a:r>
            <a:r>
              <a:rPr lang="fr-FR" sz="1600" dirty="0"/>
              <a:t> </a:t>
            </a:r>
            <a:r>
              <a:rPr lang="fr-FR" sz="1600" dirty="0" err="1"/>
              <a:t>mean</a:t>
            </a:r>
            <a:r>
              <a:rPr lang="fr-FR" sz="1600" dirty="0"/>
              <a:t> </a:t>
            </a:r>
            <a:r>
              <a:rPr lang="fr-FR" sz="1600" dirty="0" err="1"/>
              <a:t>precipitation</a:t>
            </a:r>
            <a:r>
              <a:rPr lang="fr-FR" sz="1600" dirty="0"/>
              <a:t> </a:t>
            </a:r>
            <a:r>
              <a:rPr lang="fr-FR" sz="1600" b="1" dirty="0" err="1"/>
              <a:t>with</a:t>
            </a:r>
            <a:r>
              <a:rPr lang="fr-FR" sz="1600" b="1" dirty="0"/>
              <a:t> trend LT 1-3 </a:t>
            </a:r>
            <a:r>
              <a:rPr lang="fr-FR" sz="1600" b="1" dirty="0" err="1"/>
              <a:t>years</a:t>
            </a:r>
            <a:r>
              <a:rPr lang="fr-FR" sz="1600" dirty="0"/>
              <a:t> as </a:t>
            </a:r>
            <a:r>
              <a:rPr lang="fr-FR" sz="1600" dirty="0" err="1"/>
              <a:t>compared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NOAA-20CR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2FE074-4D08-8B42-B47C-096729D16A6A}"/>
              </a:ext>
            </a:extLst>
          </p:cNvPr>
          <p:cNvCxnSpPr/>
          <p:nvPr/>
        </p:nvCxnSpPr>
        <p:spPr>
          <a:xfrm>
            <a:off x="0" y="1183153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0755D36-BF00-A04D-B1B1-B1E3355A94C0}"/>
              </a:ext>
            </a:extLst>
          </p:cNvPr>
          <p:cNvSpPr/>
          <p:nvPr/>
        </p:nvSpPr>
        <p:spPr>
          <a:xfrm>
            <a:off x="5002631" y="3979760"/>
            <a:ext cx="303060" cy="2674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672007-5A19-5A4F-A17B-52D2645358AC}"/>
              </a:ext>
            </a:extLst>
          </p:cNvPr>
          <p:cNvSpPr/>
          <p:nvPr/>
        </p:nvSpPr>
        <p:spPr>
          <a:xfrm>
            <a:off x="5326473" y="3907518"/>
            <a:ext cx="3655953" cy="1487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C84A4-93FE-6D4E-A542-68DD79174D30}"/>
              </a:ext>
            </a:extLst>
          </p:cNvPr>
          <p:cNvSpPr txBox="1"/>
          <p:nvPr/>
        </p:nvSpPr>
        <p:spPr>
          <a:xfrm>
            <a:off x="5166187" y="3909272"/>
            <a:ext cx="39681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   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diag</a:t>
            </a:r>
            <a:r>
              <a:rPr lang="fr-FR" dirty="0"/>
              <a:t> but for </a:t>
            </a:r>
            <a:r>
              <a:rPr lang="fr-FR" b="1" dirty="0" err="1"/>
              <a:t>detrended</a:t>
            </a:r>
            <a:r>
              <a:rPr lang="fr-FR" b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3782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20" name="Object 5">
            <a:extLst>
              <a:ext uri="{FF2B5EF4-FFF2-40B4-BE49-F238E27FC236}">
                <a16:creationId xmlns:a16="http://schemas.microsoft.com/office/drawing/2014/main" id="{9E08DB21-715D-B742-B8F6-29BAA2FE7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251642"/>
              </p:ext>
            </p:extLst>
          </p:nvPr>
        </p:nvGraphicFramePr>
        <p:xfrm>
          <a:off x="2030177" y="2868670"/>
          <a:ext cx="2512997" cy="53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5" name="Equation" r:id="rId3" imgW="24866600" imgH="5270500" progId="Equation.3">
                  <p:embed/>
                </p:oleObj>
              </mc:Choice>
              <mc:Fallback>
                <p:oleObj name="Equation" r:id="rId3" imgW="24866600" imgH="5270500" progId="Equation.3">
                  <p:embed/>
                  <p:pic>
                    <p:nvPicPr>
                      <p:cNvPr id="8220" name="Object 5">
                        <a:extLst>
                          <a:ext uri="{FF2B5EF4-FFF2-40B4-BE49-F238E27FC236}">
                            <a16:creationId xmlns:a16="http://schemas.microsoft.com/office/drawing/2014/main" id="{9E08DB21-715D-B742-B8F6-29BAA2FE73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177" y="2868670"/>
                        <a:ext cx="2512997" cy="532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955C278-BA22-F446-A5CA-9BA51051C11D}"/>
              </a:ext>
            </a:extLst>
          </p:cNvPr>
          <p:cNvGrpSpPr/>
          <p:nvPr/>
        </p:nvGrpSpPr>
        <p:grpSpPr>
          <a:xfrm>
            <a:off x="1887302" y="3401181"/>
            <a:ext cx="1295400" cy="1212850"/>
            <a:chOff x="1908175" y="2636838"/>
            <a:chExt cx="1295400" cy="1212850"/>
          </a:xfrm>
        </p:grpSpPr>
        <p:sp>
          <p:nvSpPr>
            <p:cNvPr id="8195" name="ZoneTexte 18">
              <a:extLst>
                <a:ext uri="{FF2B5EF4-FFF2-40B4-BE49-F238E27FC236}">
                  <a16:creationId xmlns:a16="http://schemas.microsoft.com/office/drawing/2014/main" id="{4F90EB1A-37BC-B848-AC6A-A9D73D818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8175" y="3141663"/>
              <a:ext cx="1295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0" tIns="45692" rIns="91380" bIns="45692"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2000" dirty="0">
                  <a:solidFill>
                    <a:srgbClr val="FF0000"/>
                  </a:solidFill>
                </a:rPr>
                <a:t>You </a:t>
              </a:r>
              <a:r>
                <a:rPr lang="fr-FR" altLang="fr-FR" sz="2000" b="1" dirty="0" err="1">
                  <a:solidFill>
                    <a:srgbClr val="FF0000"/>
                  </a:solidFill>
                </a:rPr>
                <a:t>want</a:t>
              </a:r>
              <a:r>
                <a:rPr lang="fr-FR" altLang="fr-FR" sz="2000" dirty="0">
                  <a:solidFill>
                    <a:srgbClr val="FF0000"/>
                  </a:solidFill>
                </a:rPr>
                <a:t> </a:t>
              </a:r>
              <a:r>
                <a:rPr lang="fr-FR" altLang="fr-FR" sz="2000" dirty="0" err="1">
                  <a:solidFill>
                    <a:srgbClr val="FF0000"/>
                  </a:solidFill>
                </a:rPr>
                <a:t>this</a:t>
              </a:r>
              <a:endParaRPr lang="fr-FR" altLang="fr-FR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8197" name="Connecteur droit avec flèche 28">
              <a:extLst>
                <a:ext uri="{FF2B5EF4-FFF2-40B4-BE49-F238E27FC236}">
                  <a16:creationId xmlns:a16="http://schemas.microsoft.com/office/drawing/2014/main" id="{6129AA4D-FBBA-194D-821C-4AFA877E5F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00338" y="2636838"/>
              <a:ext cx="0" cy="5048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840C22-5730-5A4B-B7D4-D0FAB92ECB20}"/>
              </a:ext>
            </a:extLst>
          </p:cNvPr>
          <p:cNvGrpSpPr/>
          <p:nvPr/>
        </p:nvGrpSpPr>
        <p:grpSpPr>
          <a:xfrm>
            <a:off x="2390540" y="3329743"/>
            <a:ext cx="2376487" cy="1284288"/>
            <a:chOff x="2411413" y="2565400"/>
            <a:chExt cx="2376487" cy="1284288"/>
          </a:xfrm>
        </p:grpSpPr>
        <p:sp>
          <p:nvSpPr>
            <p:cNvPr id="8194" name="ZoneTexte 1">
              <a:extLst>
                <a:ext uri="{FF2B5EF4-FFF2-40B4-BE49-F238E27FC236}">
                  <a16:creationId xmlns:a16="http://schemas.microsoft.com/office/drawing/2014/main" id="{5397699C-7DCD-A142-9E6B-8B660418A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500" y="3141663"/>
              <a:ext cx="1295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0" tIns="45692" rIns="91380" bIns="45692"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2000" dirty="0">
                  <a:solidFill>
                    <a:srgbClr val="4E51DE"/>
                  </a:solidFill>
                </a:rPr>
                <a:t>You </a:t>
              </a:r>
              <a:r>
                <a:rPr lang="fr-FR" altLang="fr-FR" sz="2000" b="1" dirty="0">
                  <a:solidFill>
                    <a:srgbClr val="4E51DE"/>
                  </a:solidFill>
                </a:rPr>
                <a:t>know</a:t>
              </a:r>
              <a:r>
                <a:rPr lang="fr-FR" altLang="fr-FR" sz="2000" dirty="0">
                  <a:solidFill>
                    <a:srgbClr val="4E51DE"/>
                  </a:solidFill>
                </a:rPr>
                <a:t> </a:t>
              </a:r>
              <a:r>
                <a:rPr lang="fr-FR" altLang="fr-FR" sz="2000" dirty="0" err="1">
                  <a:solidFill>
                    <a:srgbClr val="4E51DE"/>
                  </a:solidFill>
                </a:rPr>
                <a:t>this</a:t>
              </a:r>
              <a:endParaRPr lang="fr-FR" altLang="fr-FR" sz="2000" dirty="0">
                <a:solidFill>
                  <a:srgbClr val="4E51DE"/>
                </a:solidFill>
              </a:endParaRPr>
            </a:p>
          </p:txBody>
        </p:sp>
        <p:cxnSp>
          <p:nvCxnSpPr>
            <p:cNvPr id="8196" name="Connecteur droit avec flèche 26">
              <a:extLst>
                <a:ext uri="{FF2B5EF4-FFF2-40B4-BE49-F238E27FC236}">
                  <a16:creationId xmlns:a16="http://schemas.microsoft.com/office/drawing/2014/main" id="{44CA6DC8-9BC5-5A42-A558-A3EC5E64A891}"/>
                </a:ext>
              </a:extLst>
            </p:cNvPr>
            <p:cNvCxnSpPr>
              <a:cxnSpLocks noChangeShapeType="1"/>
              <a:stCxn id="8194" idx="0"/>
            </p:cNvCxnSpPr>
            <p:nvPr/>
          </p:nvCxnSpPr>
          <p:spPr bwMode="auto">
            <a:xfrm flipV="1">
              <a:off x="4140200" y="2636838"/>
              <a:ext cx="0" cy="504825"/>
            </a:xfrm>
            <a:prstGeom prst="straightConnector1">
              <a:avLst/>
            </a:prstGeom>
            <a:noFill/>
            <a:ln w="9525" algn="ctr">
              <a:solidFill>
                <a:srgbClr val="4E51DE"/>
              </a:solidFill>
              <a:round/>
              <a:headEnd/>
              <a:tailEnd type="arrow" w="med" len="med"/>
            </a:ln>
          </p:spPr>
        </p:cxnSp>
        <p:cxnSp>
          <p:nvCxnSpPr>
            <p:cNvPr id="8198" name="Connecteur droit avec flèche 20">
              <a:extLst>
                <a:ext uri="{FF2B5EF4-FFF2-40B4-BE49-F238E27FC236}">
                  <a16:creationId xmlns:a16="http://schemas.microsoft.com/office/drawing/2014/main" id="{2BDBF241-637A-0B41-AB4E-1514DF8E8E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411413" y="2636838"/>
              <a:ext cx="1512887" cy="576262"/>
            </a:xfrm>
            <a:prstGeom prst="straightConnector1">
              <a:avLst/>
            </a:prstGeom>
            <a:noFill/>
            <a:ln w="9525" algn="ctr">
              <a:solidFill>
                <a:srgbClr val="4E51DE"/>
              </a:solidFill>
              <a:round/>
              <a:headEnd/>
              <a:tailEnd type="arrow" w="med" len="med"/>
            </a:ln>
          </p:spPr>
        </p:cxnSp>
        <p:cxnSp>
          <p:nvCxnSpPr>
            <p:cNvPr id="8199" name="Connecteur droit avec flèche 23">
              <a:extLst>
                <a:ext uri="{FF2B5EF4-FFF2-40B4-BE49-F238E27FC236}">
                  <a16:creationId xmlns:a16="http://schemas.microsoft.com/office/drawing/2014/main" id="{9379AAA6-9614-CD45-A37E-E547EBA9A5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635375" y="2565400"/>
              <a:ext cx="360363" cy="576263"/>
            </a:xfrm>
            <a:prstGeom prst="straightConnector1">
              <a:avLst/>
            </a:prstGeom>
            <a:noFill/>
            <a:ln w="9525" algn="ctr">
              <a:solidFill>
                <a:srgbClr val="4E51DE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8207" name="Grouper 19">
            <a:extLst>
              <a:ext uri="{FF2B5EF4-FFF2-40B4-BE49-F238E27FC236}">
                <a16:creationId xmlns:a16="http://schemas.microsoft.com/office/drawing/2014/main" id="{7DDA0F91-192F-1248-BA1A-53E1746DC20F}"/>
              </a:ext>
            </a:extLst>
          </p:cNvPr>
          <p:cNvGrpSpPr>
            <a:grpSpLocks/>
          </p:cNvGrpSpPr>
          <p:nvPr/>
        </p:nvGrpSpPr>
        <p:grpSpPr bwMode="auto">
          <a:xfrm>
            <a:off x="1814277" y="4952827"/>
            <a:ext cx="1800225" cy="1368425"/>
            <a:chOff x="899592" y="2996952"/>
            <a:chExt cx="1800200" cy="1368152"/>
          </a:xfrm>
        </p:grpSpPr>
        <p:sp>
          <p:nvSpPr>
            <p:cNvPr id="8217" name="Rectangle 21">
              <a:extLst>
                <a:ext uri="{FF2B5EF4-FFF2-40B4-BE49-F238E27FC236}">
                  <a16:creationId xmlns:a16="http://schemas.microsoft.com/office/drawing/2014/main" id="{73A4D67D-6770-BB45-9085-C8B5BE0A6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640" y="3501008"/>
              <a:ext cx="864096" cy="8640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2400"/>
            </a:p>
          </p:txBody>
        </p:sp>
        <p:sp>
          <p:nvSpPr>
            <p:cNvPr id="8218" name="ZoneTexte 22">
              <a:extLst>
                <a:ext uri="{FF2B5EF4-FFF2-40B4-BE49-F238E27FC236}">
                  <a16:creationId xmlns:a16="http://schemas.microsoft.com/office/drawing/2014/main" id="{AA27AFE5-1C46-3D4F-A1C3-C344A4EE9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592" y="2996952"/>
              <a:ext cx="18002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>
                  <a:solidFill>
                    <a:schemeClr val="tx1"/>
                  </a:solidFill>
                </a:rPr>
                <a:t>One gridcell</a:t>
              </a:r>
            </a:p>
          </p:txBody>
        </p:sp>
        <p:sp>
          <p:nvSpPr>
            <p:cNvPr id="8219" name="ZoneTexte 24">
              <a:extLst>
                <a:ext uri="{FF2B5EF4-FFF2-40B4-BE49-F238E27FC236}">
                  <a16:creationId xmlns:a16="http://schemas.microsoft.com/office/drawing/2014/main" id="{75050E1C-D407-9142-985F-3198A0297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5656" y="3717032"/>
              <a:ext cx="64807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i="1">
                  <a:solidFill>
                    <a:schemeClr val="tx1"/>
                  </a:solidFill>
                </a:rPr>
                <a:t>X</a:t>
              </a:r>
              <a:r>
                <a:rPr lang="fr-FR" altLang="fr-FR" i="1" baseline="-25000">
                  <a:solidFill>
                    <a:schemeClr val="tx1"/>
                  </a:solidFill>
                </a:rPr>
                <a:t>G</a:t>
              </a:r>
            </a:p>
          </p:txBody>
        </p:sp>
      </p:grpSp>
      <p:grpSp>
        <p:nvGrpSpPr>
          <p:cNvPr id="8208" name="Grouper 25">
            <a:extLst>
              <a:ext uri="{FF2B5EF4-FFF2-40B4-BE49-F238E27FC236}">
                <a16:creationId xmlns:a16="http://schemas.microsoft.com/office/drawing/2014/main" id="{752D63D7-7B83-0E41-B3BC-9CB08A641E7A}"/>
              </a:ext>
            </a:extLst>
          </p:cNvPr>
          <p:cNvGrpSpPr>
            <a:grpSpLocks/>
          </p:cNvGrpSpPr>
          <p:nvPr/>
        </p:nvGrpSpPr>
        <p:grpSpPr bwMode="auto">
          <a:xfrm>
            <a:off x="4838465" y="4952827"/>
            <a:ext cx="1800225" cy="1368425"/>
            <a:chOff x="3563888" y="2996952"/>
            <a:chExt cx="1800200" cy="1368152"/>
          </a:xfrm>
        </p:grpSpPr>
        <p:sp>
          <p:nvSpPr>
            <p:cNvPr id="8214" name="Rectangle 27">
              <a:extLst>
                <a:ext uri="{FF2B5EF4-FFF2-40B4-BE49-F238E27FC236}">
                  <a16:creationId xmlns:a16="http://schemas.microsoft.com/office/drawing/2014/main" id="{27B0312D-04BA-5F41-8C73-C4400340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936" y="3501008"/>
              <a:ext cx="864096" cy="8640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2400"/>
            </a:p>
          </p:txBody>
        </p:sp>
        <p:sp>
          <p:nvSpPr>
            <p:cNvPr id="8215" name="ZoneTexte 33">
              <a:extLst>
                <a:ext uri="{FF2B5EF4-FFF2-40B4-BE49-F238E27FC236}">
                  <a16:creationId xmlns:a16="http://schemas.microsoft.com/office/drawing/2014/main" id="{29F5A3B2-2CD3-1D4D-B328-EBBD3B72E7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888" y="2996952"/>
              <a:ext cx="18002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>
                  <a:solidFill>
                    <a:schemeClr val="tx1"/>
                  </a:solidFill>
                </a:rPr>
                <a:t>Reference</a:t>
              </a:r>
            </a:p>
          </p:txBody>
        </p:sp>
        <p:sp>
          <p:nvSpPr>
            <p:cNvPr id="8216" name="ZoneTexte 34">
              <a:extLst>
                <a:ext uri="{FF2B5EF4-FFF2-40B4-BE49-F238E27FC236}">
                  <a16:creationId xmlns:a16="http://schemas.microsoft.com/office/drawing/2014/main" id="{829041EF-9D87-8546-95E3-DFCDED86A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952" y="3717032"/>
              <a:ext cx="64807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i="1">
                  <a:solidFill>
                    <a:schemeClr val="tx1"/>
                  </a:solidFill>
                </a:rPr>
                <a:t>X</a:t>
              </a:r>
              <a:r>
                <a:rPr lang="fr-FR" altLang="fr-FR" i="1" baseline="-25000">
                  <a:solidFill>
                    <a:schemeClr val="tx1"/>
                  </a:solidFill>
                </a:rPr>
                <a:t>S</a:t>
              </a:r>
            </a:p>
          </p:txBody>
        </p:sp>
      </p:grpSp>
      <p:sp>
        <p:nvSpPr>
          <p:cNvPr id="8209" name="Flèche courbée vers le bas 35">
            <a:extLst>
              <a:ext uri="{FF2B5EF4-FFF2-40B4-BE49-F238E27FC236}">
                <a16:creationId xmlns:a16="http://schemas.microsoft.com/office/drawing/2014/main" id="{EED6E830-AB9F-4846-91B6-4A7147F43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165" y="5240164"/>
            <a:ext cx="1800225" cy="576263"/>
          </a:xfrm>
          <a:prstGeom prst="curvedDownArrow">
            <a:avLst>
              <a:gd name="adj1" fmla="val 25006"/>
              <a:gd name="adj2" fmla="val 49998"/>
              <a:gd name="adj3" fmla="val 25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altLang="fr-FR" sz="2400"/>
          </a:p>
        </p:txBody>
      </p:sp>
      <p:sp>
        <p:nvSpPr>
          <p:cNvPr id="8210" name="ZoneTexte 36">
            <a:extLst>
              <a:ext uri="{FF2B5EF4-FFF2-40B4-BE49-F238E27FC236}">
                <a16:creationId xmlns:a16="http://schemas.microsoft.com/office/drawing/2014/main" id="{A1939E15-4784-1A4E-AB27-965A7134E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602" y="5529089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00">
                <a:solidFill>
                  <a:schemeClr val="tx1"/>
                </a:solidFill>
              </a:rPr>
              <a:t>Equality of distributions</a:t>
            </a:r>
          </a:p>
        </p:txBody>
      </p:sp>
      <p:sp>
        <p:nvSpPr>
          <p:cNvPr id="8211" name="Text Box 4">
            <a:extLst>
              <a:ext uri="{FF2B5EF4-FFF2-40B4-BE49-F238E27FC236}">
                <a16:creationId xmlns:a16="http://schemas.microsoft.com/office/drawing/2014/main" id="{C66EFCD8-F449-3945-AA50-7C37DA2A8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15" y="1706107"/>
            <a:ext cx="828833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4063" indent="-341313"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1034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5606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0178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4750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u="sng" dirty="0">
                <a:solidFill>
                  <a:schemeClr val="tx1"/>
                </a:solidFill>
              </a:rPr>
              <a:t>Classical approach</a:t>
            </a:r>
            <a:r>
              <a:rPr lang="en-US" altLang="fr-FR" dirty="0">
                <a:solidFill>
                  <a:schemeClr val="tx1"/>
                </a:solidFill>
              </a:rPr>
              <a:t>: Quantile-mapping</a:t>
            </a: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US" altLang="fr-FR" dirty="0" err="1">
                <a:solidFill>
                  <a:schemeClr val="tx1"/>
                </a:solidFill>
              </a:rPr>
              <a:t>Gridcell</a:t>
            </a:r>
            <a:r>
              <a:rPr lang="en-US" altLang="fr-FR" dirty="0">
                <a:solidFill>
                  <a:schemeClr val="tx1"/>
                </a:solidFill>
              </a:rPr>
              <a:t> G; X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 ~ F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 ;   Station S; X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  <a:r>
              <a:rPr lang="en-US" altLang="fr-FR" dirty="0">
                <a:solidFill>
                  <a:schemeClr val="tx1"/>
                </a:solidFill>
              </a:rPr>
              <a:t> ~ F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212" name="ZoneTexte 1">
            <a:extLst>
              <a:ext uri="{FF2B5EF4-FFF2-40B4-BE49-F238E27FC236}">
                <a16:creationId xmlns:a16="http://schemas.microsoft.com/office/drawing/2014/main" id="{5D04B03C-3433-7A44-A2B3-A38B6AFA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452" y="6321252"/>
            <a:ext cx="936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>
                <a:solidFill>
                  <a:schemeClr val="tx1"/>
                </a:solidFill>
              </a:rPr>
              <a:t>~ F</a:t>
            </a:r>
            <a:r>
              <a:rPr lang="en-US" altLang="fr-FR" baseline="-25000">
                <a:solidFill>
                  <a:schemeClr val="tx1"/>
                </a:solidFill>
              </a:rPr>
              <a:t>G</a:t>
            </a:r>
            <a:r>
              <a:rPr lang="en-US" altLang="fr-FR">
                <a:solidFill>
                  <a:schemeClr val="tx1"/>
                </a:solidFill>
              </a:rPr>
              <a:t> </a:t>
            </a:r>
            <a:endParaRPr lang="fr-FR" altLang="fr-FR">
              <a:solidFill>
                <a:schemeClr val="tx1"/>
              </a:solidFill>
            </a:endParaRPr>
          </a:p>
        </p:txBody>
      </p:sp>
      <p:sp>
        <p:nvSpPr>
          <p:cNvPr id="8213" name="ZoneTexte 34">
            <a:extLst>
              <a:ext uri="{FF2B5EF4-FFF2-40B4-BE49-F238E27FC236}">
                <a16:creationId xmlns:a16="http://schemas.microsoft.com/office/drawing/2014/main" id="{A7F889A1-80E3-CF48-BF6C-BF76ADB5E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452" y="6321252"/>
            <a:ext cx="936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>
                <a:solidFill>
                  <a:schemeClr val="tx1"/>
                </a:solidFill>
              </a:rPr>
              <a:t>~ F</a:t>
            </a:r>
            <a:r>
              <a:rPr lang="en-US" altLang="fr-FR" baseline="-25000">
                <a:solidFill>
                  <a:schemeClr val="tx1"/>
                </a:solidFill>
              </a:rPr>
              <a:t>S</a:t>
            </a:r>
            <a:r>
              <a:rPr lang="en-US" altLang="fr-FR">
                <a:solidFill>
                  <a:schemeClr val="tx1"/>
                </a:solidFill>
              </a:rPr>
              <a:t> </a:t>
            </a:r>
            <a:endParaRPr lang="fr-FR" altLang="fr-FR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D24700-33D3-0E4E-AE89-352B4EDA8D0E}"/>
              </a:ext>
            </a:extLst>
          </p:cNvPr>
          <p:cNvGrpSpPr/>
          <p:nvPr/>
        </p:nvGrpSpPr>
        <p:grpSpPr>
          <a:xfrm>
            <a:off x="4832099" y="2851869"/>
            <a:ext cx="3175016" cy="1762162"/>
            <a:chOff x="4852972" y="2087526"/>
            <a:chExt cx="3175016" cy="17621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1DA7E0-F9C5-3144-B616-54A9750889CE}"/>
                </a:ext>
              </a:extLst>
            </p:cNvPr>
            <p:cNvGrpSpPr/>
            <p:nvPr/>
          </p:nvGrpSpPr>
          <p:grpSpPr>
            <a:xfrm>
              <a:off x="5291138" y="2636838"/>
              <a:ext cx="1368425" cy="1212850"/>
              <a:chOff x="5291138" y="2636838"/>
              <a:chExt cx="1368425" cy="1212850"/>
            </a:xfrm>
          </p:grpSpPr>
          <p:sp>
            <p:nvSpPr>
              <p:cNvPr id="8201" name="ZoneTexte 18">
                <a:extLst>
                  <a:ext uri="{FF2B5EF4-FFF2-40B4-BE49-F238E27FC236}">
                    <a16:creationId xmlns:a16="http://schemas.microsoft.com/office/drawing/2014/main" id="{1D517D33-3ADC-E949-9D2D-1F82263F13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91138" y="3141663"/>
                <a:ext cx="1368425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80" tIns="45692" rIns="91380" bIns="45692">
                <a:spAutoFit/>
              </a:bodyPr>
              <a:lstStyle>
                <a:lvl1pPr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fr-FR" altLang="fr-FR" sz="2000">
                    <a:solidFill>
                      <a:srgbClr val="FF0000"/>
                    </a:solidFill>
                  </a:rPr>
                  <a:t>You </a:t>
                </a:r>
                <a:r>
                  <a:rPr lang="fr-FR" altLang="fr-FR" sz="2000" b="1">
                    <a:solidFill>
                      <a:srgbClr val="008000"/>
                    </a:solidFill>
                  </a:rPr>
                  <a:t>obtain </a:t>
                </a:r>
                <a:r>
                  <a:rPr lang="fr-FR" altLang="fr-FR" sz="2000">
                    <a:solidFill>
                      <a:srgbClr val="FF0000"/>
                    </a:solidFill>
                  </a:rPr>
                  <a:t>this</a:t>
                </a:r>
              </a:p>
            </p:txBody>
          </p:sp>
          <p:cxnSp>
            <p:nvCxnSpPr>
              <p:cNvPr id="8203" name="Connecteur droit avec flèche 30">
                <a:extLst>
                  <a:ext uri="{FF2B5EF4-FFF2-40B4-BE49-F238E27FC236}">
                    <a16:creationId xmlns:a16="http://schemas.microsoft.com/office/drawing/2014/main" id="{53A51F22-2755-F747-9D39-7724D206D2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724525" y="2636838"/>
                <a:ext cx="0" cy="504825"/>
              </a:xfrm>
              <a:prstGeom prst="straightConnector1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179FA3-F8AB-1843-BE64-6676E8BAB7EB}"/>
                </a:ext>
              </a:extLst>
            </p:cNvPr>
            <p:cNvGrpSpPr/>
            <p:nvPr/>
          </p:nvGrpSpPr>
          <p:grpSpPr>
            <a:xfrm>
              <a:off x="6516688" y="2565400"/>
              <a:ext cx="1511300" cy="1284288"/>
              <a:chOff x="6516688" y="2565400"/>
              <a:chExt cx="1511300" cy="1284288"/>
            </a:xfrm>
          </p:grpSpPr>
          <p:sp>
            <p:nvSpPr>
              <p:cNvPr id="8200" name="ZoneTexte 1">
                <a:extLst>
                  <a:ext uri="{FF2B5EF4-FFF2-40B4-BE49-F238E27FC236}">
                    <a16:creationId xmlns:a16="http://schemas.microsoft.com/office/drawing/2014/main" id="{F69FD3C1-0752-264B-B956-4C3B88719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32588" y="3141663"/>
                <a:ext cx="1295400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80" tIns="45692" rIns="91380" bIns="45692">
                <a:spAutoFit/>
              </a:bodyPr>
              <a:lstStyle>
                <a:lvl1pPr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fr-FR" altLang="fr-FR" sz="2000">
                    <a:solidFill>
                      <a:srgbClr val="4E51DE"/>
                    </a:solidFill>
                  </a:rPr>
                  <a:t>You </a:t>
                </a:r>
                <a:r>
                  <a:rPr lang="fr-FR" altLang="fr-FR" sz="2000" b="1">
                    <a:solidFill>
                      <a:srgbClr val="4E51DE"/>
                    </a:solidFill>
                  </a:rPr>
                  <a:t>know</a:t>
                </a:r>
                <a:r>
                  <a:rPr lang="fr-FR" altLang="fr-FR" sz="2000">
                    <a:solidFill>
                      <a:srgbClr val="4E51DE"/>
                    </a:solidFill>
                  </a:rPr>
                  <a:t> this</a:t>
                </a:r>
              </a:p>
            </p:txBody>
          </p:sp>
          <p:cxnSp>
            <p:nvCxnSpPr>
              <p:cNvPr id="8202" name="Connecteur droit avec flèche 29">
                <a:extLst>
                  <a:ext uri="{FF2B5EF4-FFF2-40B4-BE49-F238E27FC236}">
                    <a16:creationId xmlns:a16="http://schemas.microsoft.com/office/drawing/2014/main" id="{FD6F5D3C-A314-0F4C-9230-B25F62478E0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08850" y="2636838"/>
                <a:ext cx="0" cy="504825"/>
              </a:xfrm>
              <a:prstGeom prst="straightConnector1">
                <a:avLst/>
              </a:prstGeom>
              <a:noFill/>
              <a:ln w="9525" algn="ctr">
                <a:solidFill>
                  <a:srgbClr val="4E51DE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204" name="Connecteur droit avec flèche 31">
                <a:extLst>
                  <a:ext uri="{FF2B5EF4-FFF2-40B4-BE49-F238E27FC236}">
                    <a16:creationId xmlns:a16="http://schemas.microsoft.com/office/drawing/2014/main" id="{CF079398-509D-C040-A07B-8B9C23E7900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516688" y="2636838"/>
                <a:ext cx="647700" cy="576262"/>
              </a:xfrm>
              <a:prstGeom prst="straightConnector1">
                <a:avLst/>
              </a:prstGeom>
              <a:noFill/>
              <a:ln w="9525" algn="ctr">
                <a:solidFill>
                  <a:srgbClr val="4E51DE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205" name="Connecteur droit avec flèche 32">
                <a:extLst>
                  <a:ext uri="{FF2B5EF4-FFF2-40B4-BE49-F238E27FC236}">
                    <a16:creationId xmlns:a16="http://schemas.microsoft.com/office/drawing/2014/main" id="{74E7382C-12FA-7A43-A432-15B842E776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875463" y="2565400"/>
                <a:ext cx="360362" cy="576263"/>
              </a:xfrm>
              <a:prstGeom prst="straightConnector1">
                <a:avLst/>
              </a:prstGeom>
              <a:noFill/>
              <a:ln w="9525" algn="ctr">
                <a:solidFill>
                  <a:srgbClr val="4E51DE"/>
                </a:solidFill>
                <a:round/>
                <a:headEnd/>
                <a:tailEnd type="arrow" w="med" len="med"/>
              </a:ln>
            </p:spPr>
          </p:cxnSp>
        </p:grpSp>
        <p:graphicFrame>
          <p:nvGraphicFramePr>
            <p:cNvPr id="37" name="Object 6">
              <a:extLst>
                <a:ext uri="{FF2B5EF4-FFF2-40B4-BE49-F238E27FC236}">
                  <a16:creationId xmlns:a16="http://schemas.microsoft.com/office/drawing/2014/main" id="{231F86BE-2E92-E84B-ABCB-A8DA7CB6DA9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1794047"/>
                </p:ext>
              </p:extLst>
            </p:nvPr>
          </p:nvGraphicFramePr>
          <p:xfrm>
            <a:off x="4852972" y="2087526"/>
            <a:ext cx="2894238" cy="561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96" name="…quation" r:id="rId5" imgW="1244600" imgH="241300" progId="Equation.3">
                    <p:embed/>
                  </p:oleObj>
                </mc:Choice>
                <mc:Fallback>
                  <p:oleObj name="…quation" r:id="rId5" imgW="1244600" imgH="241300" progId="Equation.3">
                    <p:embed/>
                    <p:pic>
                      <p:nvPicPr>
                        <p:cNvPr id="8221" name="Object 6">
                          <a:extLst>
                            <a:ext uri="{FF2B5EF4-FFF2-40B4-BE49-F238E27FC236}">
                              <a16:creationId xmlns:a16="http://schemas.microsoft.com/office/drawing/2014/main" id="{5D3F20EF-3F3F-C245-ADA4-1F157CB4DDF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2972" y="2087526"/>
                          <a:ext cx="2894238" cy="5616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145EFC85-7AD3-444A-81DD-0A72ECA75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97" y="38715"/>
            <a:ext cx="7886700" cy="1267681"/>
          </a:xfrm>
        </p:spPr>
        <p:txBody>
          <a:bodyPr/>
          <a:lstStyle/>
          <a:p>
            <a:r>
              <a:rPr lang="en-US" altLang="fr-FR" sz="3600" dirty="0">
                <a:solidFill>
                  <a:srgbClr val="C00000"/>
                </a:solidFill>
                <a:latin typeface="+mn-lt"/>
              </a:rPr>
              <a:t>“</a:t>
            </a:r>
            <a:r>
              <a:rPr lang="en-US" altLang="ja-JP" sz="3600" dirty="0">
                <a:solidFill>
                  <a:srgbClr val="C00000"/>
                </a:solidFill>
                <a:latin typeface="+mn-lt"/>
              </a:rPr>
              <a:t>Quantile-quantile</a:t>
            </a:r>
            <a:r>
              <a:rPr lang="en-US" altLang="fr-FR" sz="3600" dirty="0">
                <a:solidFill>
                  <a:srgbClr val="C00000"/>
                </a:solidFill>
                <a:latin typeface="+mn-lt"/>
              </a:rPr>
              <a:t>”</a:t>
            </a:r>
            <a:r>
              <a:rPr lang="en-US" altLang="ja-JP" sz="3600" dirty="0">
                <a:solidFill>
                  <a:srgbClr val="C00000"/>
                </a:solidFill>
                <a:latin typeface="+mn-lt"/>
              </a:rPr>
              <a:t>-like methods</a:t>
            </a:r>
            <a:endParaRPr lang="fr-FR" dirty="0">
              <a:latin typeface="+mn-lt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717EC7-CAD3-AA48-94E7-946B6287D651}"/>
              </a:ext>
            </a:extLst>
          </p:cNvPr>
          <p:cNvCxnSpPr/>
          <p:nvPr/>
        </p:nvCxnSpPr>
        <p:spPr>
          <a:xfrm>
            <a:off x="0" y="1306391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3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er 44">
            <a:extLst>
              <a:ext uri="{FF2B5EF4-FFF2-40B4-BE49-F238E27FC236}">
                <a16:creationId xmlns:a16="http://schemas.microsoft.com/office/drawing/2014/main" id="{DDD836D4-125F-FA48-AE65-48D4CBC0CA29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673315"/>
            <a:ext cx="5635625" cy="577850"/>
            <a:chOff x="3113280" y="1295400"/>
            <a:chExt cx="5635184" cy="578224"/>
          </a:xfrm>
        </p:grpSpPr>
        <p:graphicFrame>
          <p:nvGraphicFramePr>
            <p:cNvPr id="13336" name="Object 5">
              <a:extLst>
                <a:ext uri="{FF2B5EF4-FFF2-40B4-BE49-F238E27FC236}">
                  <a16:creationId xmlns:a16="http://schemas.microsoft.com/office/drawing/2014/main" id="{D425C4EA-9FDB-EB43-90F8-28D98F3C21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13280" y="1340768"/>
            <a:ext cx="2512800" cy="532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7" name="Equation" r:id="rId3" imgW="24866600" imgH="5270500" progId="Equation.3">
                    <p:embed/>
                  </p:oleObj>
                </mc:Choice>
                <mc:Fallback>
                  <p:oleObj name="Equation" r:id="rId3" imgW="24866600" imgH="5270500" progId="Equation.3">
                    <p:embed/>
                    <p:pic>
                      <p:nvPicPr>
                        <p:cNvPr id="13336" name="Object 5">
                          <a:extLst>
                            <a:ext uri="{FF2B5EF4-FFF2-40B4-BE49-F238E27FC236}">
                              <a16:creationId xmlns:a16="http://schemas.microsoft.com/office/drawing/2014/main" id="{D425C4EA-9FDB-EB43-90F8-28D98F3C21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3280" y="1340768"/>
                          <a:ext cx="2512800" cy="5328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37" name="Object 6">
              <a:extLst>
                <a:ext uri="{FF2B5EF4-FFF2-40B4-BE49-F238E27FC236}">
                  <a16:creationId xmlns:a16="http://schemas.microsoft.com/office/drawing/2014/main" id="{B08CF966-65EE-1146-B94F-825B4FEA5B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54452" y="1295400"/>
            <a:ext cx="2894012" cy="561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8" name="…quation" r:id="rId5" imgW="1244600" imgH="241300" progId="Equation.3">
                    <p:embed/>
                  </p:oleObj>
                </mc:Choice>
                <mc:Fallback>
                  <p:oleObj name="…quation" r:id="rId5" imgW="1244600" imgH="241300" progId="Equation.3">
                    <p:embed/>
                    <p:pic>
                      <p:nvPicPr>
                        <p:cNvPr id="13337" name="Object 6">
                          <a:extLst>
                            <a:ext uri="{FF2B5EF4-FFF2-40B4-BE49-F238E27FC236}">
                              <a16:creationId xmlns:a16="http://schemas.microsoft.com/office/drawing/2014/main" id="{B08CF966-65EE-1146-B94F-825B4FEA5B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4452" y="1295400"/>
                          <a:ext cx="2894012" cy="561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14" name="Text Box 4">
            <a:extLst>
              <a:ext uri="{FF2B5EF4-FFF2-40B4-BE49-F238E27FC236}">
                <a16:creationId xmlns:a16="http://schemas.microsoft.com/office/drawing/2014/main" id="{D2242E5A-B8EB-9C43-A2F0-3224A54E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97" y="1799533"/>
            <a:ext cx="8288337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4063" indent="-341313"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1034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5606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0178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4750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u="sng" dirty="0">
                <a:solidFill>
                  <a:schemeClr val="tx1"/>
                </a:solidFill>
              </a:rPr>
              <a:t>Classical approach</a:t>
            </a:r>
            <a:r>
              <a:rPr lang="en-US" altLang="fr-FR" dirty="0">
                <a:solidFill>
                  <a:schemeClr val="tx1"/>
                </a:solidFill>
              </a:rPr>
              <a:t>: Quantile-mapping</a:t>
            </a: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US" altLang="fr-FR" dirty="0" err="1">
                <a:solidFill>
                  <a:schemeClr val="tx1"/>
                </a:solidFill>
              </a:rPr>
              <a:t>Gridcell</a:t>
            </a:r>
            <a:r>
              <a:rPr lang="en-US" altLang="fr-FR" dirty="0">
                <a:solidFill>
                  <a:schemeClr val="tx1"/>
                </a:solidFill>
              </a:rPr>
              <a:t> G; X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 ~ F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 ;   Station S; X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  <a:r>
              <a:rPr lang="en-US" altLang="fr-FR" dirty="0">
                <a:solidFill>
                  <a:schemeClr val="tx1"/>
                </a:solidFill>
              </a:rPr>
              <a:t> ~ F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endParaRPr lang="en-US" altLang="fr-FR" baseline="-25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endParaRPr lang="en-US" altLang="fr-FR" baseline="-25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endParaRPr lang="en-US" altLang="fr-FR" sz="1800" baseline="-25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u="sng" dirty="0">
                <a:solidFill>
                  <a:schemeClr val="tx1"/>
                </a:solidFill>
              </a:rPr>
              <a:t>Visual interpretation</a:t>
            </a:r>
            <a:r>
              <a:rPr lang="en-US" altLang="fr-FR" dirty="0">
                <a:solidFill>
                  <a:schemeClr val="tx1"/>
                </a:solidFill>
              </a:rPr>
              <a:t>: </a:t>
            </a:r>
            <a:r>
              <a:rPr lang="en-US" altLang="fr-FR" dirty="0" err="1">
                <a:solidFill>
                  <a:schemeClr val="tx1"/>
                </a:solidFill>
              </a:rPr>
              <a:t>QQplot</a:t>
            </a:r>
            <a:r>
              <a:rPr lang="en-US" altLang="fr-FR" dirty="0">
                <a:solidFill>
                  <a:schemeClr val="tx1"/>
                </a:solidFill>
              </a:rPr>
              <a:t> (between F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  <a:r>
              <a:rPr lang="en-US" altLang="fr-FR" dirty="0">
                <a:solidFill>
                  <a:schemeClr val="tx1"/>
                </a:solidFill>
              </a:rPr>
              <a:t> and F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)</a:t>
            </a:r>
            <a:endParaRPr lang="en-US" altLang="fr-FR" baseline="-25000" dirty="0">
              <a:solidFill>
                <a:schemeClr val="tx1"/>
              </a:solidFill>
            </a:endParaRPr>
          </a:p>
        </p:txBody>
      </p:sp>
      <p:pic>
        <p:nvPicPr>
          <p:cNvPr id="13316" name="Picture 8">
            <a:extLst>
              <a:ext uri="{FF2B5EF4-FFF2-40B4-BE49-F238E27FC236}">
                <a16:creationId xmlns:a16="http://schemas.microsoft.com/office/drawing/2014/main" id="{3A535DF2-3F00-ED4C-A7A5-E5C9E5D9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89" y="4714217"/>
            <a:ext cx="34766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500DEF6E-4532-4B4A-B7A7-172935EBC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1" y="4682467"/>
            <a:ext cx="3451225" cy="20558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FF3431-DC4E-6443-B733-266AA986AD8B}"/>
              </a:ext>
            </a:extLst>
          </p:cNvPr>
          <p:cNvGrpSpPr/>
          <p:nvPr/>
        </p:nvGrpSpPr>
        <p:grpSpPr>
          <a:xfrm>
            <a:off x="1675707" y="5970663"/>
            <a:ext cx="1246111" cy="357226"/>
            <a:chOff x="1714577" y="4787862"/>
            <a:chExt cx="1246111" cy="357226"/>
          </a:xfrm>
        </p:grpSpPr>
        <p:grpSp>
          <p:nvGrpSpPr>
            <p:cNvPr id="13318" name="Group 6">
              <a:extLst>
                <a:ext uri="{FF2B5EF4-FFF2-40B4-BE49-F238E27FC236}">
                  <a16:creationId xmlns:a16="http://schemas.microsoft.com/office/drawing/2014/main" id="{4BE61CB8-8C12-D045-B446-A33085F66C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94013" y="5056188"/>
              <a:ext cx="66675" cy="88900"/>
              <a:chOff x="4490" y="2336"/>
              <a:chExt cx="409" cy="409"/>
            </a:xfrm>
          </p:grpSpPr>
          <p:sp>
            <p:nvSpPr>
              <p:cNvPr id="13334" name="Line 7">
                <a:extLst>
                  <a:ext uri="{FF2B5EF4-FFF2-40B4-BE49-F238E27FC236}">
                    <a16:creationId xmlns:a16="http://schemas.microsoft.com/office/drawing/2014/main" id="{DCC2E24B-FF55-B840-A4A2-171F8DE922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490" y="2336"/>
                <a:ext cx="409" cy="40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35" name="Line 8">
                <a:extLst>
                  <a:ext uri="{FF2B5EF4-FFF2-40B4-BE49-F238E27FC236}">
                    <a16:creationId xmlns:a16="http://schemas.microsoft.com/office/drawing/2014/main" id="{A9EB2151-7124-5446-9C9A-4B28B670A78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490" y="2336"/>
                <a:ext cx="409" cy="40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319" name="Text Box 17">
              <a:extLst>
                <a:ext uri="{FF2B5EF4-FFF2-40B4-BE49-F238E27FC236}">
                  <a16:creationId xmlns:a16="http://schemas.microsoft.com/office/drawing/2014/main" id="{405DCECB-A3FA-A247-B2CA-231E8280B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577" y="4787862"/>
              <a:ext cx="1220788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dirty="0">
                  <a:solidFill>
                    <a:srgbClr val="FF0000"/>
                  </a:solidFill>
                </a:rPr>
                <a:t>New data </a:t>
              </a:r>
              <a:r>
                <a:rPr lang="fr-FR" altLang="fr-FR" sz="1600" i="1" dirty="0" err="1">
                  <a:solidFill>
                    <a:srgbClr val="FF0000"/>
                  </a:solidFill>
                </a:rPr>
                <a:t>x</a:t>
              </a:r>
              <a:r>
                <a:rPr lang="fr-FR" altLang="fr-FR" sz="1600" i="1" baseline="-25000" dirty="0" err="1">
                  <a:solidFill>
                    <a:srgbClr val="FF0000"/>
                  </a:solidFill>
                </a:rPr>
                <a:t>G</a:t>
              </a:r>
              <a:endParaRPr lang="fr-FR" altLang="fr-FR" sz="1600" i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319DDD-AECC-CF4A-AB4A-AEC20AD750E3}"/>
              </a:ext>
            </a:extLst>
          </p:cNvPr>
          <p:cNvGrpSpPr/>
          <p:nvPr/>
        </p:nvGrpSpPr>
        <p:grpSpPr>
          <a:xfrm>
            <a:off x="7532789" y="5042829"/>
            <a:ext cx="1152525" cy="1281113"/>
            <a:chOff x="7596188" y="4373755"/>
            <a:chExt cx="1152525" cy="1281113"/>
          </a:xfrm>
        </p:grpSpPr>
        <p:cxnSp>
          <p:nvCxnSpPr>
            <p:cNvPr id="13323" name="Connecteur droit 18">
              <a:extLst>
                <a:ext uri="{FF2B5EF4-FFF2-40B4-BE49-F238E27FC236}">
                  <a16:creationId xmlns:a16="http://schemas.microsoft.com/office/drawing/2014/main" id="{62F80962-16CF-0847-B7B8-AE1622F8DD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596188" y="4373755"/>
              <a:ext cx="23812" cy="12255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grpSp>
          <p:nvGrpSpPr>
            <p:cNvPr id="13324" name="Group 6">
              <a:extLst>
                <a:ext uri="{FF2B5EF4-FFF2-40B4-BE49-F238E27FC236}">
                  <a16:creationId xmlns:a16="http://schemas.microsoft.com/office/drawing/2014/main" id="{6E71D0A3-50FB-B04B-BFD8-C89611BC411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97775" y="5567555"/>
              <a:ext cx="68263" cy="87313"/>
              <a:chOff x="4490" y="2336"/>
              <a:chExt cx="409" cy="409"/>
            </a:xfrm>
          </p:grpSpPr>
          <p:sp>
            <p:nvSpPr>
              <p:cNvPr id="13330" name="Line 7">
                <a:extLst>
                  <a:ext uri="{FF2B5EF4-FFF2-40B4-BE49-F238E27FC236}">
                    <a16:creationId xmlns:a16="http://schemas.microsoft.com/office/drawing/2014/main" id="{EE14D30F-451F-4A45-AE1D-564A766AD3A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490" y="2336"/>
                <a:ext cx="409" cy="40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31" name="Line 8">
                <a:extLst>
                  <a:ext uri="{FF2B5EF4-FFF2-40B4-BE49-F238E27FC236}">
                    <a16:creationId xmlns:a16="http://schemas.microsoft.com/office/drawing/2014/main" id="{E97A9801-2F7F-DF40-95AA-2292118F9A4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490" y="2336"/>
                <a:ext cx="409" cy="40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325" name="Text Box 17">
              <a:extLst>
                <a:ext uri="{FF2B5EF4-FFF2-40B4-BE49-F238E27FC236}">
                  <a16:creationId xmlns:a16="http://schemas.microsoft.com/office/drawing/2014/main" id="{0D257072-6EDC-8242-910E-B676851CF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0650" y="4805555"/>
              <a:ext cx="1008063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dirty="0" err="1">
                  <a:solidFill>
                    <a:srgbClr val="FF0000"/>
                  </a:solidFill>
                </a:rPr>
                <a:t>Bias</a:t>
              </a:r>
              <a:r>
                <a:rPr lang="fr-FR" altLang="fr-FR" sz="1600" dirty="0">
                  <a:solidFill>
                    <a:srgbClr val="FF0000"/>
                  </a:solidFill>
                </a:rPr>
                <a:t> </a:t>
              </a:r>
              <a:r>
                <a:rPr lang="fr-FR" altLang="fr-FR" sz="1600" dirty="0" err="1">
                  <a:solidFill>
                    <a:srgbClr val="FF0000"/>
                  </a:solidFill>
                </a:rPr>
                <a:t>corrected</a:t>
              </a:r>
              <a:r>
                <a:rPr lang="fr-FR" altLang="fr-FR" sz="1600" dirty="0">
                  <a:solidFill>
                    <a:srgbClr val="FF0000"/>
                  </a:solidFill>
                </a:rPr>
                <a:t> data</a:t>
              </a:r>
              <a:endParaRPr lang="fr-FR" altLang="fr-FR" sz="1600" i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8F92EC-4B03-A147-A7FF-5A92D2E9E8E1}"/>
              </a:ext>
            </a:extLst>
          </p:cNvPr>
          <p:cNvGrpSpPr/>
          <p:nvPr/>
        </p:nvGrpSpPr>
        <p:grpSpPr>
          <a:xfrm>
            <a:off x="2862479" y="4850781"/>
            <a:ext cx="4668722" cy="981308"/>
            <a:chOff x="2925878" y="4181707"/>
            <a:chExt cx="4668722" cy="981308"/>
          </a:xfrm>
        </p:grpSpPr>
        <p:sp>
          <p:nvSpPr>
            <p:cNvPr id="13326" name="ZoneTexte 55">
              <a:extLst>
                <a:ext uri="{FF2B5EF4-FFF2-40B4-BE49-F238E27FC236}">
                  <a16:creationId xmlns:a16="http://schemas.microsoft.com/office/drawing/2014/main" id="{05E600FA-5F47-E544-8401-2E686D216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771115" y="4487417"/>
              <a:ext cx="981308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800" dirty="0" err="1">
                  <a:solidFill>
                    <a:srgbClr val="FF0000"/>
                  </a:solidFill>
                </a:rPr>
                <a:t>proba</a:t>
              </a:r>
              <a:r>
                <a:rPr lang="fr-FR" altLang="fr-FR" sz="1800" dirty="0">
                  <a:solidFill>
                    <a:srgbClr val="FF0000"/>
                  </a:solidFill>
                </a:rPr>
                <a:t> α</a:t>
              </a:r>
            </a:p>
          </p:txBody>
        </p:sp>
        <p:cxnSp>
          <p:nvCxnSpPr>
            <p:cNvPr id="13327" name="Connecteur droit 36">
              <a:extLst>
                <a:ext uri="{FF2B5EF4-FFF2-40B4-BE49-F238E27FC236}">
                  <a16:creationId xmlns:a16="http://schemas.microsoft.com/office/drawing/2014/main" id="{66F64BE9-6F44-8345-979B-386D44289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25878" y="4373755"/>
              <a:ext cx="466872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13328" name="Text Box 6">
            <a:extLst>
              <a:ext uri="{FF2B5EF4-FFF2-40B4-BE49-F238E27FC236}">
                <a16:creationId xmlns:a16="http://schemas.microsoft.com/office/drawing/2014/main" id="{AEC54E9F-3DC6-5046-ADBA-1F02DFBDD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316" y="4272076"/>
            <a:ext cx="27098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800" dirty="0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13329" name="Text Box 7">
            <a:extLst>
              <a:ext uri="{FF2B5EF4-FFF2-40B4-BE49-F238E27FC236}">
                <a16:creationId xmlns:a16="http://schemas.microsoft.com/office/drawing/2014/main" id="{17AFD124-FC28-3B46-8B72-9614157F1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35" y="4321755"/>
            <a:ext cx="27860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800" dirty="0">
                <a:solidFill>
                  <a:srgbClr val="000000"/>
                </a:solidFill>
              </a:rPr>
              <a:t>Observations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F39D94-C59B-B346-9F3B-9B91CF74BD93}"/>
              </a:ext>
            </a:extLst>
          </p:cNvPr>
          <p:cNvGrpSpPr/>
          <p:nvPr/>
        </p:nvGrpSpPr>
        <p:grpSpPr>
          <a:xfrm>
            <a:off x="322364" y="4611029"/>
            <a:ext cx="2554287" cy="1657350"/>
            <a:chOff x="385763" y="3941955"/>
            <a:chExt cx="2554287" cy="16573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436C74A-3E04-084E-BE32-D11212DDAD6A}"/>
                </a:ext>
              </a:extLst>
            </p:cNvPr>
            <p:cNvGrpSpPr/>
            <p:nvPr/>
          </p:nvGrpSpPr>
          <p:grpSpPr>
            <a:xfrm>
              <a:off x="385763" y="3941955"/>
              <a:ext cx="2554287" cy="1657350"/>
              <a:chOff x="385763" y="3429000"/>
              <a:chExt cx="2554287" cy="1657350"/>
            </a:xfrm>
          </p:grpSpPr>
          <p:cxnSp>
            <p:nvCxnSpPr>
              <p:cNvPr id="13320" name="Connecteur droit 35">
                <a:extLst>
                  <a:ext uri="{FF2B5EF4-FFF2-40B4-BE49-F238E27FC236}">
                    <a16:creationId xmlns:a16="http://schemas.microsoft.com/office/drawing/2014/main" id="{CB5EBAC2-C304-CC4C-B6A5-FDF1744EFD9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916238" y="3860800"/>
                <a:ext cx="23812" cy="12255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13321" name="ZoneTexte 55">
                <a:extLst>
                  <a:ext uri="{FF2B5EF4-FFF2-40B4-BE49-F238E27FC236}">
                    <a16:creationId xmlns:a16="http://schemas.microsoft.com/office/drawing/2014/main" id="{62AEB47B-7869-F948-BDB8-62F923DED6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150018" y="3964781"/>
                <a:ext cx="1441450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fr-FR" altLang="fr-FR" sz="1800">
                    <a:solidFill>
                      <a:srgbClr val="FF0000"/>
                    </a:solidFill>
                  </a:rPr>
                  <a:t>proba α</a:t>
                </a:r>
              </a:p>
            </p:txBody>
          </p:sp>
          <p:grpSp>
            <p:nvGrpSpPr>
              <p:cNvPr id="13322" name="Group 6">
                <a:extLst>
                  <a:ext uri="{FF2B5EF4-FFF2-40B4-BE49-F238E27FC236}">
                    <a16:creationId xmlns:a16="http://schemas.microsoft.com/office/drawing/2014/main" id="{5EECBE1D-958D-2948-AAE8-579876CDB8B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58850" y="3821113"/>
                <a:ext cx="68263" cy="87312"/>
                <a:chOff x="4490" y="2336"/>
                <a:chExt cx="409" cy="409"/>
              </a:xfrm>
            </p:grpSpPr>
            <p:sp>
              <p:nvSpPr>
                <p:cNvPr id="13332" name="Line 7">
                  <a:extLst>
                    <a:ext uri="{FF2B5EF4-FFF2-40B4-BE49-F238E27FC236}">
                      <a16:creationId xmlns:a16="http://schemas.microsoft.com/office/drawing/2014/main" id="{7375C375-7200-3C46-9F3A-E8E7AF0AB06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490" y="2336"/>
                  <a:ext cx="409" cy="409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33" name="Line 8">
                  <a:extLst>
                    <a:ext uri="{FF2B5EF4-FFF2-40B4-BE49-F238E27FC236}">
                      <a16:creationId xmlns:a16="http://schemas.microsoft.com/office/drawing/2014/main" id="{1AC6CF09-1380-9845-BC96-FA8B508B6D0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490" y="2336"/>
                  <a:ext cx="409" cy="409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cxnSp>
          <p:nvCxnSpPr>
            <p:cNvPr id="31" name="Connecteur droit 36">
              <a:extLst>
                <a:ext uri="{FF2B5EF4-FFF2-40B4-BE49-F238E27FC236}">
                  <a16:creationId xmlns:a16="http://schemas.microsoft.com/office/drawing/2014/main" id="{4D5533C3-78AD-724D-BD7E-4FE5D168E6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27113" y="4373755"/>
              <a:ext cx="180192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F00230-3FFC-7E4E-97FD-AD160DC43B30}"/>
              </a:ext>
            </a:extLst>
          </p:cNvPr>
          <p:cNvCxnSpPr/>
          <p:nvPr/>
        </p:nvCxnSpPr>
        <p:spPr>
          <a:xfrm>
            <a:off x="0" y="1361786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6">
            <a:extLst>
              <a:ext uri="{FF2B5EF4-FFF2-40B4-BE49-F238E27FC236}">
                <a16:creationId xmlns:a16="http://schemas.microsoft.com/office/drawing/2014/main" id="{901CD9AF-0B02-7B4A-9528-3F7B08BC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97" y="38715"/>
            <a:ext cx="7886700" cy="1267681"/>
          </a:xfrm>
        </p:spPr>
        <p:txBody>
          <a:bodyPr/>
          <a:lstStyle/>
          <a:p>
            <a:r>
              <a:rPr lang="en-US" altLang="fr-FR" sz="3600" dirty="0">
                <a:solidFill>
                  <a:srgbClr val="C00000"/>
                </a:solidFill>
                <a:latin typeface="+mn-lt"/>
              </a:rPr>
              <a:t>“</a:t>
            </a:r>
            <a:r>
              <a:rPr lang="en-US" altLang="ja-JP" sz="3600" dirty="0">
                <a:solidFill>
                  <a:srgbClr val="C00000"/>
                </a:solidFill>
                <a:latin typeface="+mn-lt"/>
              </a:rPr>
              <a:t>Quantile-quantile</a:t>
            </a:r>
            <a:r>
              <a:rPr lang="en-US" altLang="fr-FR" sz="3600" dirty="0">
                <a:solidFill>
                  <a:srgbClr val="C00000"/>
                </a:solidFill>
                <a:latin typeface="+mn-lt"/>
              </a:rPr>
              <a:t>”</a:t>
            </a:r>
            <a:r>
              <a:rPr lang="en-US" altLang="ja-JP" sz="3600" dirty="0">
                <a:solidFill>
                  <a:srgbClr val="C00000"/>
                </a:solidFill>
                <a:latin typeface="+mn-lt"/>
              </a:rPr>
              <a:t>-like methods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23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4">
            <a:extLst>
              <a:ext uri="{FF2B5EF4-FFF2-40B4-BE49-F238E27FC236}">
                <a16:creationId xmlns:a16="http://schemas.microsoft.com/office/drawing/2014/main" id="{4F482F8E-161B-A844-911F-E264F6A3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0" y="3437679"/>
            <a:ext cx="4660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F0E6A8-A74B-0548-98E4-DF6719FD80F1}"/>
              </a:ext>
            </a:extLst>
          </p:cNvPr>
          <p:cNvGrpSpPr/>
          <p:nvPr/>
        </p:nvGrpSpPr>
        <p:grpSpPr>
          <a:xfrm>
            <a:off x="2012562" y="4266354"/>
            <a:ext cx="1268902" cy="1955242"/>
            <a:chOff x="2124075" y="4208463"/>
            <a:chExt cx="1268902" cy="1955242"/>
          </a:xfrm>
        </p:grpSpPr>
        <p:sp>
          <p:nvSpPr>
            <p:cNvPr id="17419" name="Line 5">
              <a:extLst>
                <a:ext uri="{FF2B5EF4-FFF2-40B4-BE49-F238E27FC236}">
                  <a16:creationId xmlns:a16="http://schemas.microsoft.com/office/drawing/2014/main" id="{10FE1E62-378E-2041-9200-7EE145ACD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9150" y="4208463"/>
              <a:ext cx="0" cy="18716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/>
            </a:p>
          </p:txBody>
        </p:sp>
        <p:grpSp>
          <p:nvGrpSpPr>
            <p:cNvPr id="17420" name="Group 6">
              <a:extLst>
                <a:ext uri="{FF2B5EF4-FFF2-40B4-BE49-F238E27FC236}">
                  <a16:creationId xmlns:a16="http://schemas.microsoft.com/office/drawing/2014/main" id="{EC9F0312-DE12-A740-BA8E-A6BABFBDEE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25742" y="6075290"/>
              <a:ext cx="67235" cy="88415"/>
              <a:chOff x="4490" y="2336"/>
              <a:chExt cx="409" cy="409"/>
            </a:xfrm>
          </p:grpSpPr>
          <p:sp>
            <p:nvSpPr>
              <p:cNvPr id="17427" name="Line 7">
                <a:extLst>
                  <a:ext uri="{FF2B5EF4-FFF2-40B4-BE49-F238E27FC236}">
                    <a16:creationId xmlns:a16="http://schemas.microsoft.com/office/drawing/2014/main" id="{C8068C52-C5BE-9243-944F-65C24924F41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490" y="2336"/>
                <a:ext cx="406" cy="4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8" name="Line 8">
                <a:extLst>
                  <a:ext uri="{FF2B5EF4-FFF2-40B4-BE49-F238E27FC236}">
                    <a16:creationId xmlns:a16="http://schemas.microsoft.com/office/drawing/2014/main" id="{FB725432-4412-4A46-B99A-55E890F04C6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490" y="2336"/>
                <a:ext cx="406" cy="4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423" name="Text Box 17">
              <a:extLst>
                <a:ext uri="{FF2B5EF4-FFF2-40B4-BE49-F238E27FC236}">
                  <a16:creationId xmlns:a16="http://schemas.microsoft.com/office/drawing/2014/main" id="{6DCB32F8-361C-1A40-8C75-597A10691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4075" y="5818188"/>
              <a:ext cx="1220788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dirty="0">
                  <a:solidFill>
                    <a:srgbClr val="FF0000"/>
                  </a:solidFill>
                </a:rPr>
                <a:t>New data </a:t>
              </a:r>
              <a:r>
                <a:rPr lang="fr-FR" altLang="fr-FR" sz="1600" i="1" dirty="0" err="1">
                  <a:solidFill>
                    <a:srgbClr val="FF0000"/>
                  </a:solidFill>
                </a:rPr>
                <a:t>x</a:t>
              </a:r>
              <a:r>
                <a:rPr lang="fr-FR" altLang="fr-FR" sz="1600" i="1" baseline="-25000" dirty="0" err="1">
                  <a:solidFill>
                    <a:srgbClr val="FF0000"/>
                  </a:solidFill>
                </a:rPr>
                <a:t>G</a:t>
              </a:r>
              <a:endParaRPr lang="fr-FR" altLang="fr-FR" sz="1600" i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F17B7E-C4AD-6947-8960-4BB2909D7D56}"/>
              </a:ext>
            </a:extLst>
          </p:cNvPr>
          <p:cNvGrpSpPr/>
          <p:nvPr/>
        </p:nvGrpSpPr>
        <p:grpSpPr>
          <a:xfrm>
            <a:off x="922855" y="3712316"/>
            <a:ext cx="2310495" cy="587410"/>
            <a:chOff x="1034368" y="3654425"/>
            <a:chExt cx="2310495" cy="587410"/>
          </a:xfrm>
        </p:grpSpPr>
        <p:sp>
          <p:nvSpPr>
            <p:cNvPr id="17421" name="Line 9">
              <a:extLst>
                <a:ext uri="{FF2B5EF4-FFF2-40B4-BE49-F238E27FC236}">
                  <a16:creationId xmlns:a16="http://schemas.microsoft.com/office/drawing/2014/main" id="{BC635062-BA76-6541-B2B8-2F60EB03A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6800" y="4198938"/>
              <a:ext cx="227806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/>
            </a:p>
          </p:txBody>
        </p:sp>
        <p:grpSp>
          <p:nvGrpSpPr>
            <p:cNvPr id="17422" name="Group 10">
              <a:extLst>
                <a:ext uri="{FF2B5EF4-FFF2-40B4-BE49-F238E27FC236}">
                  <a16:creationId xmlns:a16="http://schemas.microsoft.com/office/drawing/2014/main" id="{87D59F3A-BD63-7046-A4BD-EAC2828F1BB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34368" y="4153420"/>
              <a:ext cx="67235" cy="88415"/>
              <a:chOff x="4490" y="2336"/>
              <a:chExt cx="409" cy="409"/>
            </a:xfrm>
          </p:grpSpPr>
          <p:sp>
            <p:nvSpPr>
              <p:cNvPr id="17425" name="Line 11">
                <a:extLst>
                  <a:ext uri="{FF2B5EF4-FFF2-40B4-BE49-F238E27FC236}">
                    <a16:creationId xmlns:a16="http://schemas.microsoft.com/office/drawing/2014/main" id="{997F6D2E-9386-7C4A-A117-EB77C513B6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282" y="2334"/>
                <a:ext cx="618" cy="4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26" name="Line 12">
                <a:extLst>
                  <a:ext uri="{FF2B5EF4-FFF2-40B4-BE49-F238E27FC236}">
                    <a16:creationId xmlns:a16="http://schemas.microsoft.com/office/drawing/2014/main" id="{48A34139-3AEB-084D-AC5D-D0B86E867FD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282" y="2334"/>
                <a:ext cx="618" cy="4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7424" name="Text Box 18">
              <a:extLst>
                <a:ext uri="{FF2B5EF4-FFF2-40B4-BE49-F238E27FC236}">
                  <a16:creationId xmlns:a16="http://schemas.microsoft.com/office/drawing/2014/main" id="{CD63D846-1075-6F4C-A805-17A2C3240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675" y="3654425"/>
              <a:ext cx="133032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600" dirty="0" err="1">
                  <a:solidFill>
                    <a:srgbClr val="FF0000"/>
                  </a:solidFill>
                </a:rPr>
                <a:t>Bias</a:t>
              </a:r>
              <a:r>
                <a:rPr lang="fr-FR" altLang="fr-FR" sz="1600" dirty="0">
                  <a:solidFill>
                    <a:srgbClr val="FF0000"/>
                  </a:solidFill>
                </a:rPr>
                <a:t> </a:t>
              </a:r>
              <a:r>
                <a:rPr lang="fr-FR" altLang="fr-FR" sz="1600" dirty="0" err="1">
                  <a:solidFill>
                    <a:srgbClr val="FF0000"/>
                  </a:solidFill>
                </a:rPr>
                <a:t>corrected</a:t>
              </a:r>
              <a:r>
                <a:rPr lang="fr-FR" altLang="fr-FR" sz="1600" dirty="0">
                  <a:solidFill>
                    <a:srgbClr val="FF0000"/>
                  </a:solidFill>
                </a:rPr>
                <a:t> value </a:t>
              </a:r>
              <a:r>
                <a:rPr lang="fr-FR" altLang="fr-FR" sz="1600" i="1" dirty="0" err="1">
                  <a:solidFill>
                    <a:srgbClr val="FF0000"/>
                  </a:solidFill>
                </a:rPr>
                <a:t>x</a:t>
              </a:r>
              <a:r>
                <a:rPr lang="fr-FR" altLang="fr-FR" sz="1600" i="1" baseline="-25000" dirty="0" err="1">
                  <a:solidFill>
                    <a:srgbClr val="FF0000"/>
                  </a:solidFill>
                </a:rPr>
                <a:t>S</a:t>
              </a:r>
              <a:endParaRPr lang="fr-FR" altLang="fr-FR" sz="1600" i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416" name="Text Box 15">
            <a:extLst>
              <a:ext uri="{FF2B5EF4-FFF2-40B4-BE49-F238E27FC236}">
                <a16:creationId xmlns:a16="http://schemas.microsoft.com/office/drawing/2014/main" id="{5D96D719-CE99-6642-AE4A-7857C117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12" y="6533304"/>
            <a:ext cx="3422650" cy="36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800">
                <a:solidFill>
                  <a:schemeClr val="tx1"/>
                </a:solidFill>
              </a:rPr>
              <a:t>Gridcell temperature</a:t>
            </a:r>
          </a:p>
        </p:txBody>
      </p:sp>
      <p:sp>
        <p:nvSpPr>
          <p:cNvPr id="17417" name="Text Box 16">
            <a:extLst>
              <a:ext uri="{FF2B5EF4-FFF2-40B4-BE49-F238E27FC236}">
                <a16:creationId xmlns:a16="http://schemas.microsoft.com/office/drawing/2014/main" id="{2782342B-9DD8-BA46-B09B-14F1E938F1A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08438" y="4661642"/>
            <a:ext cx="2808287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800">
                <a:solidFill>
                  <a:schemeClr val="tx1"/>
                </a:solidFill>
              </a:rPr>
              <a:t>Station temperature</a:t>
            </a:r>
          </a:p>
        </p:txBody>
      </p:sp>
      <p:grpSp>
        <p:nvGrpSpPr>
          <p:cNvPr id="17410" name="Grouper 44">
            <a:extLst>
              <a:ext uri="{FF2B5EF4-FFF2-40B4-BE49-F238E27FC236}">
                <a16:creationId xmlns:a16="http://schemas.microsoft.com/office/drawing/2014/main" id="{396D42A3-1D44-F246-8937-79933DEE89D9}"/>
              </a:ext>
            </a:extLst>
          </p:cNvPr>
          <p:cNvGrpSpPr>
            <a:grpSpLocks/>
          </p:cNvGrpSpPr>
          <p:nvPr/>
        </p:nvGrpSpPr>
        <p:grpSpPr bwMode="auto">
          <a:xfrm>
            <a:off x="2094318" y="2108912"/>
            <a:ext cx="5635625" cy="577850"/>
            <a:chOff x="3113280" y="1295400"/>
            <a:chExt cx="5635184" cy="578224"/>
          </a:xfrm>
        </p:grpSpPr>
        <p:graphicFrame>
          <p:nvGraphicFramePr>
            <p:cNvPr id="17413" name="Object 5">
              <a:extLst>
                <a:ext uri="{FF2B5EF4-FFF2-40B4-BE49-F238E27FC236}">
                  <a16:creationId xmlns:a16="http://schemas.microsoft.com/office/drawing/2014/main" id="{82DBBF8C-10FF-1646-80DF-4968EC739E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13280" y="1340768"/>
            <a:ext cx="2512800" cy="532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7" name="Equation" r:id="rId4" imgW="24866600" imgH="5270500" progId="Equation.3">
                    <p:embed/>
                  </p:oleObj>
                </mc:Choice>
                <mc:Fallback>
                  <p:oleObj name="Equation" r:id="rId4" imgW="24866600" imgH="5270500" progId="Equation.3">
                    <p:embed/>
                    <p:pic>
                      <p:nvPicPr>
                        <p:cNvPr id="17413" name="Object 5">
                          <a:extLst>
                            <a:ext uri="{FF2B5EF4-FFF2-40B4-BE49-F238E27FC236}">
                              <a16:creationId xmlns:a16="http://schemas.microsoft.com/office/drawing/2014/main" id="{82DBBF8C-10FF-1646-80DF-4968EC739E0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3280" y="1340768"/>
                          <a:ext cx="2512800" cy="5328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4" name="Object 6">
              <a:extLst>
                <a:ext uri="{FF2B5EF4-FFF2-40B4-BE49-F238E27FC236}">
                  <a16:creationId xmlns:a16="http://schemas.microsoft.com/office/drawing/2014/main" id="{0E2B991F-7D0D-1843-95FA-BA9E96B4AD2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54452" y="1295400"/>
            <a:ext cx="2894012" cy="561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8" name="…quation" r:id="rId6" imgW="1244600" imgH="241300" progId="Equation.3">
                    <p:embed/>
                  </p:oleObj>
                </mc:Choice>
                <mc:Fallback>
                  <p:oleObj name="…quation" r:id="rId6" imgW="1244600" imgH="241300" progId="Equation.3">
                    <p:embed/>
                    <p:pic>
                      <p:nvPicPr>
                        <p:cNvPr id="17414" name="Object 6">
                          <a:extLst>
                            <a:ext uri="{FF2B5EF4-FFF2-40B4-BE49-F238E27FC236}">
                              <a16:creationId xmlns:a16="http://schemas.microsoft.com/office/drawing/2014/main" id="{0E2B991F-7D0D-1843-95FA-BA9E96B4AD2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4452" y="1295400"/>
                          <a:ext cx="2894012" cy="561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411" name="Text Box 4">
            <a:extLst>
              <a:ext uri="{FF2B5EF4-FFF2-40B4-BE49-F238E27FC236}">
                <a16:creationId xmlns:a16="http://schemas.microsoft.com/office/drawing/2014/main" id="{B653D05C-E86D-F749-9FB1-E67481B66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68" y="1223036"/>
            <a:ext cx="8288337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94" tIns="41446" rIns="82894" bIns="41446">
            <a:spAutoFit/>
          </a:bodyPr>
          <a:lstStyle>
            <a:lvl1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4063" indent="-341313"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1114425"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1034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5606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0178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475038" indent="161925" defTabSz="1114425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  <a:tab pos="3857625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SzPct val="80000"/>
              <a:buFont typeface="Times New Roman" panose="02020603050405020304" pitchFamily="18" charset="0"/>
              <a:buChar char="●"/>
            </a:pPr>
            <a:r>
              <a:rPr lang="en-US" altLang="fr-FR" dirty="0">
                <a:solidFill>
                  <a:schemeClr val="tx1"/>
                </a:solidFill>
              </a:rPr>
              <a:t>  </a:t>
            </a:r>
            <a:r>
              <a:rPr lang="en-US" altLang="fr-FR" u="sng" dirty="0">
                <a:solidFill>
                  <a:schemeClr val="tx1"/>
                </a:solidFill>
              </a:rPr>
              <a:t>Classical approach</a:t>
            </a:r>
            <a:r>
              <a:rPr lang="en-US" altLang="fr-FR" dirty="0">
                <a:solidFill>
                  <a:schemeClr val="tx1"/>
                </a:solidFill>
              </a:rPr>
              <a:t>: Quantile-mapping</a:t>
            </a: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US" altLang="fr-FR" dirty="0" err="1">
                <a:solidFill>
                  <a:schemeClr val="tx1"/>
                </a:solidFill>
              </a:rPr>
              <a:t>Gridcell</a:t>
            </a:r>
            <a:r>
              <a:rPr lang="en-US" altLang="fr-FR" dirty="0">
                <a:solidFill>
                  <a:schemeClr val="tx1"/>
                </a:solidFill>
              </a:rPr>
              <a:t> G; X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 ~ F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 ;   Station S; X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  <a:r>
              <a:rPr lang="en-US" altLang="fr-FR" dirty="0">
                <a:solidFill>
                  <a:schemeClr val="tx1"/>
                </a:solidFill>
              </a:rPr>
              <a:t> ~ F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endParaRPr lang="en-US" altLang="fr-FR" baseline="-25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endParaRPr lang="en-US" altLang="fr-FR" baseline="-25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endParaRPr lang="en-US" altLang="fr-FR" sz="1800" baseline="-25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buClr>
                <a:srgbClr val="0070C0"/>
              </a:buClr>
              <a:buSzPct val="80000"/>
              <a:buFont typeface="Wingdings" pitchFamily="2" charset="2"/>
              <a:buChar char="Ø"/>
            </a:pP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u="sng" dirty="0">
                <a:solidFill>
                  <a:schemeClr val="tx1"/>
                </a:solidFill>
              </a:rPr>
              <a:t>Visual interpretation</a:t>
            </a:r>
            <a:r>
              <a:rPr lang="en-US" altLang="fr-FR" dirty="0">
                <a:solidFill>
                  <a:schemeClr val="tx1"/>
                </a:solidFill>
              </a:rPr>
              <a:t>: </a:t>
            </a:r>
            <a:r>
              <a:rPr lang="en-US" altLang="fr-FR" dirty="0" err="1">
                <a:solidFill>
                  <a:schemeClr val="tx1"/>
                </a:solidFill>
              </a:rPr>
              <a:t>QQplot</a:t>
            </a:r>
            <a:r>
              <a:rPr lang="en-US" altLang="fr-FR" dirty="0">
                <a:solidFill>
                  <a:schemeClr val="tx1"/>
                </a:solidFill>
              </a:rPr>
              <a:t> (between F</a:t>
            </a:r>
            <a:r>
              <a:rPr lang="en-US" altLang="fr-FR" baseline="-25000" dirty="0">
                <a:solidFill>
                  <a:schemeClr val="tx1"/>
                </a:solidFill>
              </a:rPr>
              <a:t>S</a:t>
            </a:r>
            <a:r>
              <a:rPr lang="en-US" altLang="fr-FR" dirty="0">
                <a:solidFill>
                  <a:schemeClr val="tx1"/>
                </a:solidFill>
              </a:rPr>
              <a:t> and F</a:t>
            </a:r>
            <a:r>
              <a:rPr lang="en-US" altLang="fr-FR" baseline="-25000" dirty="0">
                <a:solidFill>
                  <a:schemeClr val="tx1"/>
                </a:solidFill>
              </a:rPr>
              <a:t>G</a:t>
            </a:r>
            <a:r>
              <a:rPr lang="en-US" altLang="fr-FR" dirty="0">
                <a:solidFill>
                  <a:schemeClr val="tx1"/>
                </a:solidFill>
              </a:rPr>
              <a:t>)</a:t>
            </a:r>
            <a:endParaRPr lang="en-US" altLang="fr-FR" baseline="-25000" dirty="0">
              <a:solidFill>
                <a:schemeClr val="tx1"/>
              </a:solidFill>
            </a:endParaRPr>
          </a:p>
        </p:txBody>
      </p:sp>
      <p:sp>
        <p:nvSpPr>
          <p:cNvPr id="24" name="ZoneTexte 36">
            <a:extLst>
              <a:ext uri="{FF2B5EF4-FFF2-40B4-BE49-F238E27FC236}">
                <a16:creationId xmlns:a16="http://schemas.microsoft.com/office/drawing/2014/main" id="{B15DDE3E-2A3D-3F4A-882D-08110A4B7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167" y="2670524"/>
            <a:ext cx="3873074" cy="4185705"/>
          </a:xfrm>
          <a:prstGeom prst="rect">
            <a:avLst/>
          </a:prstGeom>
          <a:solidFill>
            <a:srgbClr val="FFFFFF"/>
          </a:solidFill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80" tIns="45692" rIns="91380" bIns="45692">
            <a:spAutoFit/>
          </a:bodyPr>
          <a:lstStyle>
            <a:lvl1pPr marL="285750" indent="-285750" defTabSz="1612900"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1612900"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1612900"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1612900"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1612900"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161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161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161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161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2288" algn="l"/>
              </a:tabLs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FF"/>
              </a:buClr>
              <a:buFont typeface="Wingdings" pitchFamily="2" charset="2"/>
              <a:buChar char="ü"/>
            </a:pPr>
            <a:r>
              <a:rPr lang="da-DK" altLang="fr-FR" sz="2000" u="sng" dirty="0">
                <a:solidFill>
                  <a:srgbClr val="000000"/>
                </a:solidFill>
              </a:rPr>
              <a:t>First </a:t>
            </a:r>
            <a:r>
              <a:rPr lang="da-DK" altLang="fr-FR" sz="2000" u="sng" dirty="0" err="1">
                <a:solidFill>
                  <a:srgbClr val="000000"/>
                </a:solidFill>
              </a:rPr>
              <a:t>paper</a:t>
            </a:r>
            <a:r>
              <a:rPr lang="da-DK" altLang="fr-FR" sz="2000" u="sng" dirty="0">
                <a:solidFill>
                  <a:srgbClr val="000000"/>
                </a:solidFill>
              </a:rPr>
              <a:t>(s)</a:t>
            </a:r>
            <a:r>
              <a:rPr lang="da-DK" altLang="fr-FR" sz="2000" dirty="0">
                <a:solidFill>
                  <a:srgbClr val="000000"/>
                </a:solidFill>
              </a:rPr>
              <a:t>: </a:t>
            </a:r>
            <a:r>
              <a:rPr lang="fr-FR" altLang="fr-FR" sz="2000" dirty="0">
                <a:solidFill>
                  <a:srgbClr val="000000"/>
                </a:solidFill>
              </a:rPr>
              <a:t>Panofsky and Brier (1958);  Haddad and </a:t>
            </a:r>
            <a:r>
              <a:rPr lang="fr-FR" altLang="fr-FR" sz="2000" dirty="0" err="1">
                <a:solidFill>
                  <a:srgbClr val="000000"/>
                </a:solidFill>
              </a:rPr>
              <a:t>Rosenfeld</a:t>
            </a:r>
            <a:r>
              <a:rPr lang="fr-FR" altLang="fr-FR" sz="2000" dirty="0">
                <a:solidFill>
                  <a:srgbClr val="000000"/>
                </a:solidFill>
              </a:rPr>
              <a:t> (1997)</a:t>
            </a:r>
          </a:p>
          <a:p>
            <a:pPr>
              <a:buClr>
                <a:srgbClr val="0000FF"/>
              </a:buClr>
              <a:buFont typeface="Wingdings" pitchFamily="2" charset="2"/>
              <a:buChar char="ü"/>
            </a:pPr>
            <a:endParaRPr lang="fr-FR" altLang="fr-FR" sz="600" dirty="0">
              <a:solidFill>
                <a:srgbClr val="000000"/>
              </a:solidFill>
            </a:endParaRPr>
          </a:p>
          <a:p>
            <a:pPr>
              <a:buClr>
                <a:srgbClr val="0000FF"/>
              </a:buClr>
            </a:pPr>
            <a:r>
              <a:rPr lang="en-US" altLang="fr-FR" sz="2000" dirty="0">
                <a:solidFill>
                  <a:srgbClr val="000000"/>
                </a:solidFill>
              </a:rPr>
              <a:t>	</a:t>
            </a:r>
            <a:r>
              <a:rPr lang="en-US" altLang="fr-FR" sz="2000" b="1" dirty="0">
                <a:solidFill>
                  <a:srgbClr val="000000"/>
                </a:solidFill>
              </a:rPr>
              <a:t>Many variants:</a:t>
            </a:r>
          </a:p>
          <a:p>
            <a:pPr>
              <a:buClr>
                <a:srgbClr val="0000FF"/>
              </a:buClr>
              <a:buFont typeface="Wingdings" pitchFamily="2" charset="2"/>
              <a:buChar char="ü"/>
            </a:pPr>
            <a:r>
              <a:rPr lang="en-US" altLang="fr-FR" sz="2000" u="sng" dirty="0">
                <a:solidFill>
                  <a:srgbClr val="000000"/>
                </a:solidFill>
              </a:rPr>
              <a:t>Non-</a:t>
            </a:r>
            <a:r>
              <a:rPr lang="en-US" altLang="fr-FR" sz="2000" u="sng" dirty="0" err="1">
                <a:solidFill>
                  <a:srgbClr val="000000"/>
                </a:solidFill>
              </a:rPr>
              <a:t>param</a:t>
            </a:r>
            <a:r>
              <a:rPr lang="en-US" altLang="fr-FR" sz="2000" u="sng" dirty="0">
                <a:solidFill>
                  <a:srgbClr val="000000"/>
                </a:solidFill>
              </a:rPr>
              <a:t>.</a:t>
            </a:r>
            <a:r>
              <a:rPr lang="en-US" altLang="fr-FR" sz="2000" dirty="0">
                <a:solidFill>
                  <a:srgbClr val="000000"/>
                </a:solidFill>
              </a:rPr>
              <a:t>: </a:t>
            </a:r>
            <a:r>
              <a:rPr lang="da-DK" altLang="fr-FR" sz="2000" dirty="0">
                <a:solidFill>
                  <a:srgbClr val="000000"/>
                </a:solidFill>
              </a:rPr>
              <a:t>Wood et al. (</a:t>
            </a:r>
            <a:r>
              <a:rPr lang="en-US" altLang="fr-FR" sz="2000" dirty="0">
                <a:solidFill>
                  <a:srgbClr val="000000"/>
                </a:solidFill>
              </a:rPr>
              <a:t>2004); </a:t>
            </a:r>
            <a:r>
              <a:rPr lang="en-US" altLang="fr-FR" sz="2000" dirty="0" err="1">
                <a:solidFill>
                  <a:srgbClr val="000000"/>
                </a:solidFill>
              </a:rPr>
              <a:t>Déqué</a:t>
            </a:r>
            <a:r>
              <a:rPr lang="en-US" altLang="fr-FR" sz="2000" dirty="0">
                <a:solidFill>
                  <a:srgbClr val="000000"/>
                </a:solidFill>
              </a:rPr>
              <a:t> (2007) </a:t>
            </a:r>
          </a:p>
          <a:p>
            <a:pPr>
              <a:buClr>
                <a:srgbClr val="0000FF"/>
              </a:buClr>
              <a:buFont typeface="Wingdings" pitchFamily="2" charset="2"/>
              <a:buChar char="ü"/>
            </a:pPr>
            <a:r>
              <a:rPr lang="en-US" altLang="fr-FR" sz="2000" u="sng" dirty="0">
                <a:solidFill>
                  <a:srgbClr val="000000"/>
                </a:solidFill>
              </a:rPr>
              <a:t>Param.</a:t>
            </a:r>
            <a:r>
              <a:rPr lang="en-US" altLang="fr-FR" sz="2000" dirty="0">
                <a:solidFill>
                  <a:srgbClr val="000000"/>
                </a:solidFill>
              </a:rPr>
              <a:t>: </a:t>
            </a:r>
            <a:r>
              <a:rPr lang="fr-FR" altLang="fr-FR" sz="2000" dirty="0">
                <a:solidFill>
                  <a:srgbClr val="000000"/>
                </a:solidFill>
              </a:rPr>
              <a:t> </a:t>
            </a:r>
            <a:r>
              <a:rPr lang="fr-FR" altLang="fr-FR" sz="2000" dirty="0" err="1">
                <a:solidFill>
                  <a:srgbClr val="000000"/>
                </a:solidFill>
              </a:rPr>
              <a:t>Shabalova</a:t>
            </a:r>
            <a:r>
              <a:rPr lang="fr-FR" altLang="fr-FR" sz="2000" dirty="0">
                <a:solidFill>
                  <a:srgbClr val="000000"/>
                </a:solidFill>
              </a:rPr>
              <a:t> et al. (</a:t>
            </a:r>
            <a:r>
              <a:rPr lang="en-US" altLang="fr-FR" sz="2000" dirty="0">
                <a:solidFill>
                  <a:srgbClr val="000000"/>
                </a:solidFill>
              </a:rPr>
              <a:t>2003); </a:t>
            </a:r>
            <a:r>
              <a:rPr lang="en-US" altLang="fr-FR" sz="2000" dirty="0" err="1">
                <a:solidFill>
                  <a:srgbClr val="000000"/>
                </a:solidFill>
              </a:rPr>
              <a:t>Piani</a:t>
            </a:r>
            <a:r>
              <a:rPr lang="en-US" altLang="fr-FR" sz="2000" dirty="0">
                <a:solidFill>
                  <a:srgbClr val="000000"/>
                </a:solidFill>
              </a:rPr>
              <a:t> et al. (2010)</a:t>
            </a:r>
          </a:p>
          <a:p>
            <a:pPr>
              <a:buClr>
                <a:srgbClr val="0000FF"/>
              </a:buClr>
              <a:buFont typeface="Wingdings" pitchFamily="2" charset="2"/>
              <a:buChar char="ü"/>
            </a:pPr>
            <a:r>
              <a:rPr lang="en-US" altLang="fr-FR" sz="2000" u="sng" dirty="0">
                <a:solidFill>
                  <a:srgbClr val="000000"/>
                </a:solidFill>
              </a:rPr>
              <a:t>CDF-t</a:t>
            </a:r>
            <a:r>
              <a:rPr lang="en-US" altLang="fr-FR" sz="2000" dirty="0">
                <a:solidFill>
                  <a:srgbClr val="000000"/>
                </a:solidFill>
              </a:rPr>
              <a:t>: </a:t>
            </a:r>
            <a:r>
              <a:rPr lang="en-US" altLang="fr-FR" sz="2000" dirty="0" err="1">
                <a:solidFill>
                  <a:srgbClr val="000000"/>
                </a:solidFill>
              </a:rPr>
              <a:t>Michelangeli</a:t>
            </a:r>
            <a:r>
              <a:rPr lang="en-US" altLang="fr-FR" sz="2000" dirty="0">
                <a:solidFill>
                  <a:srgbClr val="000000"/>
                </a:solidFill>
              </a:rPr>
              <a:t> et al. (2009); </a:t>
            </a:r>
            <a:r>
              <a:rPr lang="en-US" altLang="fr-FR" sz="2000" dirty="0" err="1">
                <a:solidFill>
                  <a:srgbClr val="000000"/>
                </a:solidFill>
              </a:rPr>
              <a:t>Oettli</a:t>
            </a:r>
            <a:r>
              <a:rPr lang="en-US" altLang="fr-FR" sz="2000" dirty="0">
                <a:solidFill>
                  <a:srgbClr val="000000"/>
                </a:solidFill>
              </a:rPr>
              <a:t> et al. (2011); </a:t>
            </a:r>
            <a:r>
              <a:rPr lang="en-US" altLang="fr-FR" sz="2000" dirty="0" err="1">
                <a:solidFill>
                  <a:srgbClr val="000000"/>
                </a:solidFill>
              </a:rPr>
              <a:t>Kallache</a:t>
            </a:r>
            <a:r>
              <a:rPr lang="en-US" altLang="fr-FR" sz="2000" dirty="0">
                <a:solidFill>
                  <a:srgbClr val="000000"/>
                </a:solidFill>
              </a:rPr>
              <a:t> et al. (2011); </a:t>
            </a:r>
            <a:r>
              <a:rPr lang="en-US" altLang="fr-FR" sz="2000" dirty="0" err="1">
                <a:solidFill>
                  <a:srgbClr val="000000"/>
                </a:solidFill>
              </a:rPr>
              <a:t>Vigaud</a:t>
            </a:r>
            <a:r>
              <a:rPr lang="en-US" altLang="fr-FR" sz="2000" dirty="0">
                <a:solidFill>
                  <a:srgbClr val="000000"/>
                </a:solidFill>
              </a:rPr>
              <a:t> et al. (2012); </a:t>
            </a:r>
            <a:r>
              <a:rPr lang="en-US" altLang="fr-FR" sz="2000" dirty="0" err="1">
                <a:solidFill>
                  <a:srgbClr val="000000"/>
                </a:solidFill>
              </a:rPr>
              <a:t>Vrac</a:t>
            </a:r>
            <a:r>
              <a:rPr lang="en-US" altLang="fr-FR" sz="2000" dirty="0">
                <a:solidFill>
                  <a:srgbClr val="000000"/>
                </a:solidFill>
              </a:rPr>
              <a:t> et al. (2012); </a:t>
            </a:r>
            <a:r>
              <a:rPr lang="en-US" altLang="fr-FR" sz="2000" dirty="0" err="1">
                <a:solidFill>
                  <a:srgbClr val="000000"/>
                </a:solidFill>
              </a:rPr>
              <a:t>Vautard</a:t>
            </a:r>
            <a:r>
              <a:rPr lang="en-US" altLang="fr-FR" sz="2000" dirty="0">
                <a:solidFill>
                  <a:srgbClr val="000000"/>
                </a:solidFill>
              </a:rPr>
              <a:t> et al. (2012), etc.</a:t>
            </a:r>
            <a:endParaRPr lang="fr-FR" altLang="fr-FR" sz="2000" dirty="0">
              <a:solidFill>
                <a:srgbClr val="00000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ADB61A-C62F-8541-869C-47C67494F298}"/>
              </a:ext>
            </a:extLst>
          </p:cNvPr>
          <p:cNvCxnSpPr/>
          <p:nvPr/>
        </p:nvCxnSpPr>
        <p:spPr>
          <a:xfrm>
            <a:off x="0" y="1105095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6">
            <a:extLst>
              <a:ext uri="{FF2B5EF4-FFF2-40B4-BE49-F238E27FC236}">
                <a16:creationId xmlns:a16="http://schemas.microsoft.com/office/drawing/2014/main" id="{A2130C43-7DAA-8C4D-86DD-B991C143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97" y="38716"/>
            <a:ext cx="7886700" cy="1066380"/>
          </a:xfrm>
        </p:spPr>
        <p:txBody>
          <a:bodyPr/>
          <a:lstStyle/>
          <a:p>
            <a:r>
              <a:rPr lang="en-US" altLang="fr-FR" sz="3600" dirty="0">
                <a:solidFill>
                  <a:srgbClr val="C00000"/>
                </a:solidFill>
                <a:latin typeface="+mn-lt"/>
              </a:rPr>
              <a:t>“</a:t>
            </a:r>
            <a:r>
              <a:rPr lang="en-US" altLang="ja-JP" sz="3600" dirty="0">
                <a:solidFill>
                  <a:srgbClr val="C00000"/>
                </a:solidFill>
                <a:latin typeface="+mn-lt"/>
              </a:rPr>
              <a:t>Quantile-quantile</a:t>
            </a:r>
            <a:r>
              <a:rPr lang="en-US" altLang="fr-FR" sz="3600" dirty="0">
                <a:solidFill>
                  <a:srgbClr val="C00000"/>
                </a:solidFill>
                <a:latin typeface="+mn-lt"/>
              </a:rPr>
              <a:t>”</a:t>
            </a:r>
            <a:r>
              <a:rPr lang="en-US" altLang="ja-JP" sz="3600" dirty="0">
                <a:solidFill>
                  <a:srgbClr val="C00000"/>
                </a:solidFill>
                <a:latin typeface="+mn-lt"/>
              </a:rPr>
              <a:t>-like methods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7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42" name="Connecteur droit avec flèche 3">
            <a:extLst>
              <a:ext uri="{FF2B5EF4-FFF2-40B4-BE49-F238E27FC236}">
                <a16:creationId xmlns:a16="http://schemas.microsoft.com/office/drawing/2014/main" id="{1C2D4715-538E-A14D-8101-BF72277E4E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1188" y="6359716"/>
            <a:ext cx="72009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5843" name="Connecteur droit avec flèche 5">
            <a:extLst>
              <a:ext uri="{FF2B5EF4-FFF2-40B4-BE49-F238E27FC236}">
                <a16:creationId xmlns:a16="http://schemas.microsoft.com/office/drawing/2014/main" id="{75141158-548D-934F-BC99-2BA8F1656AB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1188" y="2254441"/>
            <a:ext cx="0" cy="4105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5844" name="Connecteur droit 7">
            <a:extLst>
              <a:ext uri="{FF2B5EF4-FFF2-40B4-BE49-F238E27FC236}">
                <a16:creationId xmlns:a16="http://schemas.microsoft.com/office/drawing/2014/main" id="{DB13EBF2-93A2-A04B-A1F9-812CC49777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4213" y="2551176"/>
            <a:ext cx="2411412" cy="38085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5853" name="ZoneTexte 16">
            <a:extLst>
              <a:ext uri="{FF2B5EF4-FFF2-40B4-BE49-F238E27FC236}">
                <a16:creationId xmlns:a16="http://schemas.microsoft.com/office/drawing/2014/main" id="{99209B41-6929-744F-AA8F-84D97A08E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92" y="2225162"/>
            <a:ext cx="9683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chemeClr val="tx1"/>
                </a:solidFill>
              </a:rPr>
              <a:t>Lead Times</a:t>
            </a:r>
          </a:p>
        </p:txBody>
      </p:sp>
      <p:sp>
        <p:nvSpPr>
          <p:cNvPr id="35854" name="ZoneTexte 17">
            <a:extLst>
              <a:ext uri="{FF2B5EF4-FFF2-40B4-BE49-F238E27FC236}">
                <a16:creationId xmlns:a16="http://schemas.microsoft.com/office/drawing/2014/main" id="{86DC54CF-3519-D946-AE9F-74BA1413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6367018"/>
            <a:ext cx="1368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chemeClr val="tx1"/>
                </a:solidFill>
              </a:rPr>
              <a:t>Start dates</a:t>
            </a:r>
          </a:p>
        </p:txBody>
      </p:sp>
      <p:sp>
        <p:nvSpPr>
          <p:cNvPr id="35855" name="ZoneTexte 19">
            <a:extLst>
              <a:ext uri="{FF2B5EF4-FFF2-40B4-BE49-F238E27FC236}">
                <a16:creationId xmlns:a16="http://schemas.microsoft.com/office/drawing/2014/main" id="{2C7A58E0-2303-5547-90D0-C1DC1016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466" y="1462279"/>
            <a:ext cx="68754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 err="1">
                <a:solidFill>
                  <a:schemeClr val="tx1"/>
                </a:solidFill>
              </a:rPr>
              <a:t>Debiasing</a:t>
            </a:r>
            <a:r>
              <a:rPr lang="fr-FR" altLang="fr-FR" dirty="0">
                <a:solidFill>
                  <a:schemeClr val="tx1"/>
                </a:solidFill>
              </a:rPr>
              <a:t> </a:t>
            </a:r>
            <a:r>
              <a:rPr lang="fr-FR" altLang="fr-FR" dirty="0" err="1">
                <a:solidFill>
                  <a:schemeClr val="tx1"/>
                </a:solidFill>
              </a:rPr>
              <a:t>performed</a:t>
            </a:r>
            <a:r>
              <a:rPr lang="fr-FR" altLang="fr-FR" dirty="0">
                <a:solidFill>
                  <a:schemeClr val="tx1"/>
                </a:solidFill>
              </a:rPr>
              <a:t> on « </a:t>
            </a:r>
            <a:r>
              <a:rPr lang="fr-FR" altLang="fr-FR" dirty="0" err="1">
                <a:solidFill>
                  <a:schemeClr val="tx1"/>
                </a:solidFill>
              </a:rPr>
              <a:t>fake</a:t>
            </a:r>
            <a:r>
              <a:rPr lang="fr-FR" altLang="fr-FR" dirty="0">
                <a:solidFill>
                  <a:schemeClr val="tx1"/>
                </a:solidFill>
              </a:rPr>
              <a:t> time </a:t>
            </a:r>
            <a:r>
              <a:rPr lang="fr-FR" altLang="fr-FR" dirty="0" err="1">
                <a:solidFill>
                  <a:schemeClr val="tx1"/>
                </a:solidFill>
              </a:rPr>
              <a:t>series</a:t>
            </a:r>
            <a:r>
              <a:rPr lang="fr-FR" altLang="fr-FR" dirty="0">
                <a:solidFill>
                  <a:schemeClr val="tx1"/>
                </a:solidFill>
              </a:rPr>
              <a:t> » (per lead time)</a:t>
            </a:r>
          </a:p>
        </p:txBody>
      </p:sp>
      <p:cxnSp>
        <p:nvCxnSpPr>
          <p:cNvPr id="35856" name="Connecteur droit 21">
            <a:extLst>
              <a:ext uri="{FF2B5EF4-FFF2-40B4-BE49-F238E27FC236}">
                <a16:creationId xmlns:a16="http://schemas.microsoft.com/office/drawing/2014/main" id="{1C8DF70A-EFC5-B245-A1F1-27E515BAC3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6813" y="6000147"/>
            <a:ext cx="5759450" cy="0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5857" name="Connecteur droit 22">
            <a:extLst>
              <a:ext uri="{FF2B5EF4-FFF2-40B4-BE49-F238E27FC236}">
                <a16:creationId xmlns:a16="http://schemas.microsoft.com/office/drawing/2014/main" id="{61D09531-C009-AB42-8037-97F5E3D6DD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7450" y="5568347"/>
            <a:ext cx="5761038" cy="0"/>
          </a:xfrm>
          <a:prstGeom prst="line">
            <a:avLst/>
          </a:prstGeom>
          <a:noFill/>
          <a:ln w="19050" algn="ctr">
            <a:solidFill>
              <a:srgbClr val="06A8CC"/>
            </a:solidFill>
            <a:round/>
            <a:headEnd/>
            <a:tailEnd/>
          </a:ln>
        </p:spPr>
      </p:cxnSp>
      <p:cxnSp>
        <p:nvCxnSpPr>
          <p:cNvPr id="35858" name="Connecteur droit 24">
            <a:extLst>
              <a:ext uri="{FF2B5EF4-FFF2-40B4-BE49-F238E27FC236}">
                <a16:creationId xmlns:a16="http://schemas.microsoft.com/office/drawing/2014/main" id="{1568B9C8-2421-5D41-A34E-9BDC87E3CC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6502" y="5135753"/>
            <a:ext cx="5761038" cy="0"/>
          </a:xfrm>
          <a:prstGeom prst="line">
            <a:avLst/>
          </a:prstGeom>
          <a:noFill/>
          <a:ln w="19050" algn="ctr">
            <a:solidFill>
              <a:srgbClr val="18CC6F"/>
            </a:solidFill>
            <a:round/>
            <a:headEnd/>
            <a:tailEnd/>
          </a:ln>
        </p:spPr>
      </p:cxnSp>
      <p:cxnSp>
        <p:nvCxnSpPr>
          <p:cNvPr id="35859" name="Connecteur droit 25">
            <a:extLst>
              <a:ext uri="{FF2B5EF4-FFF2-40B4-BE49-F238E27FC236}">
                <a16:creationId xmlns:a16="http://schemas.microsoft.com/office/drawing/2014/main" id="{481561BE-F862-B44C-A825-04264F75A8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19834" y="4703953"/>
            <a:ext cx="5761038" cy="0"/>
          </a:xfrm>
          <a:prstGeom prst="line">
            <a:avLst/>
          </a:prstGeom>
          <a:noFill/>
          <a:ln w="19050" algn="ctr">
            <a:solidFill>
              <a:srgbClr val="2ECC2A"/>
            </a:solidFill>
            <a:round/>
            <a:headEnd/>
            <a:tailEnd/>
          </a:ln>
        </p:spPr>
      </p:cxnSp>
      <p:cxnSp>
        <p:nvCxnSpPr>
          <p:cNvPr id="35860" name="Connecteur droit 26">
            <a:extLst>
              <a:ext uri="{FF2B5EF4-FFF2-40B4-BE49-F238E27FC236}">
                <a16:creationId xmlns:a16="http://schemas.microsoft.com/office/drawing/2014/main" id="{6A14648B-ACAD-4F48-A4C0-9244127B29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08886" y="4272153"/>
            <a:ext cx="5761038" cy="0"/>
          </a:xfrm>
          <a:prstGeom prst="line">
            <a:avLst/>
          </a:prstGeom>
          <a:noFill/>
          <a:ln w="19050" algn="ctr">
            <a:solidFill>
              <a:srgbClr val="CC8A39"/>
            </a:solidFill>
            <a:round/>
            <a:headEnd/>
            <a:tailEnd/>
          </a:ln>
        </p:spPr>
      </p:cxnSp>
      <p:cxnSp>
        <p:nvCxnSpPr>
          <p:cNvPr id="35861" name="Connecteur droit 27">
            <a:extLst>
              <a:ext uri="{FF2B5EF4-FFF2-40B4-BE49-F238E27FC236}">
                <a16:creationId xmlns:a16="http://schemas.microsoft.com/office/drawing/2014/main" id="{8DD284C2-EE60-2143-A7CB-673E1B7152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9523" y="3838766"/>
            <a:ext cx="5761038" cy="0"/>
          </a:xfrm>
          <a:prstGeom prst="line">
            <a:avLst/>
          </a:prstGeom>
          <a:noFill/>
          <a:ln w="19050" algn="ctr">
            <a:solidFill>
              <a:srgbClr val="CC5648"/>
            </a:solidFill>
            <a:round/>
            <a:headEnd/>
            <a:tailEnd/>
          </a:ln>
        </p:spPr>
      </p:cxnSp>
      <p:sp>
        <p:nvSpPr>
          <p:cNvPr id="35862" name="ZoneTexte 28">
            <a:extLst>
              <a:ext uri="{FF2B5EF4-FFF2-40B4-BE49-F238E27FC236}">
                <a16:creationId xmlns:a16="http://schemas.microsoft.com/office/drawing/2014/main" id="{BDB63611-416C-ED41-AE34-C866D7566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5785041"/>
            <a:ext cx="6445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</a:rPr>
              <a:t>LT1</a:t>
            </a:r>
          </a:p>
        </p:txBody>
      </p:sp>
      <p:sp>
        <p:nvSpPr>
          <p:cNvPr id="35863" name="ZoneTexte 29">
            <a:extLst>
              <a:ext uri="{FF2B5EF4-FFF2-40B4-BE49-F238E27FC236}">
                <a16:creationId xmlns:a16="http://schemas.microsoft.com/office/drawing/2014/main" id="{D6E7EA76-DF5A-094F-B833-5F96FF77E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5353241"/>
            <a:ext cx="6445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</a:rPr>
              <a:t>LT2</a:t>
            </a:r>
          </a:p>
        </p:txBody>
      </p:sp>
      <p:sp>
        <p:nvSpPr>
          <p:cNvPr id="35864" name="ZoneTexte 30">
            <a:extLst>
              <a:ext uri="{FF2B5EF4-FFF2-40B4-BE49-F238E27FC236}">
                <a16:creationId xmlns:a16="http://schemas.microsoft.com/office/drawing/2014/main" id="{34CAA3BF-5973-864B-B0B4-26D0FDAE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65" y="4900214"/>
            <a:ext cx="644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chemeClr val="tx1"/>
                </a:solidFill>
              </a:rPr>
              <a:t>LT3</a:t>
            </a:r>
          </a:p>
        </p:txBody>
      </p:sp>
      <p:sp>
        <p:nvSpPr>
          <p:cNvPr id="35865" name="ZoneTexte 31">
            <a:extLst>
              <a:ext uri="{FF2B5EF4-FFF2-40B4-BE49-F238E27FC236}">
                <a16:creationId xmlns:a16="http://schemas.microsoft.com/office/drawing/2014/main" id="{6CBCEC94-4716-5B4B-889C-152C596AC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309" y="4488053"/>
            <a:ext cx="644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chemeClr val="tx1"/>
                </a:solidFill>
              </a:rPr>
              <a:t>LT4</a:t>
            </a:r>
          </a:p>
        </p:txBody>
      </p:sp>
      <p:sp>
        <p:nvSpPr>
          <p:cNvPr id="35867" name="ZoneTexte 33">
            <a:extLst>
              <a:ext uri="{FF2B5EF4-FFF2-40B4-BE49-F238E27FC236}">
                <a16:creationId xmlns:a16="http://schemas.microsoft.com/office/drawing/2014/main" id="{5160BCED-A158-FF40-8B38-16BF556A3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59716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</a:rPr>
              <a:t>1961</a:t>
            </a:r>
          </a:p>
        </p:txBody>
      </p:sp>
      <p:sp>
        <p:nvSpPr>
          <p:cNvPr id="35868" name="ZoneTexte 34">
            <a:extLst>
              <a:ext uri="{FF2B5EF4-FFF2-40B4-BE49-F238E27FC236}">
                <a16:creationId xmlns:a16="http://schemas.microsoft.com/office/drawing/2014/main" id="{5DC12085-CB1B-AF47-A9B9-BD9912DD3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411" y="6352573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chemeClr val="tx1"/>
                </a:solidFill>
              </a:rPr>
              <a:t>1962</a:t>
            </a:r>
          </a:p>
        </p:txBody>
      </p:sp>
      <p:sp>
        <p:nvSpPr>
          <p:cNvPr id="35869" name="ZoneTexte 35">
            <a:extLst>
              <a:ext uri="{FF2B5EF4-FFF2-40B4-BE49-F238E27FC236}">
                <a16:creationId xmlns:a16="http://schemas.microsoft.com/office/drawing/2014/main" id="{79049104-0A10-5A4D-AFCF-EA4722AC0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6359716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</a:rPr>
              <a:t>2005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C58C5-BCFA-8F43-A4D7-968485315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52" y="-48228"/>
            <a:ext cx="8927021" cy="1325563"/>
          </a:xfrm>
        </p:spPr>
        <p:txBody>
          <a:bodyPr>
            <a:normAutofit/>
          </a:bodyPr>
          <a:lstStyle/>
          <a:p>
            <a:r>
              <a:rPr lang="fr-FR" altLang="fr-FR" dirty="0"/>
              <a:t>Application to </a:t>
            </a:r>
            <a:r>
              <a:rPr lang="fr-FR" altLang="fr-FR" dirty="0" err="1"/>
              <a:t>decadal</a:t>
            </a:r>
            <a:r>
              <a:rPr lang="fr-FR" altLang="fr-FR" dirty="0"/>
              <a:t> </a:t>
            </a:r>
            <a:r>
              <a:rPr lang="fr-FR" altLang="fr-FR" dirty="0" err="1"/>
              <a:t>predictions</a:t>
            </a:r>
            <a:endParaRPr lang="fr-FR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407B2A-1F50-EA4B-A5B9-12684E7B274A}"/>
              </a:ext>
            </a:extLst>
          </p:cNvPr>
          <p:cNvCxnSpPr/>
          <p:nvPr/>
        </p:nvCxnSpPr>
        <p:spPr>
          <a:xfrm>
            <a:off x="0" y="1150815"/>
            <a:ext cx="1696453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7">
            <a:extLst>
              <a:ext uri="{FF2B5EF4-FFF2-40B4-BE49-F238E27FC236}">
                <a16:creationId xmlns:a16="http://schemas.microsoft.com/office/drawing/2014/main" id="{6070EB80-ABEE-7743-AF24-8A5B0B3810B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215517" y="5553138"/>
            <a:ext cx="0" cy="8640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</p:cxnSp>
      <p:sp>
        <p:nvSpPr>
          <p:cNvPr id="37" name="ZoneTexte 31">
            <a:extLst>
              <a:ext uri="{FF2B5EF4-FFF2-40B4-BE49-F238E27FC236}">
                <a16:creationId xmlns:a16="http://schemas.microsoft.com/office/drawing/2014/main" id="{BA9FD045-F879-AD40-9972-5E44313B5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571" y="3529091"/>
            <a:ext cx="9282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dirty="0">
                <a:solidFill>
                  <a:schemeClr val="tx1"/>
                </a:solidFill>
              </a:rPr>
              <a:t>LT6…</a:t>
            </a:r>
          </a:p>
        </p:txBody>
      </p:sp>
      <p:cxnSp>
        <p:nvCxnSpPr>
          <p:cNvPr id="38" name="Connecteur droit 7">
            <a:extLst>
              <a:ext uri="{FF2B5EF4-FFF2-40B4-BE49-F238E27FC236}">
                <a16:creationId xmlns:a16="http://schemas.microsoft.com/office/drawing/2014/main" id="{682690B2-D808-6240-93E2-703A46B24F9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222154" y="2551176"/>
            <a:ext cx="2411412" cy="38085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" name="Connecteur droit 7">
            <a:extLst>
              <a:ext uri="{FF2B5EF4-FFF2-40B4-BE49-F238E27FC236}">
                <a16:creationId xmlns:a16="http://schemas.microsoft.com/office/drawing/2014/main" id="{DD871791-8FF8-7E4E-9AF5-086C69E0216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31498" y="2608598"/>
            <a:ext cx="2411412" cy="38085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" name="Connecteur droit 7">
            <a:extLst>
              <a:ext uri="{FF2B5EF4-FFF2-40B4-BE49-F238E27FC236}">
                <a16:creationId xmlns:a16="http://schemas.microsoft.com/office/drawing/2014/main" id="{D5187463-C8C7-6642-A781-425823DA808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58374" y="2583783"/>
            <a:ext cx="2411412" cy="38085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" name="Connecteur droit 7">
            <a:extLst>
              <a:ext uri="{FF2B5EF4-FFF2-40B4-BE49-F238E27FC236}">
                <a16:creationId xmlns:a16="http://schemas.microsoft.com/office/drawing/2014/main" id="{D2BE696E-5E3B-3247-BD57-C2B9810FD0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46894" y="2575991"/>
            <a:ext cx="2411412" cy="38085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2" name="Connecteur droit 7">
            <a:extLst>
              <a:ext uri="{FF2B5EF4-FFF2-40B4-BE49-F238E27FC236}">
                <a16:creationId xmlns:a16="http://schemas.microsoft.com/office/drawing/2014/main" id="{0FDE234A-3F43-4843-A2DB-7EEE3AD9274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77327" y="2575991"/>
            <a:ext cx="2411412" cy="38085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676155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10470</TotalTime>
  <Words>698</Words>
  <Application>Microsoft Macintosh PowerPoint</Application>
  <PresentationFormat>On-screen Show (4:3)</PresentationFormat>
  <Paragraphs>129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ＭＳ Ｐゴシック</vt:lpstr>
      <vt:lpstr>游ゴシック Light</vt:lpstr>
      <vt:lpstr>Arial</vt:lpstr>
      <vt:lpstr>Brix Slab Bold</vt:lpstr>
      <vt:lpstr>Calibri</vt:lpstr>
      <vt:lpstr>Calibri Light</vt:lpstr>
      <vt:lpstr>Times New Roman</vt:lpstr>
      <vt:lpstr>Wingdings</vt:lpstr>
      <vt:lpstr>Office Theme</vt:lpstr>
      <vt:lpstr>Equation</vt:lpstr>
      <vt:lpstr>…quation</vt:lpstr>
      <vt:lpstr>PowerPoint Presentation</vt:lpstr>
      <vt:lpstr>IPSL-EPOC decadal prediction system</vt:lpstr>
      <vt:lpstr>Skill over Europe</vt:lpstr>
      <vt:lpstr>Windows of opportunity</vt:lpstr>
      <vt:lpstr>Skill for precipitations</vt:lpstr>
      <vt:lpstr>“Quantile-quantile”-like methods</vt:lpstr>
      <vt:lpstr>“Quantile-quantile”-like methods</vt:lpstr>
      <vt:lpstr>“Quantile-quantile”-like methods</vt:lpstr>
      <vt:lpstr>Application to decadal predictions</vt:lpstr>
      <vt:lpstr>Comparison of debiased hindcasts</vt:lpstr>
      <vt:lpstr>Conclusions</vt:lpstr>
      <vt:lpstr>Thank you!</vt:lpstr>
    </vt:vector>
  </TitlesOfParts>
  <Company>CNRS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LabEx COTE</dc:title>
  <dc:creator>Adrien Pourtier</dc:creator>
  <cp:lastModifiedBy>Didier Swingedouw</cp:lastModifiedBy>
  <cp:revision>139</cp:revision>
  <dcterms:created xsi:type="dcterms:W3CDTF">2015-05-19T12:31:00Z</dcterms:created>
  <dcterms:modified xsi:type="dcterms:W3CDTF">2019-03-22T10:10:24Z</dcterms:modified>
</cp:coreProperties>
</file>