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400" r:id="rId3"/>
    <p:sldId id="373" r:id="rId4"/>
    <p:sldId id="350" r:id="rId5"/>
    <p:sldId id="354" r:id="rId6"/>
    <p:sldId id="386" r:id="rId7"/>
    <p:sldId id="388" r:id="rId8"/>
    <p:sldId id="387" r:id="rId9"/>
    <p:sldId id="372" r:id="rId10"/>
    <p:sldId id="420" r:id="rId11"/>
    <p:sldId id="458" r:id="rId12"/>
    <p:sldId id="442" r:id="rId13"/>
    <p:sldId id="450" r:id="rId14"/>
    <p:sldId id="451" r:id="rId15"/>
    <p:sldId id="441" r:id="rId16"/>
    <p:sldId id="443" r:id="rId17"/>
    <p:sldId id="444" r:id="rId18"/>
    <p:sldId id="445" r:id="rId19"/>
    <p:sldId id="446" r:id="rId20"/>
    <p:sldId id="447" r:id="rId21"/>
    <p:sldId id="448" r:id="rId22"/>
    <p:sldId id="389" r:id="rId23"/>
    <p:sldId id="457" r:id="rId24"/>
    <p:sldId id="308" r:id="rId25"/>
    <p:sldId id="436" r:id="rId26"/>
    <p:sldId id="454" r:id="rId27"/>
    <p:sldId id="452" r:id="rId28"/>
    <p:sldId id="418" r:id="rId29"/>
    <p:sldId id="453" r:id="rId30"/>
    <p:sldId id="414" r:id="rId31"/>
    <p:sldId id="456" r:id="rId32"/>
    <p:sldId id="449" r:id="rId33"/>
    <p:sldId id="455" r:id="rId34"/>
    <p:sldId id="419" r:id="rId35"/>
    <p:sldId id="439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207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01/03/2014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268760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 err="1"/>
              <a:t>Bidecadal</a:t>
            </a:r>
            <a:r>
              <a:rPr lang="en-GB" sz="3200" b="1" dirty="0"/>
              <a:t> North Atlantic ocean circulation variability controlled by timing of volcanic eruptions </a:t>
            </a:r>
            <a:endParaRPr lang="fr-FR" sz="32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67544" y="4653136"/>
            <a:ext cx="820891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/>
              <a:t>Pablo Ortega, Juliette </a:t>
            </a:r>
            <a:r>
              <a:rPr lang="fr-FR" sz="2400" dirty="0" smtClean="0"/>
              <a:t>Mignot, Eric Guilyardi, </a:t>
            </a:r>
            <a:r>
              <a:rPr lang="fr-FR" sz="2400" dirty="0" smtClean="0"/>
              <a:t>Valérie </a:t>
            </a:r>
            <a:r>
              <a:rPr lang="fr-FR" sz="2400" dirty="0" smtClean="0"/>
              <a:t>Masson-Delmotte, Paul </a:t>
            </a:r>
            <a:r>
              <a:rPr lang="fr-FR" sz="2400" dirty="0" smtClean="0"/>
              <a:t>Butler,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endParaRPr lang="fr-FR" sz="2400" dirty="0" smtClean="0"/>
          </a:p>
        </p:txBody>
      </p:sp>
      <p:pic>
        <p:nvPicPr>
          <p:cNvPr id="9" name="Image 8" descr="IPS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1346200" cy="1143426"/>
          </a:xfrm>
          <a:prstGeom prst="rect">
            <a:avLst/>
          </a:prstGeom>
        </p:spPr>
      </p:pic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8" y="6342156"/>
            <a:ext cx="1535860" cy="6152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AMOC response in the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2000’s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2010’s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3187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tp://dods.extra.cea.fr/work/p86swing/Volcanic/Nature3/Fig4_26694/Fig4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9" y="-27384"/>
            <a:ext cx="4860000" cy="6912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260648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7" name="Image 6" descr="ttp://dods.extra.cea.fr/work/p86swing/Volcanic/Supplementary/Fig_2805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43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7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3" y="1772817"/>
            <a:ext cx="5071359" cy="3599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40768"/>
            <a:ext cx="4109152" cy="4536504"/>
          </a:xfrm>
        </p:spPr>
        <p:txBody>
          <a:bodyPr>
            <a:noAutofit/>
          </a:bodyPr>
          <a:lstStyle/>
          <a:p>
            <a:r>
              <a:rPr lang="en-GB" sz="2000" dirty="0" smtClean="0"/>
              <a:t>11 individual </a:t>
            </a:r>
            <a:r>
              <a:rPr lang="en-GB" sz="2000" smtClean="0"/>
              <a:t>modelsfrom</a:t>
            </a:r>
            <a:r>
              <a:rPr lang="en-GB" sz="2000" dirty="0" smtClean="0"/>
              <a:t>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</a:t>
            </a:r>
          </a:p>
          <a:p>
            <a:r>
              <a:rPr lang="en-GB" sz="2000" dirty="0" smtClean="0"/>
              <a:t>The ensemble mean shows a maximum in AMOC just before 1980 as in IPSLCM5A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5 models </a:t>
            </a:r>
            <a:r>
              <a:rPr lang="en-GB" sz="2000" dirty="0"/>
              <a:t>show a maximum of energy in the </a:t>
            </a:r>
            <a:r>
              <a:rPr lang="en-GB" sz="2000" b="1" dirty="0">
                <a:solidFill>
                  <a:srgbClr val="0000FF"/>
                </a:solidFill>
              </a:rPr>
              <a:t>12-</a:t>
            </a:r>
            <a:r>
              <a:rPr lang="en-GB" sz="2000" b="1" dirty="0" smtClean="0">
                <a:solidFill>
                  <a:srgbClr val="0000FF"/>
                </a:solidFill>
              </a:rPr>
              <a:t>30 </a:t>
            </a:r>
            <a:r>
              <a:rPr lang="en-GB" sz="2000" b="1" dirty="0" err="1" smtClean="0">
                <a:solidFill>
                  <a:srgbClr val="0000FF"/>
                </a:solidFill>
              </a:rPr>
              <a:t>yrs</a:t>
            </a:r>
            <a:r>
              <a:rPr lang="en-GB" sz="2000" b="1" dirty="0" smtClean="0">
                <a:solidFill>
                  <a:srgbClr val="0000FF"/>
                </a:solidFill>
              </a:rPr>
              <a:t> </a:t>
            </a:r>
            <a:r>
              <a:rPr lang="en-GB" sz="2000" b="1" dirty="0">
                <a:solidFill>
                  <a:srgbClr val="0000FF"/>
                </a:solidFill>
              </a:rPr>
              <a:t>spectral band</a:t>
            </a:r>
            <a:r>
              <a:rPr lang="en-GB" sz="2000" dirty="0"/>
              <a:t>. Strong similarity of the response in these 5</a:t>
            </a:r>
            <a:r>
              <a:rPr lang="en-GB" sz="2000" dirty="0" smtClean="0"/>
              <a:t> </a:t>
            </a:r>
            <a:r>
              <a:rPr lang="en-GB" sz="2000" dirty="0"/>
              <a:t>models</a:t>
            </a: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53" y="1772824"/>
            <a:ext cx="5032026" cy="360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4462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4149757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ttp://dods.extra.cea.fr/work/p86swing/Volcanic/Nature2/Fig2_15135/Fig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6" y="0"/>
            <a:ext cx="4858385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last </a:t>
            </a:r>
            <a:r>
              <a:rPr lang="fr-FR" dirty="0" err="1" smtClean="0"/>
              <a:t>millennium</a:t>
            </a:r>
            <a:r>
              <a:rPr lang="fr-FR" dirty="0" smtClean="0"/>
              <a:t> 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4170357" cy="40324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/>
              <a:t>5</a:t>
            </a:r>
            <a:r>
              <a:rPr lang="en-GB" sz="2000" dirty="0" smtClean="0"/>
              <a:t>-member ensemble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004" y="1844824"/>
            <a:ext cx="4768801" cy="33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70599" cy="4067996"/>
            <a:chOff x="4355967" y="4491783"/>
            <a:chExt cx="2521612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156511" cy="285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 smtClean="0"/>
          </a:p>
        </p:txBody>
      </p:sp>
      <p:grpSp>
        <p:nvGrpSpPr>
          <p:cNvPr id="6" name="Grouper 5"/>
          <p:cNvGrpSpPr/>
          <p:nvPr/>
        </p:nvGrpSpPr>
        <p:grpSpPr>
          <a:xfrm>
            <a:off x="5508388" y="1046202"/>
            <a:ext cx="3635612" cy="5811798"/>
            <a:chOff x="5508388" y="1046202"/>
            <a:chExt cx="3635612" cy="581179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8388" y="1623599"/>
              <a:ext cx="3635612" cy="5234401"/>
            </a:xfrm>
            <a:prstGeom prst="rect">
              <a:avLst/>
            </a:prstGeom>
          </p:spPr>
        </p:pic>
        <p:grpSp>
          <p:nvGrpSpPr>
            <p:cNvPr id="15" name="Grouper 14"/>
            <p:cNvGrpSpPr/>
            <p:nvPr/>
          </p:nvGrpSpPr>
          <p:grpSpPr>
            <a:xfrm>
              <a:off x="5902040" y="5157192"/>
              <a:ext cx="3240000" cy="180016"/>
              <a:chOff x="899593" y="5589240"/>
              <a:chExt cx="2325100" cy="18001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99593" y="5589240"/>
                <a:ext cx="2325099" cy="180016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  <a:ln w="9525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Connecteur droit 16"/>
              <p:cNvCxnSpPr/>
              <p:nvPr/>
            </p:nvCxnSpPr>
            <p:spPr>
              <a:xfrm>
                <a:off x="899593" y="5679240"/>
                <a:ext cx="2325100" cy="0"/>
              </a:xfrm>
              <a:prstGeom prst="line">
                <a:avLst/>
              </a:prstGeom>
              <a:ln w="38100" cmpd="sng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ZoneTexte 3"/>
            <p:cNvSpPr txBox="1"/>
            <p:nvPr/>
          </p:nvSpPr>
          <p:spPr>
            <a:xfrm>
              <a:off x="5652120" y="1046202"/>
              <a:ext cx="3312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20-yr preferential variability  in </a:t>
              </a:r>
              <a:r>
                <a:rPr lang="en-GB" dirty="0" smtClean="0"/>
                <a:t>the PC1</a:t>
              </a:r>
              <a:endParaRPr lang="en-GB" dirty="0"/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56792"/>
            <a:ext cx="4170357" cy="1800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Greenland as high-resolution proxy of the AMO?</a:t>
            </a:r>
          </a:p>
          <a:p>
            <a:r>
              <a:rPr lang="en-GB" sz="2000" dirty="0" smtClean="0"/>
              <a:t>AMOC leads AMO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749896"/>
            <a:ext cx="453650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&amp; Dick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05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5" y="1656184"/>
            <a:ext cx="4485255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endParaRPr lang="fr-FR" sz="2000" dirty="0" smtClean="0"/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4" name="Image 3" descr="ttp://dods.extra.cea.fr/work/p86swing/Volcanic/Supplementary/Fig_4571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1" y="3546001"/>
            <a:ext cx="4666848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03" y="0"/>
            <a:ext cx="3600000" cy="32167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43901" y="3216189"/>
            <a:ext cx="28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Butler et al.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ttp://dods.extra.cea.fr/work/p86swing/Volcanic/Nature3/Fig3_2049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5" y="0"/>
            <a:ext cx="4908163" cy="69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512819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96995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45024"/>
            <a:ext cx="349424" cy="2879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512816"/>
            <a:ext cx="914872" cy="6012208"/>
            <a:chOff x="7678960" y="512816"/>
            <a:chExt cx="914872" cy="6012208"/>
          </a:xfrm>
        </p:grpSpPr>
        <p:sp>
          <p:nvSpPr>
            <p:cNvPr id="20" name="Rectangle 19"/>
            <p:cNvSpPr/>
            <p:nvPr/>
          </p:nvSpPr>
          <p:spPr>
            <a:xfrm>
              <a:off x="7678960" y="512816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2096992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45024"/>
              <a:ext cx="349424" cy="288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7"/>
            <a:ext cx="9144000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10-15 years</a:t>
            </a:r>
          </a:p>
          <a:p>
            <a:r>
              <a:rPr lang="en-GB" sz="2000" dirty="0" smtClean="0"/>
              <a:t>Effect of Pinatubo: </a:t>
            </a:r>
            <a:r>
              <a:rPr lang="en-GB" sz="2000" b="1" dirty="0" smtClean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NAO still explains large amount of variance as compared to this mechanism of 20-yr cycle excitation by volcanoes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5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evidences </a:t>
            </a:r>
            <a:r>
              <a:rPr lang="en-GB" sz="2000" dirty="0" smtClean="0"/>
              <a:t>confirming potential reality of these processes in response to volcanic eruptions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lein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6136" y="332656"/>
            <a:ext cx="3347863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Thank’s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!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19" y="64911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8E0E9"/>
                </a:solidFill>
              </a:rPr>
              <a:t>d</a:t>
            </a:r>
            <a:r>
              <a:rPr lang="fr-FR" dirty="0" smtClean="0">
                <a:solidFill>
                  <a:srgbClr val="C8E0E9"/>
                </a:solidFill>
              </a:rPr>
              <a:t>idier.swingedouw@u-bordeaux1.fr</a:t>
            </a:r>
            <a:endParaRPr lang="fr-FR" dirty="0">
              <a:solidFill>
                <a:srgbClr val="C8E0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0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380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C8E0E9"/>
                </a:solidFill>
              </a:rPr>
              <a:t>Didier.Swingedouw@lsce.ipsl.fr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CMIP5 models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8" y="1823020"/>
            <a:ext cx="7101944" cy="50399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20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4000" dirty="0" smtClean="0"/>
              <a:t>AMOC Initialisation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039000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AMOC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Swingedouw et al., </a:t>
            </a:r>
            <a:r>
              <a:rPr lang="fr-FR" b="1" i="1" dirty="0" smtClean="0"/>
              <a:t>Clim. Dyn. </a:t>
            </a:r>
            <a:r>
              <a:rPr lang="fr-FR" b="1" dirty="0" smtClean="0"/>
              <a:t>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97755" cy="43434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Volcanic/Supplementary/Fig_2929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66" y="0"/>
            <a:ext cx="4907831" cy="6911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" y="188640"/>
            <a:ext cx="4114024" cy="1985028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model-</a:t>
            </a:r>
            <a:r>
              <a:rPr lang="fr-FR" sz="4000" dirty="0" err="1" smtClean="0"/>
              <a:t>proxies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08920"/>
            <a:ext cx="3888433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nutirent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6242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77" y="3531"/>
            <a:ext cx="4882335" cy="68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Millennium/MainResults1/AMOC_IPSL_31228/AMOC_IPSL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72" y="1837690"/>
            <a:ext cx="4319905" cy="502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ttp://dods.extra.cea.fr/work/p86swing/Millennium/Volcan/SpectralAnalysis/IceCoresO18_490/IceCoresO18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565"/>
            <a:ext cx="4319905" cy="5131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er 5"/>
          <p:cNvGrpSpPr>
            <a:grpSpLocks noChangeAspect="1"/>
          </p:cNvGrpSpPr>
          <p:nvPr/>
        </p:nvGrpSpPr>
        <p:grpSpPr bwMode="auto">
          <a:xfrm>
            <a:off x="0" y="34302"/>
            <a:ext cx="1709268" cy="1726565"/>
            <a:chOff x="0" y="0"/>
            <a:chExt cx="2174627" cy="2064070"/>
          </a:xfrm>
        </p:grpSpPr>
        <p:grpSp>
          <p:nvGrpSpPr>
            <p:cNvPr id="7" name="Grouper 6"/>
            <p:cNvGrpSpPr>
              <a:grpSpLocks/>
            </p:cNvGrpSpPr>
            <p:nvPr/>
          </p:nvGrpSpPr>
          <p:grpSpPr bwMode="auto">
            <a:xfrm>
              <a:off x="0" y="0"/>
              <a:ext cx="2125810" cy="2016224"/>
              <a:chOff x="0" y="0"/>
              <a:chExt cx="1801154" cy="1800000"/>
            </a:xfrm>
          </p:grpSpPr>
          <p:pic>
            <p:nvPicPr>
              <p:cNvPr id="9" name="Image 8" descr="d18O-millgreenland-1000-1973-ano-eof1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801154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Zone de texte 27"/>
              <p:cNvSpPr txBox="1">
                <a:spLocks noChangeArrowheads="1"/>
              </p:cNvSpPr>
              <p:nvPr/>
            </p:nvSpPr>
            <p:spPr bwMode="auto">
              <a:xfrm>
                <a:off x="106430" y="36610"/>
                <a:ext cx="1642695" cy="227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en-GB" sz="9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EOF1 δO</a:t>
                </a:r>
                <a:r>
                  <a:rPr lang="en-GB" sz="900" kern="1200" baseline="300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18</a:t>
                </a:r>
                <a:r>
                  <a:rPr lang="en-GB" sz="9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 ice cores</a:t>
                </a:r>
                <a:endParaRPr lang="fr-FR" sz="10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8" name="Rectangle 7"/>
            <p:cNvSpPr>
              <a:spLocks noChangeAspect="1" noChangeArrowheads="1"/>
            </p:cNvSpPr>
            <p:nvPr/>
          </p:nvSpPr>
          <p:spPr bwMode="auto">
            <a:xfrm>
              <a:off x="1" y="2"/>
              <a:ext cx="2174626" cy="20640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0"/>
                </a:spcAft>
              </a:pPr>
              <a:r>
                <a:rPr lang="fr-FR" sz="1200">
                  <a:effectLst/>
                  <a:latin typeface="Cambria"/>
                  <a:ea typeface="Times New Roman"/>
                  <a:cs typeface="Times New Roman"/>
                </a:rPr>
                <a:t> </a:t>
              </a:r>
              <a:endParaRPr lang="fr-FR" sz="120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72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75456"/>
            <a:ext cx="8042276" cy="1336956"/>
          </a:xfrm>
        </p:spPr>
        <p:txBody>
          <a:bodyPr/>
          <a:lstStyle/>
          <a:p>
            <a:r>
              <a:rPr lang="fr-FR" sz="4000" dirty="0" smtClean="0"/>
              <a:t>Pinatubo direct impact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" y="764704"/>
            <a:ext cx="4308760" cy="30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08760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" y="3809511"/>
            <a:ext cx="4308760" cy="30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09511"/>
            <a:ext cx="4308760" cy="306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835696" y="1196752"/>
            <a:ext cx="4896544" cy="2361281"/>
            <a:chOff x="1835696" y="1196752"/>
            <a:chExt cx="4896544" cy="2361281"/>
          </a:xfrm>
        </p:grpSpPr>
        <p:sp>
          <p:nvSpPr>
            <p:cNvPr id="8" name="Rectangle 7"/>
            <p:cNvSpPr/>
            <p:nvPr/>
          </p:nvSpPr>
          <p:spPr>
            <a:xfrm>
              <a:off x="615617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606933" y="-27384"/>
            <a:ext cx="4645587" cy="3267378"/>
            <a:chOff x="4606933" y="-27384"/>
            <a:chExt cx="4645587" cy="326737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933" y="0"/>
              <a:ext cx="4562207" cy="323999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732240" y="-2738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Agung: 1963-1965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18304" y="3635732"/>
            <a:ext cx="4562208" cy="3249285"/>
            <a:chOff x="4618304" y="3635732"/>
            <a:chExt cx="4562208" cy="3249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04" y="3645024"/>
              <a:ext cx="4562208" cy="323999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44208" y="36357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 Chichon: 1982-1984</a:t>
              </a:r>
              <a:endParaRPr lang="en-GB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0" y="3648674"/>
            <a:ext cx="4562217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0822" y="364867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Pinatubo: 1991-1993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>
                <a:solidFill>
                  <a:srgbClr val="FF0000"/>
                </a:solidFill>
              </a:rPr>
              <a:t>P</a:t>
            </a:r>
            <a:r>
              <a:rPr lang="en-GB" sz="2200" b="1" dirty="0" smtClean="0">
                <a:solidFill>
                  <a:srgbClr val="FF0000"/>
                </a:solidFill>
              </a:rPr>
              <a:t>aleo-climate </a:t>
            </a:r>
            <a:r>
              <a:rPr lang="en-GB" sz="2200" dirty="0" smtClean="0"/>
              <a:t>support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72016"/>
            <a:ext cx="3873096" cy="4109312"/>
            <a:chOff x="5541855" y="3105561"/>
            <a:chExt cx="3547587" cy="3285059"/>
          </a:xfrm>
        </p:grpSpPr>
        <p:sp>
          <p:nvSpPr>
            <p:cNvPr id="20" name="Rectangle 19"/>
            <p:cNvSpPr/>
            <p:nvPr/>
          </p:nvSpPr>
          <p:spPr>
            <a:xfrm>
              <a:off x="7917196" y="3105561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105563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136818"/>
              <a:ext cx="180023" cy="2530867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92653</TotalTime>
  <Words>1229</Words>
  <Application>Microsoft Macintosh PowerPoint</Application>
  <PresentationFormat>Présentation à l'écran (4:3)</PresentationFormat>
  <Paragraphs>202</Paragraphs>
  <Slides>35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Brise</vt:lpstr>
      <vt:lpstr>…quation</vt:lpstr>
      <vt:lpstr>Bidecadal North Atlantic ocean circulation variability controlled by timing of volcanic eruptions </vt:lpstr>
      <vt:lpstr>Background </vt:lpstr>
      <vt:lpstr>AMOC Initialisation</vt:lpstr>
      <vt:lpstr>Présentation PowerPoint</vt:lpstr>
      <vt:lpstr>Présentation PowerPoint</vt:lpstr>
      <vt:lpstr>Impact of volcanic forcing</vt:lpstr>
      <vt:lpstr>Impact of volcanic forcing</vt:lpstr>
      <vt:lpstr>Impact of volcanic forcing</vt:lpstr>
      <vt:lpstr>Experimental design</vt:lpstr>
      <vt:lpstr>AMOC response in the IPSL-CM5A-LR model</vt:lpstr>
      <vt:lpstr>A conceptual model to explain AMOC variability in the model</vt:lpstr>
      <vt:lpstr>AMOC response in the IPSL-CM5A-LR model</vt:lpstr>
      <vt:lpstr>Comparison of the AMOC forcings</vt:lpstr>
      <vt:lpstr>Is it real?</vt:lpstr>
      <vt:lpstr>CMIP5 multi-model confirmation?</vt:lpstr>
      <vt:lpstr>Comparison with in situ salinity data</vt:lpstr>
      <vt:lpstr>A last millennium perspective</vt:lpstr>
      <vt:lpstr>Greenland data</vt:lpstr>
      <vt:lpstr>Link Greenland-AMO</vt:lpstr>
      <vt:lpstr>A paleo-indicator of the subpolar AMOC?</vt:lpstr>
      <vt:lpstr>Last millennium perspective</vt:lpstr>
      <vt:lpstr>Conclusions </vt:lpstr>
      <vt:lpstr>Thank’s! </vt:lpstr>
      <vt:lpstr>Thank you  </vt:lpstr>
      <vt:lpstr>Présentation PowerPoint</vt:lpstr>
      <vt:lpstr>CMIP5 models</vt:lpstr>
      <vt:lpstr>Scaling of the conceptual model</vt:lpstr>
      <vt:lpstr>Convection sites response</vt:lpstr>
      <vt:lpstr>Mechanisms</vt:lpstr>
      <vt:lpstr>In situ Labrador Sea variation</vt:lpstr>
      <vt:lpstr>Temperature propagation</vt:lpstr>
      <vt:lpstr>Comparison model-proxies</vt:lpstr>
      <vt:lpstr>Présentation PowerPoint</vt:lpstr>
      <vt:lpstr>Pinatubo direct impact</vt:lpstr>
      <vt:lpstr>Is volcanic impact on the NAO so clear in data?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643</cp:revision>
  <dcterms:created xsi:type="dcterms:W3CDTF">2011-02-08T20:51:41Z</dcterms:created>
  <dcterms:modified xsi:type="dcterms:W3CDTF">2014-03-01T08:47:41Z</dcterms:modified>
  <cp:category/>
</cp:coreProperties>
</file>