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301" r:id="rId4"/>
    <p:sldId id="302" r:id="rId5"/>
    <p:sldId id="303" r:id="rId6"/>
    <p:sldId id="268" r:id="rId7"/>
    <p:sldId id="267" r:id="rId8"/>
    <p:sldId id="313" r:id="rId9"/>
    <p:sldId id="304" r:id="rId10"/>
    <p:sldId id="306" r:id="rId11"/>
    <p:sldId id="308" r:id="rId12"/>
    <p:sldId id="266" r:id="rId13"/>
    <p:sldId id="315" r:id="rId14"/>
    <p:sldId id="312" r:id="rId15"/>
    <p:sldId id="307" r:id="rId16"/>
    <p:sldId id="309" r:id="rId17"/>
    <p:sldId id="310" r:id="rId18"/>
    <p:sldId id="31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D033"/>
    <a:srgbClr val="E6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812" autoAdjust="0"/>
  </p:normalViewPr>
  <p:slideViewPr>
    <p:cSldViewPr snapToGrid="0" snapToObjects="1">
      <p:cViewPr>
        <p:scale>
          <a:sx n="100" d="100"/>
          <a:sy n="100" d="100"/>
        </p:scale>
        <p:origin x="-1256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6" d="100"/>
          <a:sy n="136" d="100"/>
        </p:scale>
        <p:origin x="-412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4EAAF-E733-4247-8F79-7A99B0F56796}" type="datetimeFigureOut">
              <a:rPr lang="fr-FR" smtClean="0"/>
              <a:t>28/04/2014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45165-B766-2148-B876-84E056CC8C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06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dirty="0" err="1"/>
              <a:t>Stouffer</a:t>
            </a:r>
            <a:r>
              <a:rPr lang="fr-FR" sz="2000" dirty="0"/>
              <a:t> et al 2006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almost</a:t>
            </a:r>
            <a:r>
              <a:rPr lang="fr-FR" sz="2000" dirty="0"/>
              <a:t> 10 </a:t>
            </a:r>
            <a:r>
              <a:rPr lang="fr-FR" sz="2000" dirty="0" err="1"/>
              <a:t>yrs</a:t>
            </a:r>
            <a:r>
              <a:rPr lang="fr-FR" sz="2000" dirty="0"/>
              <a:t> </a:t>
            </a:r>
            <a:r>
              <a:rPr lang="fr-FR" sz="2000" dirty="0" err="1"/>
              <a:t>old</a:t>
            </a:r>
            <a:r>
              <a:rPr lang="fr-FR" sz="2000" dirty="0"/>
              <a:t>, </a:t>
            </a:r>
            <a:r>
              <a:rPr lang="fr-FR" sz="2000" dirty="0" err="1"/>
              <a:t>this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an extra motivation for an </a:t>
            </a:r>
            <a:r>
              <a:rPr lang="fr-FR" sz="2000" dirty="0" err="1"/>
              <a:t>updated</a:t>
            </a:r>
            <a:r>
              <a:rPr lang="fr-FR" sz="2000" dirty="0"/>
              <a:t> </a:t>
            </a:r>
            <a:r>
              <a:rPr lang="fr-FR" sz="2000" dirty="0" err="1"/>
              <a:t>assessment</a:t>
            </a:r>
            <a:r>
              <a:rPr lang="fr-FR" sz="2000" dirty="0"/>
              <a:t> </a:t>
            </a:r>
            <a:endParaRPr lang="en-GB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5165-B766-2148-B876-84E056CC8CB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31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Rypina gives this estimates of gyre</a:t>
            </a:r>
            <a:r>
              <a:rPr lang="en-GB" baseline="0" dirty="0" smtClean="0"/>
              <a:t> from altimetry and ARGO drifters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5165-B766-2148-B876-84E056CC8CB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403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28/04/2014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7895" y="1346200"/>
            <a:ext cx="6498159" cy="3086099"/>
          </a:xfrm>
        </p:spPr>
        <p:txBody>
          <a:bodyPr/>
          <a:lstStyle/>
          <a:p>
            <a:pPr>
              <a:lnSpc>
                <a:spcPts val="4640"/>
              </a:lnSpc>
            </a:pPr>
            <a:r>
              <a:rPr lang="en-GB" sz="3200" b="1" dirty="0"/>
              <a:t>On the reduced sensitivity of the Atlantic overturning to Greenland </a:t>
            </a:r>
            <a:r>
              <a:rPr lang="en-GB" sz="3200" b="1" dirty="0" smtClean="0"/>
              <a:t>ice sheet </a:t>
            </a:r>
            <a:r>
              <a:rPr lang="en-GB" sz="3200" b="1" dirty="0"/>
              <a:t>melting in projections: a multi-model assessment</a:t>
            </a:r>
            <a:endParaRPr lang="fr-FR" sz="32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17095" y="5194528"/>
            <a:ext cx="6498159" cy="621802"/>
          </a:xfrm>
        </p:spPr>
        <p:txBody>
          <a:bodyPr>
            <a:normAutofit lnSpcReduction="10000"/>
          </a:bodyPr>
          <a:lstStyle/>
          <a:p>
            <a:r>
              <a:rPr lang="fr-FR" b="1" dirty="0" smtClean="0"/>
              <a:t>Swingedouw D.</a:t>
            </a:r>
            <a:r>
              <a:rPr lang="fr-FR" dirty="0" smtClean="0"/>
              <a:t>, </a:t>
            </a:r>
            <a:r>
              <a:rPr lang="en-GB" dirty="0" err="1" smtClean="0"/>
              <a:t>Rodehacke</a:t>
            </a:r>
            <a:r>
              <a:rPr lang="en-GB" dirty="0" smtClean="0"/>
              <a:t> C., </a:t>
            </a:r>
            <a:r>
              <a:rPr lang="en-GB" dirty="0"/>
              <a:t>Olsen</a:t>
            </a:r>
            <a:r>
              <a:rPr lang="en-GB" baseline="30000" dirty="0"/>
              <a:t> </a:t>
            </a:r>
            <a:r>
              <a:rPr lang="en-GB" dirty="0"/>
              <a:t>S., Menary</a:t>
            </a:r>
            <a:r>
              <a:rPr lang="en-GB" baseline="30000" dirty="0" smtClean="0"/>
              <a:t> </a:t>
            </a:r>
            <a:r>
              <a:rPr lang="en-GB" dirty="0" smtClean="0"/>
              <a:t>M. </a:t>
            </a:r>
            <a:r>
              <a:rPr lang="en-GB" dirty="0" err="1" smtClean="0"/>
              <a:t>Gao</a:t>
            </a:r>
            <a:r>
              <a:rPr lang="en-GB" dirty="0" smtClean="0"/>
              <a:t> Y., Mikolajewicz</a:t>
            </a:r>
            <a:r>
              <a:rPr lang="en-GB" baseline="30000" dirty="0"/>
              <a:t> </a:t>
            </a:r>
            <a:r>
              <a:rPr lang="en-GB" dirty="0" smtClean="0"/>
              <a:t>U., Mignot J.</a:t>
            </a:r>
            <a:endParaRPr lang="fr-FR" dirty="0"/>
          </a:p>
          <a:p>
            <a:endParaRPr lang="fr-FR" dirty="0"/>
          </a:p>
        </p:txBody>
      </p:sp>
      <p:pic>
        <p:nvPicPr>
          <p:cNvPr id="7" name="Picture 1" descr="THOR 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-12701"/>
            <a:ext cx="1294831" cy="97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Universite Bordeaux CMJN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18" y="6329456"/>
            <a:ext cx="1535860" cy="6152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6345385"/>
            <a:ext cx="1293485" cy="539999"/>
          </a:xfrm>
          <a:prstGeom prst="rect">
            <a:avLst/>
          </a:prstGeom>
        </p:spPr>
      </p:pic>
      <p:pic>
        <p:nvPicPr>
          <p:cNvPr id="10" name="Image 9" descr="CNRSfr-Q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55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67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417" y="-237076"/>
            <a:ext cx="4174067" cy="1498600"/>
          </a:xfrm>
        </p:spPr>
        <p:txBody>
          <a:bodyPr/>
          <a:lstStyle/>
          <a:p>
            <a:r>
              <a:rPr lang="en-GB" sz="4000" dirty="0" smtClean="0"/>
              <a:t>Changes in gyre asymmetry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415" y="1373266"/>
            <a:ext cx="4248972" cy="4117888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fr-FR" sz="2000" dirty="0" smtClean="0"/>
              <a:t>In </a:t>
            </a:r>
            <a:r>
              <a:rPr lang="fr-FR" sz="2000" dirty="0" err="1" smtClean="0"/>
              <a:t>response</a:t>
            </a:r>
            <a:r>
              <a:rPr lang="fr-FR" sz="2000" dirty="0" smtClean="0"/>
              <a:t> to the global </a:t>
            </a:r>
            <a:r>
              <a:rPr lang="fr-FR" sz="2000" dirty="0" err="1" smtClean="0"/>
              <a:t>warming</a:t>
            </a:r>
            <a:r>
              <a:rPr lang="fr-FR" sz="2000" dirty="0" smtClean="0"/>
              <a:t>, the barotropic </a:t>
            </a:r>
            <a:r>
              <a:rPr lang="fr-FR" sz="2000" dirty="0" err="1" smtClean="0"/>
              <a:t>gyres</a:t>
            </a:r>
            <a:r>
              <a:rPr lang="fr-FR" sz="2000" dirty="0" smtClean="0"/>
              <a:t> are </a:t>
            </a:r>
            <a:r>
              <a:rPr lang="fr-FR" sz="2000" dirty="0" err="1" smtClean="0"/>
              <a:t>modified</a:t>
            </a:r>
            <a:endParaRPr lang="fr-FR" sz="2000" dirty="0" smtClean="0"/>
          </a:p>
          <a:p>
            <a:pPr>
              <a:spcBef>
                <a:spcPts val="800"/>
              </a:spcBef>
            </a:pPr>
            <a:r>
              <a:rPr lang="fr-FR" sz="2000" dirty="0" smtClean="0"/>
              <a:t>This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associated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a </a:t>
            </a:r>
            <a:r>
              <a:rPr lang="fr-FR" sz="2000" dirty="0" err="1" smtClean="0"/>
              <a:t>northward</a:t>
            </a:r>
            <a:r>
              <a:rPr lang="fr-FR" sz="2000" dirty="0" smtClean="0"/>
              <a:t> shift of the </a:t>
            </a:r>
            <a:r>
              <a:rPr lang="fr-FR" sz="2000" dirty="0" err="1" smtClean="0"/>
              <a:t>atmospheric</a:t>
            </a:r>
            <a:r>
              <a:rPr lang="fr-FR" sz="2000" dirty="0" smtClean="0"/>
              <a:t> jet in a </a:t>
            </a:r>
            <a:r>
              <a:rPr lang="fr-FR" sz="2000" dirty="0" err="1" smtClean="0"/>
              <a:t>warmer</a:t>
            </a:r>
            <a:r>
              <a:rPr lang="fr-FR" sz="2000" dirty="0" smtClean="0"/>
              <a:t> world</a:t>
            </a:r>
          </a:p>
          <a:p>
            <a:pPr>
              <a:spcBef>
                <a:spcPts val="800"/>
              </a:spcBef>
            </a:pPr>
            <a:r>
              <a:rPr lang="fr-FR" sz="2000" dirty="0" smtClean="0"/>
              <a:t>The relation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freshwater</a:t>
            </a:r>
            <a:r>
              <a:rPr lang="fr-FR" sz="2000" dirty="0" smtClean="0"/>
              <a:t> </a:t>
            </a:r>
            <a:r>
              <a:rPr lang="fr-FR" sz="2000" dirty="0" err="1" smtClean="0"/>
              <a:t>leakage</a:t>
            </a:r>
            <a:r>
              <a:rPr lang="fr-FR" sz="2000" dirty="0" smtClean="0"/>
              <a:t> </a:t>
            </a:r>
            <a:r>
              <a:rPr lang="fr-FR" sz="2000" dirty="0" err="1" smtClean="0"/>
              <a:t>still</a:t>
            </a:r>
            <a:r>
              <a:rPr lang="fr-FR" sz="2000" dirty="0" smtClean="0"/>
              <a:t> </a:t>
            </a:r>
            <a:r>
              <a:rPr lang="fr-FR" sz="2000" dirty="0" err="1" smtClean="0"/>
              <a:t>holds</a:t>
            </a:r>
            <a:endParaRPr lang="fr-FR" sz="2000" dirty="0"/>
          </a:p>
        </p:txBody>
      </p:sp>
      <p:pic>
        <p:nvPicPr>
          <p:cNvPr id="4" name="Image 3" descr="ttp://dods.extra.cea.fr/work/p86swing/THOR2/ClimateDynamics1/Fig14_9756/Fig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387" y="0"/>
            <a:ext cx="4888080" cy="6875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er 6"/>
          <p:cNvGrpSpPr/>
          <p:nvPr/>
        </p:nvGrpSpPr>
        <p:grpSpPr>
          <a:xfrm>
            <a:off x="50802" y="4428067"/>
            <a:ext cx="4134517" cy="2429932"/>
            <a:chOff x="76203" y="4419600"/>
            <a:chExt cx="4134517" cy="242993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3" y="4419600"/>
              <a:ext cx="4134517" cy="242993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4219" y="4419600"/>
              <a:ext cx="178885" cy="2181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1300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5040"/>
            <a:ext cx="9144000" cy="766243"/>
          </a:xfrm>
        </p:spPr>
        <p:txBody>
          <a:bodyPr/>
          <a:lstStyle/>
          <a:p>
            <a:r>
              <a:rPr lang="fr-FR" sz="4000" dirty="0" err="1" smtClean="0"/>
              <a:t>Role</a:t>
            </a:r>
            <a:r>
              <a:rPr lang="fr-FR" sz="4000" dirty="0" smtClean="0"/>
              <a:t> of </a:t>
            </a:r>
            <a:r>
              <a:rPr lang="fr-FR" sz="4000" dirty="0" err="1" smtClean="0"/>
              <a:t>each</a:t>
            </a:r>
            <a:r>
              <a:rPr lang="fr-FR" sz="4000" dirty="0" smtClean="0"/>
              <a:t> </a:t>
            </a:r>
            <a:r>
              <a:rPr lang="fr-FR" sz="4000" dirty="0" err="1" smtClean="0"/>
              <a:t>process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14" y="1017687"/>
            <a:ext cx="5193617" cy="5179913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We hypothesize that two main  processes can explain the lower AMOC sensitivity to FW input in a warmer world:</a:t>
            </a:r>
          </a:p>
          <a:p>
            <a:pPr lvl="1"/>
            <a:r>
              <a:rPr lang="en-GB" sz="2000" dirty="0" smtClean="0"/>
              <a:t>Decrease in ventilation</a:t>
            </a:r>
          </a:p>
          <a:p>
            <a:pPr lvl="1"/>
            <a:r>
              <a:rPr lang="en-GB" sz="2000" dirty="0" smtClean="0"/>
              <a:t>Changes in gyre asymmetry</a:t>
            </a:r>
          </a:p>
          <a:p>
            <a:r>
              <a:rPr lang="en-GB" sz="2000" dirty="0" smtClean="0"/>
              <a:t>We propose a bilinear model to quantify the contribution of each process:</a:t>
            </a:r>
          </a:p>
          <a:p>
            <a:endParaRPr lang="en-GB" sz="2000" dirty="0"/>
          </a:p>
          <a:p>
            <a:r>
              <a:rPr lang="en-GB" sz="2000" dirty="0" smtClean="0"/>
              <a:t>According to this model, changes in asymmetry explain </a:t>
            </a:r>
            <a:r>
              <a:rPr lang="en-GB" sz="2000" b="1" dirty="0" smtClean="0"/>
              <a:t>62 ± 8 % </a:t>
            </a:r>
            <a:r>
              <a:rPr lang="en-GB" sz="2000" dirty="0" smtClean="0"/>
              <a:t>of the lower sensitivity in warmer climate and decrease in ventilation </a:t>
            </a:r>
            <a:r>
              <a:rPr lang="en-GB" sz="2000" b="1" dirty="0" smtClean="0"/>
              <a:t>38 </a:t>
            </a:r>
            <a:r>
              <a:rPr lang="en-GB" sz="2000" b="1" dirty="0"/>
              <a:t>± 8 % </a:t>
            </a:r>
            <a:endParaRPr lang="en-GB" sz="2000" b="1" dirty="0" smtClean="0"/>
          </a:p>
          <a:p>
            <a:pPr lvl="1"/>
            <a:endParaRPr lang="fr-FR" dirty="0"/>
          </a:p>
        </p:txBody>
      </p:sp>
      <p:pic>
        <p:nvPicPr>
          <p:cNvPr id="5" name="Image 4" descr="ttp://dods.extra.cea.fr/work/p86swing/THOR2/ClimateDynamics1/Fig15_28625/Fig1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04" y="2050623"/>
            <a:ext cx="3959996" cy="297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40" y="4027895"/>
            <a:ext cx="2882400" cy="540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5689597" y="2362201"/>
            <a:ext cx="635000" cy="482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06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5775" y="-146424"/>
            <a:ext cx="8042276" cy="1336956"/>
          </a:xfrm>
        </p:spPr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930399"/>
            <a:ext cx="8445500" cy="3848101"/>
          </a:xfrm>
        </p:spPr>
        <p:txBody>
          <a:bodyPr>
            <a:normAutofit/>
          </a:bodyPr>
          <a:lstStyle/>
          <a:p>
            <a:r>
              <a:rPr lang="en-GB" sz="2000" dirty="0"/>
              <a:t>L</a:t>
            </a:r>
            <a:r>
              <a:rPr lang="en-GB" sz="2000" dirty="0" smtClean="0"/>
              <a:t>arge GrIS melting (0.1 Sv) doubles AMOC weakening between 2050-2090 </a:t>
            </a:r>
            <a:r>
              <a:rPr lang="en-GB" sz="2000" dirty="0"/>
              <a:t>in our 5-model ensemble mean</a:t>
            </a:r>
            <a:endParaRPr lang="en-GB" sz="2000" dirty="0" smtClean="0"/>
          </a:p>
          <a:p>
            <a:r>
              <a:rPr lang="en-GB" sz="2000" dirty="0" smtClean="0"/>
              <a:t>Impact of freshwater input is lower in a warmer world by around two times in our 5-model ensemble mean</a:t>
            </a:r>
          </a:p>
          <a:p>
            <a:r>
              <a:rPr lang="en-GB" sz="2000" dirty="0" smtClean="0"/>
              <a:t>This is due both to</a:t>
            </a:r>
          </a:p>
          <a:p>
            <a:pPr lvl="1"/>
            <a:r>
              <a:rPr lang="en-GB" sz="2000" dirty="0" smtClean="0"/>
              <a:t>the decrease of ventilation that saturates the AMOC decrease</a:t>
            </a:r>
          </a:p>
          <a:p>
            <a:pPr lvl="1"/>
            <a:r>
              <a:rPr lang="en-GB" sz="2000" dirty="0" smtClean="0"/>
              <a:t>the change in gyre shape that limits freshwater leakage along the Canary current</a:t>
            </a:r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69449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arco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6087" y="1865230"/>
            <a:ext cx="8042276" cy="1336956"/>
          </a:xfrm>
        </p:spPr>
        <p:txBody>
          <a:bodyPr/>
          <a:lstStyle/>
          <a:p>
            <a:r>
              <a:rPr lang="fr-FR" sz="6000" b="1" dirty="0" err="1" smtClean="0">
                <a:solidFill>
                  <a:schemeClr val="bg2">
                    <a:lumMod val="25000"/>
                  </a:schemeClr>
                </a:solidFill>
                <a:latin typeface="Comic Sans MS"/>
                <a:cs typeface="Comic Sans MS"/>
              </a:rPr>
              <a:t>Thank</a:t>
            </a:r>
            <a:r>
              <a:rPr lang="fr-FR" sz="6000" b="1" dirty="0" smtClean="0">
                <a:solidFill>
                  <a:schemeClr val="bg2">
                    <a:lumMod val="2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sz="6000" b="1" dirty="0" err="1" smtClean="0">
                <a:solidFill>
                  <a:schemeClr val="bg2">
                    <a:lumMod val="25000"/>
                  </a:schemeClr>
                </a:solidFill>
                <a:latin typeface="Comic Sans MS"/>
                <a:cs typeface="Comic Sans MS"/>
              </a:rPr>
              <a:t>you</a:t>
            </a:r>
            <a:r>
              <a:rPr lang="fr-FR" sz="6000" b="1" dirty="0" smtClean="0">
                <a:solidFill>
                  <a:schemeClr val="bg2">
                    <a:lumMod val="25000"/>
                  </a:schemeClr>
                </a:solidFill>
                <a:latin typeface="Comic Sans MS"/>
                <a:cs typeface="Comic Sans MS"/>
              </a:rPr>
              <a:t>!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Comic Sans MS"/>
                <a:cs typeface="Comic Sans MS"/>
              </a:rPr>
              <a:t>	</a:t>
            </a:r>
            <a:endParaRPr lang="fr-FR" b="1" dirty="0">
              <a:solidFill>
                <a:schemeClr val="bg2">
                  <a:lumMod val="2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60032" y="648866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Didier.Swingedouw@u-bordeaux1.fr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0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45" y="0"/>
            <a:ext cx="485965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31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ttp://dods.extra.cea.fr/work/p86swing/THOR2/ClimateDynamics1/Fig6_26668/Fig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623" y="1068"/>
            <a:ext cx="4888079" cy="6875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43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8885" y="2050620"/>
            <a:ext cx="3736665" cy="4117888"/>
          </a:xfrm>
        </p:spPr>
        <p:txBody>
          <a:bodyPr/>
          <a:lstStyle/>
          <a:p>
            <a:r>
              <a:rPr lang="fr-FR" dirty="0" smtClean="0"/>
              <a:t>toto</a:t>
            </a:r>
            <a:endParaRPr lang="fr-FR" dirty="0"/>
          </a:p>
        </p:txBody>
      </p:sp>
      <p:pic>
        <p:nvPicPr>
          <p:cNvPr id="6" name="Image 5" descr="ttp://dods.extra.cea.fr/work/p86swing/THOR2/ClimateDynamics1/Fig2_20650/Fig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900" y="378002"/>
            <a:ext cx="4606567" cy="647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ttp://dods.extra.cea.fr/work/p86swing/THOR2/ClimateDynamics1/Fig10_3982/Fig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86" y="378002"/>
            <a:ext cx="4592119" cy="64799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8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8885" y="2050620"/>
            <a:ext cx="3736665" cy="4117888"/>
          </a:xfrm>
        </p:spPr>
        <p:txBody>
          <a:bodyPr/>
          <a:lstStyle/>
          <a:p>
            <a:r>
              <a:rPr lang="fr-FR" dirty="0" smtClean="0"/>
              <a:t>toto</a:t>
            </a:r>
            <a:endParaRPr lang="fr-FR" dirty="0"/>
          </a:p>
        </p:txBody>
      </p: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76765"/>
            <a:ext cx="4377055" cy="410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ttp://dods.extra.cea.fr/work/p86swing/THOR2/ClimateDynamics1/Fig5_16555/Fig5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055" y="0"/>
            <a:ext cx="4766945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80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4" y="3"/>
            <a:ext cx="4498979" cy="318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6208"/>
            <a:ext cx="9144000" cy="3541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80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4975" y="-33868"/>
            <a:ext cx="8042276" cy="867164"/>
          </a:xfrm>
        </p:spPr>
        <p:txBody>
          <a:bodyPr/>
          <a:lstStyle/>
          <a:p>
            <a:r>
              <a:rPr lang="fr-FR" sz="4000" dirty="0" smtClean="0"/>
              <a:t>Future of </a:t>
            </a:r>
            <a:r>
              <a:rPr lang="fr-FR" sz="4000" dirty="0" err="1" smtClean="0"/>
              <a:t>Greenland</a:t>
            </a:r>
            <a:r>
              <a:rPr lang="fr-FR" sz="4000" dirty="0" smtClean="0"/>
              <a:t> </a:t>
            </a:r>
            <a:r>
              <a:rPr lang="fr-FR" sz="4000" dirty="0" err="1" smtClean="0"/>
              <a:t>ice</a:t>
            </a:r>
            <a:r>
              <a:rPr lang="fr-FR" sz="4000" dirty="0" smtClean="0"/>
              <a:t> </a:t>
            </a:r>
            <a:r>
              <a:rPr lang="fr-FR" sz="4000" dirty="0" err="1" smtClean="0"/>
              <a:t>sheet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1" y="1659465"/>
            <a:ext cx="4515530" cy="3979333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 smtClean="0"/>
              <a:t>Greenland ice sheet (GrIS) is melting at an increasing rate (Rignot et al. 2011) </a:t>
            </a:r>
          </a:p>
          <a:p>
            <a:pPr>
              <a:buFont typeface="Symbol" charset="0"/>
              <a:buChar char=""/>
            </a:pPr>
            <a:r>
              <a:rPr lang="en-GB" sz="2200" dirty="0" smtClean="0"/>
              <a:t>Up to 0.07 Sv in 2100 if the accelerating trend continues</a:t>
            </a:r>
          </a:p>
          <a:p>
            <a:pPr>
              <a:buFont typeface="Symbol" charset="0"/>
              <a:buChar char=""/>
            </a:pPr>
            <a:endParaRPr lang="en-GB" sz="2200" dirty="0" smtClean="0"/>
          </a:p>
          <a:p>
            <a:r>
              <a:rPr lang="en-GB" sz="2200" dirty="0" smtClean="0"/>
              <a:t>Large uncertainty concerning the potential impact of an input of 0.1 Sv on the Atlantic Meridional Overturning Circulation (AMOC) (</a:t>
            </a:r>
            <a:r>
              <a:rPr lang="en-GB" sz="2200" i="1" dirty="0" smtClean="0"/>
              <a:t>cf.</a:t>
            </a:r>
            <a:r>
              <a:rPr lang="en-GB" sz="2200" dirty="0" smtClean="0"/>
              <a:t> Stouffer et al. 2006)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467" y="927100"/>
            <a:ext cx="4484533" cy="31169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467" y="3949700"/>
            <a:ext cx="4484534" cy="2908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9467" y="927100"/>
            <a:ext cx="393700" cy="287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6633632" y="4981414"/>
            <a:ext cx="16932" cy="1440320"/>
          </a:xfrm>
          <a:prstGeom prst="straightConnector1">
            <a:avLst/>
          </a:prstGeom>
          <a:ln w="57150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78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Impact of freshwater release under historical conditions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933" y="1828801"/>
            <a:ext cx="4145936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6 models participating to the EU-FP7 THOR project</a:t>
            </a:r>
          </a:p>
          <a:p>
            <a:r>
              <a:rPr lang="en-GB" sz="2000" dirty="0" smtClean="0"/>
              <a:t>0.1 Sv hosing over 40 years around Greenland for the historical period 1965-2004</a:t>
            </a:r>
          </a:p>
          <a:p>
            <a:r>
              <a:rPr lang="en-GB" sz="2000" dirty="0" smtClean="0"/>
              <a:t>Includes an ocean-only model</a:t>
            </a:r>
          </a:p>
          <a:p>
            <a:r>
              <a:rPr lang="en-GB" sz="2000" dirty="0" smtClean="0"/>
              <a:t>Large spread found for AMOC response as in Stouffer et al. (2006)</a:t>
            </a:r>
            <a:endParaRPr lang="en-GB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046185" y="5968994"/>
            <a:ext cx="43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/>
                </a:solidFill>
              </a:rPr>
              <a:t>Swingedouw et al. (</a:t>
            </a:r>
            <a:r>
              <a:rPr lang="en-GB" b="1" i="1" dirty="0" err="1" smtClean="0">
                <a:solidFill>
                  <a:schemeClr val="accent6"/>
                </a:solidFill>
              </a:rPr>
              <a:t>Clim</a:t>
            </a:r>
            <a:r>
              <a:rPr lang="en-GB" b="1" i="1" dirty="0" smtClean="0">
                <a:solidFill>
                  <a:schemeClr val="accent6"/>
                </a:solidFill>
              </a:rPr>
              <a:t>. </a:t>
            </a:r>
            <a:r>
              <a:rPr lang="en-GB" b="1" i="1" dirty="0" err="1" smtClean="0">
                <a:solidFill>
                  <a:schemeClr val="accent6"/>
                </a:solidFill>
              </a:rPr>
              <a:t>Dyn</a:t>
            </a:r>
            <a:r>
              <a:rPr lang="en-GB" b="1" i="1" dirty="0" smtClean="0">
                <a:solidFill>
                  <a:schemeClr val="accent6"/>
                </a:solidFill>
              </a:rPr>
              <a:t>. </a:t>
            </a:r>
            <a:r>
              <a:rPr lang="en-GB" b="1" dirty="0" smtClean="0">
                <a:solidFill>
                  <a:schemeClr val="accent6"/>
                </a:solidFill>
              </a:rPr>
              <a:t>2013)</a:t>
            </a:r>
            <a:endParaRPr lang="en-GB" b="1" dirty="0">
              <a:solidFill>
                <a:schemeClr val="accent6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472" y="1828801"/>
            <a:ext cx="4769211" cy="338226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76134" y="2050510"/>
            <a:ext cx="2140566" cy="369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smtClean="0">
                <a:solidFill>
                  <a:schemeClr val="tx1"/>
                </a:solidFill>
              </a:rPr>
              <a:t>AMOC </a:t>
            </a:r>
            <a:r>
              <a:rPr lang="fr-FR" sz="1200" dirty="0" err="1" smtClean="0">
                <a:solidFill>
                  <a:schemeClr val="tx1"/>
                </a:solidFill>
              </a:rPr>
              <a:t>response</a:t>
            </a:r>
            <a:r>
              <a:rPr lang="fr-FR" sz="1200" dirty="0" smtClean="0">
                <a:solidFill>
                  <a:schemeClr val="tx1"/>
                </a:solidFill>
              </a:rPr>
              <a:t> </a:t>
            </a:r>
            <a:r>
              <a:rPr lang="fr-FR" sz="1200" dirty="0" err="1" smtClean="0">
                <a:solidFill>
                  <a:schemeClr val="tx1"/>
                </a:solidFill>
              </a:rPr>
              <a:t>at</a:t>
            </a:r>
            <a:r>
              <a:rPr lang="fr-FR" sz="1200" dirty="0" smtClean="0">
                <a:solidFill>
                  <a:schemeClr val="tx1"/>
                </a:solidFill>
              </a:rPr>
              <a:t> 26°N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8919632" y="3178014"/>
            <a:ext cx="16932" cy="1440320"/>
          </a:xfrm>
          <a:prstGeom prst="straightConnector1">
            <a:avLst/>
          </a:prstGeom>
          <a:ln w="57150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419" y="5202599"/>
            <a:ext cx="2686268" cy="16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75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99" y="2235199"/>
            <a:ext cx="4572005" cy="345708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75309"/>
            <a:ext cx="9128482" cy="1035424"/>
          </a:xfrm>
        </p:spPr>
        <p:txBody>
          <a:bodyPr/>
          <a:lstStyle/>
          <a:p>
            <a:r>
              <a:rPr lang="en-GB" sz="4000" dirty="0" smtClean="0"/>
              <a:t>Freshwater leakage: A key process to explain the AMOC spread</a:t>
            </a:r>
            <a:endParaRPr lang="en-GB" sz="4000" dirty="0"/>
          </a:p>
        </p:txBody>
      </p:sp>
      <p:pic>
        <p:nvPicPr>
          <p:cNvPr id="8" name="Image 1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408"/>
            <a:ext cx="4501616" cy="36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avec flèche 13"/>
          <p:cNvCxnSpPr/>
          <p:nvPr/>
        </p:nvCxnSpPr>
        <p:spPr bwMode="auto">
          <a:xfrm>
            <a:off x="2916927" y="2969465"/>
            <a:ext cx="363933" cy="573803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 bwMode="auto">
          <a:xfrm>
            <a:off x="3058505" y="3545548"/>
            <a:ext cx="98307" cy="856652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831" y="1498600"/>
            <a:ext cx="1097849" cy="1046616"/>
          </a:xfrm>
          <a:prstGeom prst="rect">
            <a:avLst/>
          </a:prstGeom>
        </p:spPr>
      </p:pic>
      <p:grpSp>
        <p:nvGrpSpPr>
          <p:cNvPr id="19" name="Grouper 18"/>
          <p:cNvGrpSpPr/>
          <p:nvPr/>
        </p:nvGrpSpPr>
        <p:grpSpPr>
          <a:xfrm>
            <a:off x="4604499" y="2131408"/>
            <a:ext cx="4572005" cy="3623422"/>
            <a:chOff x="4216308" y="3234268"/>
            <a:chExt cx="4988303" cy="3491466"/>
          </a:xfrm>
        </p:grpSpPr>
        <p:sp>
          <p:nvSpPr>
            <p:cNvPr id="21" name="Rectangle 20"/>
            <p:cNvSpPr/>
            <p:nvPr/>
          </p:nvSpPr>
          <p:spPr>
            <a:xfrm>
              <a:off x="4216308" y="6528265"/>
              <a:ext cx="4988303" cy="190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58317" y="6336892"/>
              <a:ext cx="3947088" cy="369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 </a:t>
              </a:r>
              <a:r>
                <a:rPr lang="fr-FR" sz="1000" dirty="0" smtClean="0">
                  <a:solidFill>
                    <a:schemeClr val="tx1"/>
                  </a:solidFill>
                </a:rPr>
                <a:t>AMOC changes(Sv)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2646" y="3234268"/>
              <a:ext cx="3642287" cy="398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AMOC changes vs gyre </a:t>
              </a:r>
              <a:r>
                <a:rPr lang="fr-FR" sz="1200" dirty="0" err="1" smtClean="0">
                  <a:solidFill>
                    <a:schemeClr val="tx1"/>
                  </a:solidFill>
                </a:rPr>
                <a:t>asymmetry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99446" y="3496733"/>
              <a:ext cx="406400" cy="322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               </a:t>
              </a:r>
              <a:r>
                <a:rPr lang="fr-FR" sz="1000" dirty="0" smtClean="0">
                  <a:solidFill>
                    <a:schemeClr val="tx1"/>
                  </a:solidFill>
                </a:rPr>
                <a:t>Gyre 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asymmetriy</a:t>
              </a:r>
              <a:r>
                <a:rPr lang="fr-FR" sz="1000" dirty="0" smtClean="0">
                  <a:solidFill>
                    <a:schemeClr val="tx1"/>
                  </a:solidFill>
                </a:rPr>
                <a:t> (°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lat</a:t>
              </a:r>
              <a:r>
                <a:rPr lang="fr-FR" sz="1000" dirty="0" smtClean="0">
                  <a:solidFill>
                    <a:schemeClr val="tx1"/>
                  </a:solidFill>
                </a:rPr>
                <a:t>)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1408759" y="5759311"/>
            <a:ext cx="232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Rypina et al. (2011)</a:t>
            </a:r>
            <a:endParaRPr lang="en-GB" sz="1200" dirty="0"/>
          </a:p>
        </p:txBody>
      </p:sp>
      <p:grpSp>
        <p:nvGrpSpPr>
          <p:cNvPr id="33" name="Grouper 32"/>
          <p:cNvGrpSpPr/>
          <p:nvPr/>
        </p:nvGrpSpPr>
        <p:grpSpPr>
          <a:xfrm>
            <a:off x="5338240" y="3274976"/>
            <a:ext cx="3602602" cy="338364"/>
            <a:chOff x="5335983" y="1572066"/>
            <a:chExt cx="3673416" cy="371120"/>
          </a:xfrm>
        </p:grpSpPr>
        <p:sp>
          <p:nvSpPr>
            <p:cNvPr id="31" name="Rectangle 30"/>
            <p:cNvSpPr/>
            <p:nvPr/>
          </p:nvSpPr>
          <p:spPr>
            <a:xfrm>
              <a:off x="5335983" y="1583187"/>
              <a:ext cx="3673416" cy="359999"/>
            </a:xfrm>
            <a:prstGeom prst="rect">
              <a:avLst/>
            </a:prstGeom>
            <a:solidFill>
              <a:schemeClr val="accent4">
                <a:alpha val="4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703081" y="1572066"/>
              <a:ext cx="19087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Observations</a:t>
              </a:r>
              <a:endParaRPr lang="en-GB" sz="1600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5527265" y="3285066"/>
            <a:ext cx="353060" cy="1838062"/>
          </a:xfrm>
          <a:prstGeom prst="rect">
            <a:avLst/>
          </a:prstGeom>
          <a:solidFill>
            <a:schemeClr val="accent4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ZoneTexte 37"/>
          <p:cNvSpPr txBox="1"/>
          <p:nvPr/>
        </p:nvSpPr>
        <p:spPr>
          <a:xfrm>
            <a:off x="2418733" y="6146801"/>
            <a:ext cx="43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/>
                </a:solidFill>
              </a:rPr>
              <a:t>Swingedouw et al. (</a:t>
            </a:r>
            <a:r>
              <a:rPr lang="en-GB" b="1" i="1" dirty="0" err="1" smtClean="0">
                <a:solidFill>
                  <a:schemeClr val="accent6"/>
                </a:solidFill>
              </a:rPr>
              <a:t>Clim</a:t>
            </a:r>
            <a:r>
              <a:rPr lang="en-GB" b="1" i="1" dirty="0" smtClean="0">
                <a:solidFill>
                  <a:schemeClr val="accent6"/>
                </a:solidFill>
              </a:rPr>
              <a:t>. </a:t>
            </a:r>
            <a:r>
              <a:rPr lang="en-GB" b="1" i="1" dirty="0" err="1" smtClean="0">
                <a:solidFill>
                  <a:schemeClr val="accent6"/>
                </a:solidFill>
              </a:rPr>
              <a:t>Dyn</a:t>
            </a:r>
            <a:r>
              <a:rPr lang="en-GB" b="1" i="1" dirty="0" smtClean="0">
                <a:solidFill>
                  <a:schemeClr val="accent6"/>
                </a:solidFill>
              </a:rPr>
              <a:t>. </a:t>
            </a:r>
            <a:r>
              <a:rPr lang="en-GB" b="1" dirty="0" smtClean="0">
                <a:solidFill>
                  <a:schemeClr val="accent6"/>
                </a:solidFill>
              </a:rPr>
              <a:t>2013)</a:t>
            </a:r>
            <a:endParaRPr lang="en-GB" b="1" dirty="0">
              <a:solidFill>
                <a:schemeClr val="accent6"/>
              </a:solidFill>
            </a:endParaRPr>
          </a:p>
        </p:txBody>
      </p:sp>
      <p:grpSp>
        <p:nvGrpSpPr>
          <p:cNvPr id="40" name="Grouper 39"/>
          <p:cNvGrpSpPr/>
          <p:nvPr/>
        </p:nvGrpSpPr>
        <p:grpSpPr>
          <a:xfrm>
            <a:off x="1415365" y="3107185"/>
            <a:ext cx="4577166" cy="1083696"/>
            <a:chOff x="1415365" y="3107185"/>
            <a:chExt cx="4577166" cy="1083696"/>
          </a:xfrm>
        </p:grpSpPr>
        <p:cxnSp>
          <p:nvCxnSpPr>
            <p:cNvPr id="9" name="Connecteur droit 8"/>
            <p:cNvCxnSpPr/>
            <p:nvPr/>
          </p:nvCxnSpPr>
          <p:spPr bwMode="auto">
            <a:xfrm flipV="1">
              <a:off x="1415365" y="3107185"/>
              <a:ext cx="2035376" cy="1083696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Ellipse 38"/>
            <p:cNvSpPr/>
            <p:nvPr/>
          </p:nvSpPr>
          <p:spPr>
            <a:xfrm>
              <a:off x="5452531" y="3205565"/>
              <a:ext cx="540000" cy="541153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" name="Grouper 41"/>
          <p:cNvGrpSpPr/>
          <p:nvPr/>
        </p:nvGrpSpPr>
        <p:grpSpPr>
          <a:xfrm>
            <a:off x="1444061" y="3937449"/>
            <a:ext cx="6572006" cy="600422"/>
            <a:chOff x="1444061" y="3937449"/>
            <a:chExt cx="6572006" cy="600422"/>
          </a:xfrm>
        </p:grpSpPr>
        <p:cxnSp>
          <p:nvCxnSpPr>
            <p:cNvPr id="10" name="Connecteur droit 9"/>
            <p:cNvCxnSpPr/>
            <p:nvPr/>
          </p:nvCxnSpPr>
          <p:spPr bwMode="auto">
            <a:xfrm flipV="1">
              <a:off x="1444061" y="3937449"/>
              <a:ext cx="2006680" cy="270578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lipse 40"/>
            <p:cNvSpPr/>
            <p:nvPr/>
          </p:nvSpPr>
          <p:spPr>
            <a:xfrm>
              <a:off x="7476067" y="3996718"/>
              <a:ext cx="540000" cy="541153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2377814" y="4471889"/>
            <a:ext cx="2039591" cy="1306896"/>
            <a:chOff x="2377814" y="4471889"/>
            <a:chExt cx="2039591" cy="1306896"/>
          </a:xfrm>
        </p:grpSpPr>
        <p:grpSp>
          <p:nvGrpSpPr>
            <p:cNvPr id="11" name="Grouper 10"/>
            <p:cNvGrpSpPr/>
            <p:nvPr/>
          </p:nvGrpSpPr>
          <p:grpSpPr>
            <a:xfrm>
              <a:off x="2377814" y="4471889"/>
              <a:ext cx="817098" cy="930541"/>
              <a:chOff x="2370377" y="5888010"/>
              <a:chExt cx="817098" cy="930541"/>
            </a:xfrm>
          </p:grpSpPr>
          <p:sp>
            <p:nvSpPr>
              <p:cNvPr id="12" name="Forme libre 11"/>
              <p:cNvSpPr/>
              <p:nvPr/>
            </p:nvSpPr>
            <p:spPr bwMode="auto">
              <a:xfrm>
                <a:off x="2573542" y="5888010"/>
                <a:ext cx="613933" cy="930541"/>
              </a:xfrm>
              <a:custGeom>
                <a:avLst/>
                <a:gdLst>
                  <a:gd name="connsiteX0" fmla="*/ 901700 w 1373586"/>
                  <a:gd name="connsiteY0" fmla="*/ 0 h 1282700"/>
                  <a:gd name="connsiteX1" fmla="*/ 1346200 w 1373586"/>
                  <a:gd name="connsiteY1" fmla="*/ 215900 h 1282700"/>
                  <a:gd name="connsiteX2" fmla="*/ 1257300 w 1373586"/>
                  <a:gd name="connsiteY2" fmla="*/ 762000 h 1282700"/>
                  <a:gd name="connsiteX3" fmla="*/ 698500 w 1373586"/>
                  <a:gd name="connsiteY3" fmla="*/ 1104900 h 1282700"/>
                  <a:gd name="connsiteX4" fmla="*/ 0 w 1373586"/>
                  <a:gd name="connsiteY4" fmla="*/ 1282700 h 1282700"/>
                  <a:gd name="connsiteX5" fmla="*/ 0 w 1373586"/>
                  <a:gd name="connsiteY5" fmla="*/ 1282700 h 128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586" h="1282700">
                    <a:moveTo>
                      <a:pt x="901700" y="0"/>
                    </a:moveTo>
                    <a:cubicBezTo>
                      <a:pt x="1094316" y="44450"/>
                      <a:pt x="1286933" y="88900"/>
                      <a:pt x="1346200" y="215900"/>
                    </a:cubicBezTo>
                    <a:cubicBezTo>
                      <a:pt x="1405467" y="342900"/>
                      <a:pt x="1365250" y="613833"/>
                      <a:pt x="1257300" y="762000"/>
                    </a:cubicBezTo>
                    <a:cubicBezTo>
                      <a:pt x="1149350" y="910167"/>
                      <a:pt x="908050" y="1018117"/>
                      <a:pt x="698500" y="1104900"/>
                    </a:cubicBezTo>
                    <a:cubicBezTo>
                      <a:pt x="488950" y="1191683"/>
                      <a:pt x="0" y="1282700"/>
                      <a:pt x="0" y="1282700"/>
                    </a:cubicBezTo>
                    <a:lnTo>
                      <a:pt x="0" y="1282700"/>
                    </a:lnTo>
                  </a:path>
                </a:pathLst>
              </a:custGeom>
              <a:ln w="762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13" name="Connecteur droit avec flèche 12"/>
              <p:cNvCxnSpPr/>
              <p:nvPr/>
            </p:nvCxnSpPr>
            <p:spPr bwMode="auto">
              <a:xfrm flipH="1">
                <a:off x="2370377" y="6801617"/>
                <a:ext cx="249703" cy="1"/>
              </a:xfrm>
              <a:prstGeom prst="straightConnector1">
                <a:avLst/>
              </a:prstGeom>
              <a:ln w="762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ZoneTexte 29"/>
            <p:cNvSpPr txBox="1"/>
            <p:nvPr/>
          </p:nvSpPr>
          <p:spPr>
            <a:xfrm>
              <a:off x="3096605" y="5194009"/>
              <a:ext cx="1320800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Freshwater leakage</a:t>
              </a:r>
              <a:endParaRPr lang="en-GB" sz="1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17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808" y="16934"/>
            <a:ext cx="8042276" cy="1018491"/>
          </a:xfrm>
        </p:spPr>
        <p:txBody>
          <a:bodyPr/>
          <a:lstStyle/>
          <a:p>
            <a:r>
              <a:rPr lang="en-GB" dirty="0" smtClean="0"/>
              <a:t>Central questions	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2733" y="1790687"/>
            <a:ext cx="7840134" cy="384810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/>
              <a:t>Is the impact of GrIS melting underestimated in most IPCC-type climate models? (due to wrong representation of gyre asymmetry and freshwater leakage)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Does the mean state impact the sensitivity to freshwater input?</a:t>
            </a:r>
            <a:endParaRPr lang="en-GB" sz="2000" dirty="0"/>
          </a:p>
          <a:p>
            <a:pPr>
              <a:lnSpc>
                <a:spcPct val="160000"/>
              </a:lnSpc>
              <a:buFont typeface="Symbol" charset="0"/>
              <a:buChar char=""/>
            </a:pPr>
            <a:r>
              <a:rPr lang="en-GB" sz="2000" dirty="0" smtClean="0"/>
              <a:t> Same models, same freshwater input, but within future climate projections</a:t>
            </a:r>
          </a:p>
          <a:p>
            <a:pPr>
              <a:buFont typeface="Symbol" charset="0"/>
              <a:buChar char=""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3775" y="-552824"/>
            <a:ext cx="7324725" cy="1336956"/>
          </a:xfrm>
        </p:spPr>
        <p:txBody>
          <a:bodyPr/>
          <a:lstStyle/>
          <a:p>
            <a:r>
              <a:rPr lang="fr-FR" dirty="0" err="1" smtClean="0"/>
              <a:t>Experimental</a:t>
            </a:r>
            <a:r>
              <a:rPr lang="fr-FR" dirty="0" smtClean="0"/>
              <a:t> design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22299" y="1469932"/>
            <a:ext cx="5372101" cy="1266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 smtClean="0"/>
              <a:t>0.1 Sv freshwater input homogenously released around Greenland for the </a:t>
            </a:r>
            <a:r>
              <a:rPr lang="en-GB" sz="2000" b="1" dirty="0" smtClean="0"/>
              <a:t>historical</a:t>
            </a:r>
            <a:r>
              <a:rPr lang="en-GB" sz="2000" dirty="0" smtClean="0"/>
              <a:t> (1965-2004) and </a:t>
            </a:r>
            <a:r>
              <a:rPr lang="en-GB" sz="2000" b="1" dirty="0" smtClean="0">
                <a:solidFill>
                  <a:srgbClr val="FF0000"/>
                </a:solidFill>
              </a:rPr>
              <a:t>future </a:t>
            </a:r>
            <a:r>
              <a:rPr lang="en-GB" sz="2000" dirty="0" smtClean="0"/>
              <a:t>(2050-</a:t>
            </a:r>
            <a:r>
              <a:rPr lang="en-GB" sz="2000" dirty="0"/>
              <a:t>2089) periods 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922915"/>
              </p:ext>
            </p:extLst>
          </p:nvPr>
        </p:nvGraphicFramePr>
        <p:xfrm>
          <a:off x="622299" y="2986312"/>
          <a:ext cx="8013701" cy="3865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425"/>
                <a:gridCol w="1399242"/>
                <a:gridCol w="2032934"/>
                <a:gridCol w="2578100"/>
              </a:tblGrid>
              <a:tr h="340357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Model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Type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err="1" smtClean="0"/>
                        <a:t>Ocean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err="1" smtClean="0"/>
                        <a:t>Atmosphere</a:t>
                      </a:r>
                      <a:endParaRPr lang="fr-FR" sz="1600" dirty="0"/>
                    </a:p>
                  </a:txBody>
                  <a:tcPr/>
                </a:tc>
              </a:tr>
              <a:tr h="587466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HadCM3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AOGCM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err="1" smtClean="0"/>
                        <a:t>NoName</a:t>
                      </a:r>
                      <a:endParaRPr lang="fr-FR" sz="1600" dirty="0" smtClean="0"/>
                    </a:p>
                    <a:p>
                      <a:r>
                        <a:rPr lang="fr-FR" sz="1600" dirty="0" smtClean="0"/>
                        <a:t>1.25°– L20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HadAM3 </a:t>
                      </a:r>
                    </a:p>
                    <a:p>
                      <a:r>
                        <a:rPr lang="fr-FR" sz="1600" dirty="0" smtClean="0"/>
                        <a:t>2.5° x 3.75°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dirty="0" smtClean="0"/>
                        <a:t>– L19</a:t>
                      </a:r>
                      <a:endParaRPr lang="fr-FR" sz="1600" dirty="0"/>
                    </a:p>
                  </a:txBody>
                  <a:tcPr/>
                </a:tc>
              </a:tr>
              <a:tr h="587466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IPSLCM5A-LR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AOGCM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NEMO_v3 </a:t>
                      </a:r>
                    </a:p>
                    <a:p>
                      <a:r>
                        <a:rPr lang="fr-FR" sz="1600" dirty="0" smtClean="0"/>
                        <a:t>2° – L31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LMD5 </a:t>
                      </a:r>
                    </a:p>
                    <a:p>
                      <a:r>
                        <a:rPr lang="fr-FR" sz="1600" dirty="0" smtClean="0"/>
                        <a:t>1.8° x 3.75°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dirty="0" smtClean="0"/>
                        <a:t>– L39</a:t>
                      </a:r>
                      <a:endParaRPr lang="fr-FR" sz="1600" dirty="0"/>
                    </a:p>
                  </a:txBody>
                  <a:tcPr/>
                </a:tc>
              </a:tr>
              <a:tr h="587466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MPI-ESM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ESM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MPI-OM</a:t>
                      </a:r>
                    </a:p>
                    <a:p>
                      <a:r>
                        <a:rPr lang="fr-FR" sz="1600" dirty="0" smtClean="0"/>
                        <a:t> 1.5° – L40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ECHAM6</a:t>
                      </a:r>
                    </a:p>
                    <a:p>
                      <a:r>
                        <a:rPr lang="fr-FR" sz="1600" dirty="0" smtClean="0"/>
                        <a:t>T63 – L47</a:t>
                      </a:r>
                      <a:endParaRPr lang="fr-FR" sz="1600" dirty="0"/>
                    </a:p>
                  </a:txBody>
                  <a:tcPr/>
                </a:tc>
              </a:tr>
              <a:tr h="587466">
                <a:tc>
                  <a:txBody>
                    <a:bodyPr/>
                    <a:lstStyle/>
                    <a:p>
                      <a:r>
                        <a:rPr lang="fr-FR" sz="1600" dirty="0" err="1" smtClean="0"/>
                        <a:t>EcEarth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AOGCM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NEMO_v3</a:t>
                      </a:r>
                    </a:p>
                    <a:p>
                      <a:r>
                        <a:rPr lang="fr-FR" sz="1600" dirty="0" smtClean="0"/>
                        <a:t> 1° – L42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IFS</a:t>
                      </a:r>
                      <a:r>
                        <a:rPr lang="fr-FR" sz="1600" baseline="0" dirty="0" smtClean="0"/>
                        <a:t> </a:t>
                      </a:r>
                    </a:p>
                    <a:p>
                      <a:r>
                        <a:rPr lang="fr-FR" sz="1600" baseline="0" dirty="0" smtClean="0"/>
                        <a:t>T159 – L67</a:t>
                      </a:r>
                      <a:endParaRPr lang="fr-FR" sz="1600" dirty="0"/>
                    </a:p>
                  </a:txBody>
                  <a:tcPr/>
                </a:tc>
              </a:tr>
              <a:tr h="587466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BCM2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AOGCM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MICOM</a:t>
                      </a:r>
                    </a:p>
                    <a:p>
                      <a:r>
                        <a:rPr lang="fr-FR" sz="1600" dirty="0" smtClean="0"/>
                        <a:t>2.8° – L35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ARPEGE</a:t>
                      </a:r>
                      <a:r>
                        <a:rPr lang="fr-FR" sz="1600" baseline="0" dirty="0" smtClean="0"/>
                        <a:t> </a:t>
                      </a:r>
                    </a:p>
                    <a:p>
                      <a:r>
                        <a:rPr lang="fr-FR" sz="1600" baseline="0" dirty="0" smtClean="0"/>
                        <a:t>T63 – L31</a:t>
                      </a:r>
                      <a:endParaRPr lang="fr-FR" sz="1600" dirty="0"/>
                    </a:p>
                  </a:txBody>
                  <a:tcPr/>
                </a:tc>
              </a:tr>
              <a:tr h="587466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ORCA05-Kiel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OGCM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NEMO_v3</a:t>
                      </a:r>
                    </a:p>
                    <a:p>
                      <a:r>
                        <a:rPr lang="fr-FR" sz="1600" dirty="0" smtClean="0"/>
                        <a:t>0.5° – L46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X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1000031"/>
            <a:ext cx="3059999" cy="19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0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14309"/>
            <a:ext cx="3771901" cy="1498600"/>
          </a:xfrm>
        </p:spPr>
        <p:txBody>
          <a:bodyPr/>
          <a:lstStyle/>
          <a:p>
            <a:r>
              <a:rPr lang="fr-FR" sz="4000" dirty="0" smtClean="0"/>
              <a:t>General </a:t>
            </a:r>
            <a:r>
              <a:rPr lang="fr-FR" sz="4000" dirty="0" err="1" smtClean="0"/>
              <a:t>response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485" y="1771209"/>
            <a:ext cx="3593016" cy="4117888"/>
          </a:xfrm>
        </p:spPr>
        <p:txBody>
          <a:bodyPr>
            <a:normAutofit/>
          </a:bodyPr>
          <a:lstStyle/>
          <a:p>
            <a:r>
              <a:rPr lang="fr-FR" sz="2000" dirty="0" smtClean="0"/>
              <a:t>RCP85 scenario for all </a:t>
            </a:r>
            <a:r>
              <a:rPr lang="fr-FR" sz="2000" dirty="0" err="1" smtClean="0"/>
              <a:t>models</a:t>
            </a:r>
            <a:r>
              <a:rPr lang="fr-FR" sz="2000" dirty="0" smtClean="0"/>
              <a:t> </a:t>
            </a:r>
            <a:r>
              <a:rPr lang="fr-FR" sz="2000" dirty="0" err="1" smtClean="0"/>
              <a:t>except</a:t>
            </a:r>
            <a:r>
              <a:rPr lang="fr-FR" sz="2000" dirty="0" smtClean="0"/>
              <a:t> BCM2 (A1B)</a:t>
            </a:r>
          </a:p>
          <a:p>
            <a:r>
              <a:rPr lang="fr-FR" sz="2000" dirty="0" smtClean="0"/>
              <a:t>AMOC </a:t>
            </a:r>
            <a:r>
              <a:rPr lang="fr-FR" sz="2000" dirty="0" err="1" smtClean="0"/>
              <a:t>weakens</a:t>
            </a:r>
            <a:r>
              <a:rPr lang="fr-FR" sz="2000" dirty="0" smtClean="0"/>
              <a:t> in </a:t>
            </a:r>
            <a:r>
              <a:rPr lang="fr-FR" sz="2000" dirty="0" err="1" smtClean="0"/>
              <a:t>response</a:t>
            </a:r>
            <a:r>
              <a:rPr lang="fr-FR" sz="2000" dirty="0" smtClean="0"/>
              <a:t> to </a:t>
            </a:r>
            <a:r>
              <a:rPr lang="fr-FR" sz="2000" dirty="0" err="1" smtClean="0"/>
              <a:t>warming</a:t>
            </a:r>
            <a:endParaRPr lang="fr-FR" sz="2000" dirty="0" smtClean="0"/>
          </a:p>
          <a:p>
            <a:r>
              <a:rPr lang="fr-FR" sz="2000" dirty="0" err="1" smtClean="0"/>
              <a:t>Further</a:t>
            </a:r>
            <a:r>
              <a:rPr lang="fr-FR" sz="2000" dirty="0" smtClean="0"/>
              <a:t> </a:t>
            </a:r>
            <a:r>
              <a:rPr lang="fr-FR" sz="2000" dirty="0" err="1" smtClean="0"/>
              <a:t>decrease</a:t>
            </a:r>
            <a:r>
              <a:rPr lang="fr-FR" sz="2000" dirty="0" smtClean="0"/>
              <a:t> due to </a:t>
            </a:r>
            <a:r>
              <a:rPr lang="fr-FR" sz="2000" dirty="0" err="1" smtClean="0"/>
              <a:t>hosing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6" name="Image 25" descr="ttp://dods.extra.cea.fr/work/p86swing/THOR2/ClimateDynamics1/Fig1_17305/Fig1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1" y="0"/>
            <a:ext cx="5431472" cy="68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910" y="2417267"/>
            <a:ext cx="5454021" cy="4466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99" y="4965700"/>
            <a:ext cx="3746501" cy="1422400"/>
          </a:xfrm>
          <a:prstGeom prst="rect">
            <a:avLst/>
          </a:prstGeom>
          <a:solidFill>
            <a:schemeClr val="bg1"/>
          </a:soli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&gt; 2 times lower sensitivity in the projections / historical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5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r 8"/>
          <p:cNvGrpSpPr>
            <a:grpSpLocks noChangeAspect="1"/>
          </p:cNvGrpSpPr>
          <p:nvPr/>
        </p:nvGrpSpPr>
        <p:grpSpPr>
          <a:xfrm>
            <a:off x="1481671" y="884488"/>
            <a:ext cx="6407988" cy="3199456"/>
            <a:chOff x="3395134" y="-389467"/>
            <a:chExt cx="6380000" cy="318549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5134" y="-83977"/>
              <a:ext cx="6380000" cy="288000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3395134" y="-389467"/>
              <a:ext cx="6380000" cy="2941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Ensemble mean of </a:t>
              </a:r>
              <a:r>
                <a:rPr lang="en-GB" sz="1600" b="1" dirty="0" smtClean="0"/>
                <a:t>SSS</a:t>
              </a:r>
              <a:r>
                <a:rPr lang="en-GB" sz="1600" dirty="0" smtClean="0"/>
                <a:t> response (Hosing-Control, last decade)</a:t>
              </a:r>
              <a:endParaRPr lang="en-GB" sz="1600" dirty="0"/>
            </a:p>
          </p:txBody>
        </p:sp>
      </p:grpSp>
      <p:grpSp>
        <p:nvGrpSpPr>
          <p:cNvPr id="11" name="Grouper 10"/>
          <p:cNvGrpSpPr>
            <a:grpSpLocks noChangeAspect="1"/>
          </p:cNvGrpSpPr>
          <p:nvPr/>
        </p:nvGrpSpPr>
        <p:grpSpPr>
          <a:xfrm>
            <a:off x="1490138" y="3745554"/>
            <a:ext cx="6479989" cy="3115796"/>
            <a:chOff x="1452035" y="3704953"/>
            <a:chExt cx="6557471" cy="3153047"/>
          </a:xfrm>
        </p:grpSpPr>
        <p:pic>
          <p:nvPicPr>
            <p:cNvPr id="7" name="Image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2035" y="3978000"/>
              <a:ext cx="6557471" cy="288000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1500927" y="3704953"/>
              <a:ext cx="6380000" cy="30229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Ensemble mean of </a:t>
              </a:r>
              <a:r>
                <a:rPr lang="en-GB" sz="1600" b="1" dirty="0" smtClean="0"/>
                <a:t>SST</a:t>
              </a:r>
              <a:r>
                <a:rPr lang="en-GB" sz="1600" dirty="0" smtClean="0"/>
                <a:t> response (Hosing-Control, last decade)</a:t>
              </a:r>
              <a:endParaRPr lang="en-GB" sz="1600" dirty="0"/>
            </a:p>
          </p:txBody>
        </p:sp>
      </p:grpSp>
      <p:grpSp>
        <p:nvGrpSpPr>
          <p:cNvPr id="18" name="Grouper 17"/>
          <p:cNvGrpSpPr>
            <a:grpSpLocks noChangeAspect="1"/>
          </p:cNvGrpSpPr>
          <p:nvPr/>
        </p:nvGrpSpPr>
        <p:grpSpPr>
          <a:xfrm>
            <a:off x="4214177" y="4729811"/>
            <a:ext cx="542955" cy="447243"/>
            <a:chOff x="2251840" y="5896477"/>
            <a:chExt cx="935633" cy="770703"/>
          </a:xfrm>
        </p:grpSpPr>
        <p:sp>
          <p:nvSpPr>
            <p:cNvPr id="19" name="Forme libre 18"/>
            <p:cNvSpPr/>
            <p:nvPr/>
          </p:nvSpPr>
          <p:spPr bwMode="auto">
            <a:xfrm>
              <a:off x="2573540" y="5896477"/>
              <a:ext cx="613933" cy="668572"/>
            </a:xfrm>
            <a:custGeom>
              <a:avLst/>
              <a:gdLst>
                <a:gd name="connsiteX0" fmla="*/ 901700 w 1373586"/>
                <a:gd name="connsiteY0" fmla="*/ 0 h 1282700"/>
                <a:gd name="connsiteX1" fmla="*/ 1346200 w 1373586"/>
                <a:gd name="connsiteY1" fmla="*/ 215900 h 1282700"/>
                <a:gd name="connsiteX2" fmla="*/ 1257300 w 1373586"/>
                <a:gd name="connsiteY2" fmla="*/ 762000 h 1282700"/>
                <a:gd name="connsiteX3" fmla="*/ 698500 w 1373586"/>
                <a:gd name="connsiteY3" fmla="*/ 1104900 h 1282700"/>
                <a:gd name="connsiteX4" fmla="*/ 0 w 1373586"/>
                <a:gd name="connsiteY4" fmla="*/ 1282700 h 1282700"/>
                <a:gd name="connsiteX5" fmla="*/ 0 w 1373586"/>
                <a:gd name="connsiteY5" fmla="*/ 1282700 h 128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586" h="1282700">
                  <a:moveTo>
                    <a:pt x="901700" y="0"/>
                  </a:moveTo>
                  <a:cubicBezTo>
                    <a:pt x="1094316" y="44450"/>
                    <a:pt x="1286933" y="88900"/>
                    <a:pt x="1346200" y="215900"/>
                  </a:cubicBezTo>
                  <a:cubicBezTo>
                    <a:pt x="1405467" y="342900"/>
                    <a:pt x="1365250" y="613833"/>
                    <a:pt x="1257300" y="762000"/>
                  </a:cubicBezTo>
                  <a:cubicBezTo>
                    <a:pt x="1149350" y="910167"/>
                    <a:pt x="908050" y="1018117"/>
                    <a:pt x="698500" y="1104900"/>
                  </a:cubicBezTo>
                  <a:cubicBezTo>
                    <a:pt x="488950" y="1191683"/>
                    <a:pt x="0" y="1282700"/>
                    <a:pt x="0" y="1282700"/>
                  </a:cubicBezTo>
                  <a:lnTo>
                    <a:pt x="0" y="1282700"/>
                  </a:lnTo>
                </a:path>
              </a:pathLst>
            </a:custGeom>
            <a:ln w="76200" cmpd="sng">
              <a:solidFill>
                <a:srgbClr val="E6E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E6E600"/>
                </a:solidFill>
              </a:endParaRPr>
            </a:p>
          </p:txBody>
        </p:sp>
        <p:cxnSp>
          <p:nvCxnSpPr>
            <p:cNvPr id="20" name="Connecteur droit avec flèche 19"/>
            <p:cNvCxnSpPr>
              <a:stCxn id="19" idx="4"/>
            </p:cNvCxnSpPr>
            <p:nvPr/>
          </p:nvCxnSpPr>
          <p:spPr bwMode="auto">
            <a:xfrm flipH="1">
              <a:off x="2251840" y="6565049"/>
              <a:ext cx="321700" cy="102131"/>
            </a:xfrm>
            <a:prstGeom prst="straightConnector1">
              <a:avLst/>
            </a:prstGeom>
            <a:ln w="76200" cmpd="sng">
              <a:solidFill>
                <a:srgbClr val="E6E6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76203" y="-4238"/>
            <a:ext cx="9017000" cy="673100"/>
          </a:xfrm>
        </p:spPr>
        <p:txBody>
          <a:bodyPr/>
          <a:lstStyle/>
          <a:p>
            <a:r>
              <a:rPr lang="fr-FR" sz="4000" dirty="0" smtClean="0"/>
              <a:t>SSS and SST </a:t>
            </a:r>
            <a:r>
              <a:rPr lang="fr-FR" sz="4000" dirty="0" err="1" smtClean="0"/>
              <a:t>response</a:t>
            </a:r>
            <a:r>
              <a:rPr lang="fr-FR" sz="4000" dirty="0" smtClean="0"/>
              <a:t> to </a:t>
            </a:r>
            <a:r>
              <a:rPr lang="fr-FR" sz="4000" dirty="0" err="1" smtClean="0"/>
              <a:t>hosing</a:t>
            </a:r>
            <a:endParaRPr lang="fr-FR" sz="4000" dirty="0"/>
          </a:p>
        </p:txBody>
      </p:sp>
      <p:grpSp>
        <p:nvGrpSpPr>
          <p:cNvPr id="23" name="Grouper 22"/>
          <p:cNvGrpSpPr/>
          <p:nvPr/>
        </p:nvGrpSpPr>
        <p:grpSpPr>
          <a:xfrm>
            <a:off x="4171842" y="1761498"/>
            <a:ext cx="1983423" cy="584776"/>
            <a:chOff x="8185043" y="1820767"/>
            <a:chExt cx="1983423" cy="584776"/>
          </a:xfrm>
        </p:grpSpPr>
        <p:grpSp>
          <p:nvGrpSpPr>
            <p:cNvPr id="13" name="Grouper 12"/>
            <p:cNvGrpSpPr>
              <a:grpSpLocks noChangeAspect="1"/>
            </p:cNvGrpSpPr>
            <p:nvPr/>
          </p:nvGrpSpPr>
          <p:grpSpPr>
            <a:xfrm>
              <a:off x="8185043" y="1846167"/>
              <a:ext cx="542955" cy="447243"/>
              <a:chOff x="2251840" y="5896477"/>
              <a:chExt cx="935633" cy="770703"/>
            </a:xfrm>
          </p:grpSpPr>
          <p:sp>
            <p:nvSpPr>
              <p:cNvPr id="14" name="Forme libre 13"/>
              <p:cNvSpPr/>
              <p:nvPr/>
            </p:nvSpPr>
            <p:spPr bwMode="auto">
              <a:xfrm>
                <a:off x="2573540" y="5896477"/>
                <a:ext cx="613933" cy="668572"/>
              </a:xfrm>
              <a:custGeom>
                <a:avLst/>
                <a:gdLst>
                  <a:gd name="connsiteX0" fmla="*/ 901700 w 1373586"/>
                  <a:gd name="connsiteY0" fmla="*/ 0 h 1282700"/>
                  <a:gd name="connsiteX1" fmla="*/ 1346200 w 1373586"/>
                  <a:gd name="connsiteY1" fmla="*/ 215900 h 1282700"/>
                  <a:gd name="connsiteX2" fmla="*/ 1257300 w 1373586"/>
                  <a:gd name="connsiteY2" fmla="*/ 762000 h 1282700"/>
                  <a:gd name="connsiteX3" fmla="*/ 698500 w 1373586"/>
                  <a:gd name="connsiteY3" fmla="*/ 1104900 h 1282700"/>
                  <a:gd name="connsiteX4" fmla="*/ 0 w 1373586"/>
                  <a:gd name="connsiteY4" fmla="*/ 1282700 h 1282700"/>
                  <a:gd name="connsiteX5" fmla="*/ 0 w 1373586"/>
                  <a:gd name="connsiteY5" fmla="*/ 1282700 h 128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586" h="1282700">
                    <a:moveTo>
                      <a:pt x="901700" y="0"/>
                    </a:moveTo>
                    <a:cubicBezTo>
                      <a:pt x="1094316" y="44450"/>
                      <a:pt x="1286933" y="88900"/>
                      <a:pt x="1346200" y="215900"/>
                    </a:cubicBezTo>
                    <a:cubicBezTo>
                      <a:pt x="1405467" y="342900"/>
                      <a:pt x="1365250" y="613833"/>
                      <a:pt x="1257300" y="762000"/>
                    </a:cubicBezTo>
                    <a:cubicBezTo>
                      <a:pt x="1149350" y="910167"/>
                      <a:pt x="908050" y="1018117"/>
                      <a:pt x="698500" y="1104900"/>
                    </a:cubicBezTo>
                    <a:cubicBezTo>
                      <a:pt x="488950" y="1191683"/>
                      <a:pt x="0" y="1282700"/>
                      <a:pt x="0" y="1282700"/>
                    </a:cubicBezTo>
                    <a:lnTo>
                      <a:pt x="0" y="1282700"/>
                    </a:lnTo>
                  </a:path>
                </a:pathLst>
              </a:custGeom>
              <a:ln w="76200" cmpd="sng">
                <a:solidFill>
                  <a:srgbClr val="E6E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15" name="Connecteur droit avec flèche 14"/>
              <p:cNvCxnSpPr>
                <a:stCxn id="14" idx="4"/>
              </p:cNvCxnSpPr>
              <p:nvPr/>
            </p:nvCxnSpPr>
            <p:spPr bwMode="auto">
              <a:xfrm flipH="1">
                <a:off x="2251840" y="6565049"/>
                <a:ext cx="321700" cy="102131"/>
              </a:xfrm>
              <a:prstGeom prst="straightConnector1">
                <a:avLst/>
              </a:prstGeom>
              <a:ln w="76200" cmpd="sng">
                <a:solidFill>
                  <a:srgbClr val="E6E6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ZoneTexte 21"/>
            <p:cNvSpPr txBox="1"/>
            <p:nvPr/>
          </p:nvSpPr>
          <p:spPr>
            <a:xfrm>
              <a:off x="8847666" y="1820767"/>
              <a:ext cx="1320800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Freshwater leakage</a:t>
              </a:r>
              <a:endParaRPr lang="en-GB" sz="1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44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0"/>
            <a:ext cx="4264934" cy="1816100"/>
          </a:xfrm>
        </p:spPr>
        <p:txBody>
          <a:bodyPr/>
          <a:lstStyle/>
          <a:p>
            <a:r>
              <a:rPr lang="fr-FR" sz="4000" dirty="0" smtClean="0"/>
              <a:t>Ventilation </a:t>
            </a:r>
            <a:r>
              <a:rPr lang="fr-FR" sz="4000" dirty="0" err="1" smtClean="0"/>
              <a:t>decrease</a:t>
            </a:r>
            <a:r>
              <a:rPr lang="fr-FR" sz="4000" dirty="0" smtClean="0"/>
              <a:t> in the  projections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618" y="1982888"/>
            <a:ext cx="4086049" cy="328338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Increased stratification in the North Atlantic mainly due to temperature changes rather than salinity changes (cf. Gregory et al. 2005)</a:t>
            </a:r>
          </a:p>
          <a:p>
            <a:r>
              <a:rPr lang="en-GB" sz="2000" dirty="0" smtClean="0"/>
              <a:t>Decoupling between upper and deeper ocean can explain the lower response in projections</a:t>
            </a:r>
            <a:endParaRPr lang="en-GB" sz="2000" dirty="0"/>
          </a:p>
        </p:txBody>
      </p:sp>
      <p:pic>
        <p:nvPicPr>
          <p:cNvPr id="6" name="Image 5" descr="ttp://dods.extra.cea.fr/work/p86swing/THOR2/ClimateDynamics1/Fig3_4523/Fig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934" y="-12700"/>
            <a:ext cx="4896000" cy="688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ttp://dods.extra.cea.fr/work/p86swing/THOR2/ClimateDynamics1/Fig11_5860/Fig1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3848352"/>
            <a:ext cx="4139999" cy="30249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r 10"/>
          <p:cNvGrpSpPr/>
          <p:nvPr/>
        </p:nvGrpSpPr>
        <p:grpSpPr>
          <a:xfrm>
            <a:off x="8144951" y="-59269"/>
            <a:ext cx="1202257" cy="544844"/>
            <a:chOff x="9364135" y="2270668"/>
            <a:chExt cx="1202257" cy="544844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9364135" y="2446867"/>
              <a:ext cx="181931" cy="8466"/>
            </a:xfrm>
            <a:prstGeom prst="line">
              <a:avLst/>
            </a:prstGeom>
            <a:ln w="38100" cmpd="sng">
              <a:solidFill>
                <a:srgbClr val="3DD0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9372602" y="2683934"/>
              <a:ext cx="181931" cy="84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9541925" y="2507735"/>
              <a:ext cx="101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/>
                <a:t>FutCon</a:t>
              </a:r>
              <a:endParaRPr lang="en-GB" sz="14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9550392" y="2270668"/>
              <a:ext cx="101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solidFill>
                    <a:srgbClr val="008000"/>
                  </a:solidFill>
                </a:rPr>
                <a:t>HisCon</a:t>
              </a:r>
              <a:endParaRPr lang="en-GB" sz="1400" dirty="0">
                <a:solidFill>
                  <a:srgbClr val="008000"/>
                </a:solidFill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8420019" y="554544"/>
            <a:ext cx="1096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Sea-ice edge</a:t>
            </a:r>
            <a:endParaRPr lang="en-GB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7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14633</TotalTime>
  <Words>735</Words>
  <Application>Microsoft Macintosh PowerPoint</Application>
  <PresentationFormat>Présentation à l'écran (4:3)</PresentationFormat>
  <Paragraphs>108</Paragraphs>
  <Slides>18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Brise</vt:lpstr>
      <vt:lpstr>On the reduced sensitivity of the Atlantic overturning to Greenland ice sheet melting in projections: a multi-model assessment</vt:lpstr>
      <vt:lpstr>Future of Greenland ice sheet</vt:lpstr>
      <vt:lpstr>Impact of freshwater release under historical conditions</vt:lpstr>
      <vt:lpstr>Freshwater leakage: A key process to explain the AMOC spread</vt:lpstr>
      <vt:lpstr>Central questions </vt:lpstr>
      <vt:lpstr>Experimental design</vt:lpstr>
      <vt:lpstr>General response</vt:lpstr>
      <vt:lpstr>SSS and SST response to hosing</vt:lpstr>
      <vt:lpstr>Ventilation decrease in the  projections</vt:lpstr>
      <vt:lpstr>Changes in gyre asymmetry</vt:lpstr>
      <vt:lpstr>Role of each process</vt:lpstr>
      <vt:lpstr>Conclusions</vt:lpstr>
      <vt:lpstr>Thank you!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Decadal fingerprints of fresh water discharge around Greenland in a multi-models ensemble </dc:title>
  <dc:creator>Didier Swingedouw</dc:creator>
  <cp:lastModifiedBy>Didier Swingedouw</cp:lastModifiedBy>
  <cp:revision>92</cp:revision>
  <dcterms:created xsi:type="dcterms:W3CDTF">2011-10-21T12:01:24Z</dcterms:created>
  <dcterms:modified xsi:type="dcterms:W3CDTF">2014-04-27T22:11:55Z</dcterms:modified>
</cp:coreProperties>
</file>