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76" r:id="rId4"/>
    <p:sldId id="258" r:id="rId5"/>
    <p:sldId id="266" r:id="rId6"/>
    <p:sldId id="267" r:id="rId7"/>
    <p:sldId id="268" r:id="rId8"/>
    <p:sldId id="270" r:id="rId9"/>
    <p:sldId id="277" r:id="rId10"/>
    <p:sldId id="272" r:id="rId11"/>
    <p:sldId id="274" r:id="rId12"/>
    <p:sldId id="275" r:id="rId13"/>
    <p:sldId id="278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1" autoAdjust="0"/>
  </p:normalViewPr>
  <p:slideViewPr>
    <p:cSldViewPr snapToGrid="0" snapToObjects="1">
      <p:cViewPr>
        <p:scale>
          <a:sx n="75" d="100"/>
          <a:sy n="75" d="100"/>
        </p:scale>
        <p:origin x="-4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7243-285B-2741-8C7D-C88258D9CCFA}" type="datetimeFigureOut">
              <a:rPr lang="fr-FR" smtClean="0"/>
              <a:t>22/01/2014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A9166-BC48-2C47-B9BF-6F57720E7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88D39-B4EA-D24B-B9C3-6A64886EABE2}" type="datetimeFigureOut">
              <a:rPr lang="fr-FR" smtClean="0"/>
              <a:t>22/01/2014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2CBA-6097-B848-A7DA-4D7BD6EB30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2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flipV="1">
            <a:off x="0" y="-6"/>
            <a:ext cx="9144000" cy="4429827"/>
          </a:xfrm>
          <a:prstGeom prst="rtTriangle">
            <a:avLst/>
          </a:prstGeom>
          <a:solidFill>
            <a:srgbClr val="009D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989073" y="2341150"/>
            <a:ext cx="5462301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Cliquez pour modifier le style des sous-titres du masque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4" name="Image 1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17" y="5350058"/>
            <a:ext cx="3184430" cy="1279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03199" y="262056"/>
            <a:ext cx="64008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06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2" y="2703766"/>
            <a:ext cx="7688302" cy="3088766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flipV="1">
            <a:off x="0" y="-6"/>
            <a:ext cx="9144000" cy="347980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riangle rectangle 5"/>
          <p:cNvSpPr/>
          <p:nvPr userDrawn="1"/>
        </p:nvSpPr>
        <p:spPr>
          <a:xfrm flipH="1">
            <a:off x="0" y="6248400"/>
            <a:ext cx="9144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à un seul coin 6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79400" y="1236134"/>
            <a:ext cx="8644466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Cliquez pour modifier les styles du texte du masque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7EBC37D-7AB6-40EE-BCC7-07FE12AE2531}" type="datetime4">
              <a:rPr lang="fr-FR" smtClean="0"/>
              <a:t>janvier 22, 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0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1534"/>
            <a:ext cx="40386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1534"/>
            <a:ext cx="40386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ogner un rectangle à un seul coin 8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726B8A-30E0-4726-81CE-A8AF5D7CF776}" type="datetime4">
              <a:rPr lang="fr-FR" smtClean="0"/>
              <a:t>janvier 22, 2014</a:t>
            </a:fld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9" name="Connecteur droit 18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5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571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29444" y="57595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9DE0"/>
                </a:solidFill>
              </a:rPr>
              <a:t>Chapitre 2</a:t>
            </a:r>
            <a:endParaRPr lang="fr-FR" sz="3200" dirty="0">
              <a:solidFill>
                <a:srgbClr val="009DE0"/>
              </a:solidFill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0" y="0"/>
            <a:ext cx="9144000" cy="5157192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pic>
        <p:nvPicPr>
          <p:cNvPr id="9" name="Image 8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2" y="5668744"/>
            <a:ext cx="1977280" cy="7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 userDrawn="1"/>
        </p:nvPicPr>
        <p:blipFill>
          <a:blip r:embed="rId2"/>
          <a:srcRect t="18855" b="18855"/>
          <a:stretch>
            <a:fillRect/>
          </a:stretch>
        </p:blipFill>
        <p:spPr>
          <a:xfrm>
            <a:off x="4174859" y="1308100"/>
            <a:ext cx="4622000" cy="3022601"/>
          </a:xfrm>
          <a:prstGeom prst="rect">
            <a:avLst/>
          </a:prstGeom>
          <a:ln>
            <a:solidFill>
              <a:srgbClr val="009DE0"/>
            </a:solidFill>
          </a:ln>
        </p:spPr>
      </p:pic>
      <p:sp>
        <p:nvSpPr>
          <p:cNvPr id="5" name="Triangle rectangle 4"/>
          <p:cNvSpPr/>
          <p:nvPr userDrawn="1"/>
        </p:nvSpPr>
        <p:spPr>
          <a:xfrm flipH="1">
            <a:off x="7980618" y="3597542"/>
            <a:ext cx="816241" cy="7331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6714238" y="4390891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aseline="30000" dirty="0" err="1"/>
              <a:t>reptiumende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re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omnisinis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dolori</a:t>
            </a:r>
            <a:r>
              <a:rPr lang="fr-FR" sz="1200" baseline="30000" dirty="0"/>
              <a:t> </a:t>
            </a:r>
            <a:r>
              <a:rPr lang="fr-FR" sz="1200" baseline="30000" dirty="0" err="1"/>
              <a:t>blaccup</a:t>
            </a:r>
            <a:endParaRPr lang="fr-FR" sz="1200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174859" y="4795579"/>
            <a:ext cx="4545800" cy="1462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baseline="30000" dirty="0" err="1">
                <a:solidFill>
                  <a:srgbClr val="FFFFFF"/>
                </a:solidFill>
              </a:rPr>
              <a:t>Itas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eaquis</a:t>
            </a:r>
            <a:r>
              <a:rPr lang="fr-FR" baseline="30000" dirty="0">
                <a:solidFill>
                  <a:srgbClr val="FFFFFF"/>
                </a:solidFill>
              </a:rPr>
              <a:t> et </a:t>
            </a:r>
            <a:r>
              <a:rPr lang="fr-FR" b="1" baseline="30000" dirty="0" err="1">
                <a:solidFill>
                  <a:srgbClr val="FFFFFF"/>
                </a:solidFill>
              </a:rPr>
              <a:t>excerferum</a:t>
            </a:r>
            <a:r>
              <a:rPr lang="fr-FR" b="1" baseline="30000" dirty="0">
                <a:solidFill>
                  <a:srgbClr val="FFFFFF"/>
                </a:solidFill>
              </a:rPr>
              <a:t> </a:t>
            </a:r>
            <a:r>
              <a:rPr lang="fr-FR" b="1" baseline="30000" dirty="0" err="1">
                <a:solidFill>
                  <a:srgbClr val="FFFFFF"/>
                </a:solidFill>
              </a:rPr>
              <a:t>nuscien</a:t>
            </a:r>
            <a:r>
              <a:rPr lang="fr-FR" b="1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ditione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dic</a:t>
            </a:r>
            <a:r>
              <a:rPr lang="fr-FR" baseline="30000" dirty="0">
                <a:solidFill>
                  <a:srgbClr val="FFFFFF"/>
                </a:solidFill>
              </a:rPr>
              <a:t> tem </a:t>
            </a:r>
            <a:r>
              <a:rPr lang="fr-FR" baseline="30000" dirty="0" err="1">
                <a:solidFill>
                  <a:srgbClr val="FFFFFF"/>
                </a:solidFill>
              </a:rPr>
              <a:t>hiciliciist</a:t>
            </a:r>
            <a:r>
              <a:rPr lang="fr-FR" baseline="30000" dirty="0">
                <a:solidFill>
                  <a:srgbClr val="FFFFFF"/>
                </a:solidFill>
              </a:rPr>
              <a:t>, con rem </a:t>
            </a:r>
            <a:r>
              <a:rPr lang="fr-FR" baseline="30000" dirty="0" err="1">
                <a:solidFill>
                  <a:srgbClr val="FFFFFF"/>
                </a:solidFill>
              </a:rPr>
              <a:t>aut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volest</a:t>
            </a:r>
            <a:r>
              <a:rPr lang="fr-FR" baseline="30000" dirty="0">
                <a:solidFill>
                  <a:srgbClr val="FFFFFF"/>
                </a:solidFill>
              </a:rPr>
              <a:t>, </a:t>
            </a:r>
            <a:r>
              <a:rPr lang="fr-FR" baseline="30000" dirty="0" err="1">
                <a:solidFill>
                  <a:srgbClr val="FFFFFF"/>
                </a:solidFill>
              </a:rPr>
              <a:t>sedi</a:t>
            </a:r>
            <a:r>
              <a:rPr lang="fr-FR" baseline="30000" dirty="0">
                <a:solidFill>
                  <a:srgbClr val="FFFFFF"/>
                </a:solidFill>
              </a:rPr>
              <a:t> doles </a:t>
            </a:r>
            <a:r>
              <a:rPr lang="fr-FR" baseline="30000" dirty="0" err="1">
                <a:solidFill>
                  <a:srgbClr val="FFFFFF"/>
                </a:solidFill>
              </a:rPr>
              <a:t>erro</a:t>
            </a:r>
            <a:r>
              <a:rPr lang="fr-FR" baseline="30000" dirty="0">
                <a:solidFill>
                  <a:srgbClr val="FFFFFF"/>
                </a:solidFill>
              </a:rPr>
              <a:t> te sa </a:t>
            </a:r>
            <a:r>
              <a:rPr lang="fr-FR" baseline="30000" dirty="0" err="1">
                <a:solidFill>
                  <a:srgbClr val="FFFFFF"/>
                </a:solidFill>
              </a:rPr>
              <a:t>sam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volum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dolumqui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aceprae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>
                <a:solidFill>
                  <a:srgbClr val="FFFFFF"/>
                </a:solidFill>
              </a:rPr>
              <a:t>eicipsa</a:t>
            </a:r>
            <a:r>
              <a:rPr lang="fr-FR" baseline="30000" dirty="0">
                <a:solidFill>
                  <a:srgbClr val="FFFFFF"/>
                </a:solidFill>
              </a:rPr>
              <a:t> </a:t>
            </a:r>
            <a:r>
              <a:rPr lang="fr-FR" baseline="30000" dirty="0" err="1" smtClean="0">
                <a:solidFill>
                  <a:srgbClr val="FFFFFF"/>
                </a:solidFill>
              </a:rPr>
              <a:t>pelesequod</a:t>
            </a:r>
            <a:endParaRPr lang="fr-FR" baseline="30000" dirty="0">
              <a:solidFill>
                <a:srgbClr val="FFFFFF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4064709" y="4648519"/>
            <a:ext cx="934850" cy="2941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064709" y="1109195"/>
            <a:ext cx="1959241" cy="3628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30200" y="1308100"/>
            <a:ext cx="3594100" cy="5096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sz="3200" b="1" baseline="30000" dirty="0" err="1"/>
              <a:t>Itas</a:t>
            </a:r>
            <a:r>
              <a:rPr lang="fr-FR" sz="3200" b="1" baseline="30000" dirty="0"/>
              <a:t> </a:t>
            </a:r>
            <a:r>
              <a:rPr lang="fr-FR" sz="3200" b="1" baseline="30000" dirty="0" err="1"/>
              <a:t>eaquis</a:t>
            </a:r>
            <a:r>
              <a:rPr lang="fr-FR" sz="3200" b="1" baseline="30000" dirty="0"/>
              <a:t> et </a:t>
            </a:r>
            <a:endParaRPr lang="fr-FR" sz="3200" b="1" baseline="30000" dirty="0" smtClean="0"/>
          </a:p>
          <a:p>
            <a:pPr>
              <a:buSzPct val="90000"/>
            </a:pPr>
            <a:r>
              <a:rPr lang="fr-FR" sz="2400" b="1" baseline="30000" dirty="0" err="1" smtClean="0"/>
              <a:t>excerferum</a:t>
            </a:r>
            <a:r>
              <a:rPr lang="fr-FR" sz="2400" b="1" baseline="30000" dirty="0" smtClean="0"/>
              <a:t> </a:t>
            </a:r>
            <a:r>
              <a:rPr lang="fr-FR" sz="2400" b="1" baseline="30000" dirty="0" err="1"/>
              <a:t>nuscien</a:t>
            </a:r>
            <a:r>
              <a:rPr lang="fr-FR" sz="2400" b="1" baseline="30000" dirty="0"/>
              <a:t> </a:t>
            </a:r>
            <a:r>
              <a:rPr lang="fr-FR" sz="2400" baseline="30000" dirty="0" err="1"/>
              <a:t>ditione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dic</a:t>
            </a:r>
            <a:r>
              <a:rPr lang="fr-FR" sz="2400" baseline="30000" dirty="0"/>
              <a:t> tem </a:t>
            </a:r>
            <a:r>
              <a:rPr lang="fr-FR" sz="2400" baseline="30000" dirty="0" err="1"/>
              <a:t>hiciliciist</a:t>
            </a:r>
            <a:r>
              <a:rPr lang="fr-FR" sz="2400" baseline="30000" dirty="0"/>
              <a:t>, con rem </a:t>
            </a:r>
            <a:r>
              <a:rPr lang="fr-FR" sz="2400" baseline="30000" dirty="0" err="1"/>
              <a:t>aut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volest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sedi</a:t>
            </a:r>
            <a:r>
              <a:rPr lang="fr-FR" sz="2400" baseline="30000" dirty="0"/>
              <a:t> doles </a:t>
            </a:r>
            <a:r>
              <a:rPr lang="fr-FR" sz="2400" baseline="30000" dirty="0" err="1"/>
              <a:t>erro</a:t>
            </a:r>
            <a:r>
              <a:rPr lang="fr-FR" sz="2400" baseline="30000" dirty="0"/>
              <a:t> te sa </a:t>
            </a:r>
            <a:r>
              <a:rPr lang="fr-FR" sz="2400" baseline="30000" dirty="0" err="1"/>
              <a:t>sam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volum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dolumqui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aceprae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eicipsa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pelesequod</a:t>
            </a:r>
            <a:r>
              <a:rPr lang="fr-FR" sz="2400" baseline="30000" dirty="0"/>
              <a:t> que cum </a:t>
            </a:r>
            <a:r>
              <a:rPr lang="fr-FR" sz="2400" baseline="30000" dirty="0" err="1"/>
              <a:t>hicieni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hillant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endi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consequ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iduciet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lab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int</a:t>
            </a:r>
            <a:r>
              <a:rPr lang="fr-FR" sz="2400" baseline="30000" dirty="0"/>
              <a:t>.</a:t>
            </a:r>
          </a:p>
          <a:p>
            <a:pPr marL="180975" indent="-165100"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/>
              <a:t>Ficiunt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dolupta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cone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poris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autaquu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ndamus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cusciisque</a:t>
            </a:r>
            <a:r>
              <a:rPr lang="fr-FR" sz="2400" baseline="30000" dirty="0"/>
              <a:t> mo tem </a:t>
            </a:r>
            <a:r>
              <a:rPr lang="fr-FR" sz="2400" baseline="30000" dirty="0" err="1"/>
              <a:t>aut</a:t>
            </a:r>
            <a:r>
              <a:rPr lang="fr-FR" sz="2400" baseline="30000" dirty="0"/>
              <a:t> ut </a:t>
            </a:r>
            <a:r>
              <a:rPr lang="fr-FR" sz="2400" baseline="30000" dirty="0" err="1"/>
              <a:t>fugitin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ullit</a:t>
            </a:r>
            <a:r>
              <a:rPr lang="fr-FR" sz="2400" baseline="30000" dirty="0"/>
              <a:t>, </a:t>
            </a:r>
            <a:r>
              <a:rPr lang="fr-FR" sz="2400" baseline="30000" dirty="0" err="1" smtClean="0"/>
              <a:t>iliquo</a:t>
            </a:r>
            <a:endParaRPr lang="fr-FR" sz="2400" baseline="30000" dirty="0"/>
          </a:p>
          <a:p>
            <a:pPr marL="180975" indent="-165100"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 smtClean="0"/>
              <a:t>omnis</a:t>
            </a:r>
            <a:r>
              <a:rPr lang="fr-FR" sz="2400" baseline="30000" dirty="0" smtClean="0"/>
              <a:t> </a:t>
            </a:r>
            <a:r>
              <a:rPr lang="fr-FR" sz="2400" baseline="30000" dirty="0" err="1"/>
              <a:t>dolles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diorumquam</a:t>
            </a:r>
            <a:r>
              <a:rPr lang="fr-FR" sz="2400" baseline="30000" dirty="0"/>
              <a:t>, </a:t>
            </a:r>
            <a:r>
              <a:rPr lang="fr-FR" sz="2400" baseline="30000" dirty="0" err="1"/>
              <a:t>ius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sinvers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pelitia</a:t>
            </a:r>
            <a:r>
              <a:rPr lang="fr-FR" sz="2400" baseline="30000" dirty="0"/>
              <a:t> quo </a:t>
            </a:r>
            <a:r>
              <a:rPr lang="fr-FR" sz="2400" baseline="30000" dirty="0" err="1"/>
              <a:t>ea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nam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repudit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atisciam</a:t>
            </a:r>
            <a:r>
              <a:rPr lang="fr-FR" sz="2400" baseline="30000" dirty="0"/>
              <a:t> </a:t>
            </a:r>
            <a:r>
              <a:rPr lang="fr-FR" sz="2400" baseline="30000" dirty="0" err="1"/>
              <a:t>expera</a:t>
            </a:r>
            <a:r>
              <a:rPr lang="fr-FR" sz="2400" baseline="30000" dirty="0"/>
              <a:t> </a:t>
            </a:r>
            <a:r>
              <a:rPr lang="fr-FR" sz="2400" baseline="30000" dirty="0" err="1" smtClean="0"/>
              <a:t>iliciae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cepernat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fugitas</a:t>
            </a:r>
            <a:r>
              <a:rPr lang="fr-FR" sz="2400" baseline="30000" dirty="0" smtClean="0"/>
              <a:t> sa </a:t>
            </a:r>
            <a:r>
              <a:rPr lang="fr-FR" sz="2400" baseline="30000" dirty="0" err="1" smtClean="0"/>
              <a:t>conse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molo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modi</a:t>
            </a:r>
            <a:r>
              <a:rPr lang="fr-FR" sz="2400" baseline="30000" dirty="0" smtClean="0"/>
              <a:t> </a:t>
            </a:r>
            <a:r>
              <a:rPr lang="fr-FR" sz="2400" baseline="30000" dirty="0" err="1" smtClean="0"/>
              <a:t>berecti</a:t>
            </a:r>
            <a:r>
              <a:rPr lang="fr-FR" sz="2400" baseline="30000" dirty="0" smtClean="0"/>
              <a:t> tem </a:t>
            </a:r>
            <a:r>
              <a:rPr lang="fr-FR" sz="2400" baseline="30000" dirty="0" err="1" smtClean="0"/>
              <a:t>ius</a:t>
            </a:r>
            <a:r>
              <a:rPr lang="fr-FR" sz="2400" baseline="30000" dirty="0" smtClean="0"/>
              <a:t>, officie </a:t>
            </a:r>
            <a:r>
              <a:rPr lang="fr-FR" sz="2400" baseline="30000" dirty="0" err="1" smtClean="0"/>
              <a:t>ndiscipsam</a:t>
            </a:r>
            <a:endParaRPr lang="fr-FR" sz="2400" i="1" dirty="0"/>
          </a:p>
        </p:txBody>
      </p:sp>
      <p:sp>
        <p:nvSpPr>
          <p:cNvPr id="11" name="Rogner un rectangle à un seul coin 10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2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B56F77-67F8-4CE7-BB54-35AA23D66155}" type="datetime4">
              <a:rPr lang="fr-FR" smtClean="0"/>
              <a:t>janvier 22, 2014</a:t>
            </a:fld>
            <a:endParaRPr lang="fr-FR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6" name="Connecteur droit 25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 userDrawn="1"/>
        </p:nvSpPr>
        <p:spPr>
          <a:xfrm>
            <a:off x="168009" y="1146614"/>
            <a:ext cx="2833424" cy="28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 userDrawn="1"/>
        </p:nvPicPr>
        <p:blipFill>
          <a:blip r:embed="rId2"/>
          <a:srcRect t="18855" b="18855"/>
          <a:stretch>
            <a:fillRect/>
          </a:stretch>
        </p:blipFill>
        <p:spPr>
          <a:xfrm>
            <a:off x="0" y="818567"/>
            <a:ext cx="9144000" cy="5439858"/>
          </a:xfrm>
          <a:prstGeom prst="rect">
            <a:avLst/>
          </a:prstGeom>
          <a:ln>
            <a:noFill/>
          </a:ln>
        </p:spPr>
      </p:pic>
      <p:sp>
        <p:nvSpPr>
          <p:cNvPr id="4" name="ZoneTexte 3"/>
          <p:cNvSpPr txBox="1"/>
          <p:nvPr userDrawn="1"/>
        </p:nvSpPr>
        <p:spPr>
          <a:xfrm>
            <a:off x="4390337" y="1575690"/>
            <a:ext cx="4361658" cy="2627048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wrap="square" tIns="280800" rtlCol="0">
            <a:noAutofit/>
          </a:bodyPr>
          <a:lstStyle/>
          <a:p>
            <a:pPr marL="355600" indent="-355600" defTabSz="541338">
              <a:spcBef>
                <a:spcPts val="1200"/>
              </a:spcBef>
              <a:buClr>
                <a:schemeClr val="accent6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excerferum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 err="1" smtClean="0"/>
              <a:t>nuscien</a:t>
            </a:r>
            <a:endParaRPr lang="fr-FR" sz="2800" b="1" i="0" baseline="30000" dirty="0"/>
          </a:p>
          <a:p>
            <a:pPr marL="355600" indent="-355600" defTabSz="541338">
              <a:spcBef>
                <a:spcPts val="1200"/>
              </a:spcBef>
              <a:buClr>
                <a:schemeClr val="accent6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ditione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 err="1"/>
              <a:t>dic</a:t>
            </a:r>
            <a:r>
              <a:rPr lang="fr-FR" sz="2800" b="1" i="0" baseline="30000" dirty="0"/>
              <a:t> tem </a:t>
            </a:r>
            <a:r>
              <a:rPr lang="fr-FR" sz="2800" b="1" i="0" baseline="30000" dirty="0" err="1"/>
              <a:t>hiciliciist</a:t>
            </a:r>
            <a:r>
              <a:rPr lang="fr-FR" sz="2800" b="1" i="0" baseline="30000" dirty="0"/>
              <a:t>, con rem </a:t>
            </a:r>
            <a:r>
              <a:rPr lang="fr-FR" sz="2800" b="1" i="0" baseline="30000" dirty="0" err="1"/>
              <a:t>aut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volest</a:t>
            </a:r>
            <a:r>
              <a:rPr lang="fr-FR" sz="2800" b="1" i="0" baseline="30000" dirty="0"/>
              <a:t>, </a:t>
            </a:r>
            <a:r>
              <a:rPr lang="fr-FR" sz="2800" b="1" i="0" baseline="30000" dirty="0" err="1"/>
              <a:t>sedi</a:t>
            </a:r>
            <a:r>
              <a:rPr lang="fr-FR" sz="2800" b="1" i="0" baseline="30000" dirty="0"/>
              <a:t> doles </a:t>
            </a:r>
            <a:endParaRPr lang="fr-FR" sz="2800" b="1" i="0" baseline="30000" dirty="0" smtClean="0"/>
          </a:p>
          <a:p>
            <a:pPr marL="355600" indent="-355600" defTabSz="541338">
              <a:spcBef>
                <a:spcPts val="1200"/>
              </a:spcBef>
              <a:buClr>
                <a:schemeClr val="accent6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erro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/>
              <a:t>te sa </a:t>
            </a:r>
            <a:r>
              <a:rPr lang="fr-FR" sz="2800" b="1" i="0" baseline="30000" dirty="0" err="1"/>
              <a:t>sam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volum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dolumqui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/>
              <a:t>aceprae</a:t>
            </a:r>
            <a:r>
              <a:rPr lang="fr-FR" sz="2800" b="1" i="0" baseline="30000" dirty="0"/>
              <a:t> </a:t>
            </a:r>
            <a:r>
              <a:rPr lang="fr-FR" sz="2800" b="1" i="0" baseline="30000" dirty="0" err="1" smtClean="0"/>
              <a:t>eicipsa</a:t>
            </a:r>
            <a:endParaRPr lang="fr-FR" sz="2800" b="1" i="0" baseline="30000" dirty="0" smtClean="0"/>
          </a:p>
          <a:p>
            <a:pPr marL="355600" indent="-355600" defTabSz="541338">
              <a:spcBef>
                <a:spcPts val="1200"/>
              </a:spcBef>
              <a:buClr>
                <a:schemeClr val="accent6"/>
              </a:buClr>
              <a:buSzPct val="100000"/>
              <a:buFont typeface="Lucida Grande"/>
              <a:buChar char="➔"/>
              <a:tabLst/>
            </a:pPr>
            <a:r>
              <a:rPr lang="fr-FR" sz="2800" b="1" i="0" baseline="30000" dirty="0" err="1" smtClean="0"/>
              <a:t>pelesequod</a:t>
            </a:r>
            <a:r>
              <a:rPr lang="fr-FR" sz="2800" b="1" i="0" baseline="30000" dirty="0" smtClean="0"/>
              <a:t> </a:t>
            </a:r>
            <a:r>
              <a:rPr lang="fr-FR" sz="2800" b="1" i="0" baseline="30000" dirty="0"/>
              <a:t>que cum </a:t>
            </a:r>
            <a:r>
              <a:rPr lang="fr-FR" sz="2800" b="1" i="0" baseline="30000" dirty="0" err="1" smtClean="0"/>
              <a:t>hicieni</a:t>
            </a:r>
            <a:endParaRPr lang="fr-FR" sz="2800" b="1" i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4308103" y="1409704"/>
            <a:ext cx="829009" cy="2675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Rogner un rectangle à un seul coin 15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434E1C-2E27-4D36-AEB3-9069DD8AE1E7}" type="datetime4">
              <a:rPr lang="fr-FR" smtClean="0"/>
              <a:t>janvier 22, 2014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Titre de votre présentation</a:t>
            </a:r>
            <a:endParaRPr lang="fr-FR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4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79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457200" rtl="0" eaLnBrk="1" latinLnBrk="0" hangingPunct="1">
        <a:spcBef>
          <a:spcPct val="20000"/>
        </a:spcBef>
        <a:buClr>
          <a:schemeClr val="accent6"/>
        </a:buClr>
        <a:buFont typeface="Brix Slab Bold" pitchFamily="50" charset="0"/>
        <a:buChar char="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7.emf"/><Relationship Id="rId10" Type="http://schemas.openxmlformats.org/officeDocument/2006/relationships/image" Target="../media/image6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 noChangeAspect="1"/>
          </p:cNvSpPr>
          <p:nvPr>
            <p:ph type="subTitle" idx="1"/>
          </p:nvPr>
        </p:nvSpPr>
        <p:spPr>
          <a:xfrm>
            <a:off x="2325712" y="3027838"/>
            <a:ext cx="4750227" cy="15479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Swingedouw 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(EPOC), J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.-C. 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Dutay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(LSCE), P. 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Braconnot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(LSCE), O. Marti (LSCE), 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L. 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Bopp (LSCE), C. Colin (IDES), J. Mignot (LOCEAN), M. 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Khodri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(LOCEAN)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fr-F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3822" y="103292"/>
            <a:ext cx="5908865" cy="2641042"/>
          </a:xfrm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WP5) Atlantic Ocean variability during the </a:t>
            </a:r>
            <a:r>
              <a:rPr lang="en-GB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Holocène</a:t>
            </a:r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model approach</a:t>
            </a: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Image 1" descr="CNRSfr-Bichro-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40" y="-11340"/>
            <a:ext cx="1079999" cy="10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199257"/>
            <a:ext cx="1619998" cy="67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96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3638"/>
          </a:xfrm>
        </p:spPr>
        <p:txBody>
          <a:bodyPr>
            <a:normAutofit/>
          </a:bodyPr>
          <a:lstStyle/>
          <a:p>
            <a:r>
              <a:rPr lang="fr-FR" sz="2400" dirty="0" err="1"/>
              <a:t>Freshwater</a:t>
            </a:r>
            <a:r>
              <a:rPr lang="fr-FR" sz="2400" dirty="0"/>
              <a:t> in the </a:t>
            </a:r>
            <a:r>
              <a:rPr lang="fr-FR" sz="2400" dirty="0" err="1"/>
              <a:t>Mediterranean</a:t>
            </a:r>
            <a:r>
              <a:rPr lang="fr-FR" sz="2400" dirty="0"/>
              <a:t> </a:t>
            </a:r>
            <a:r>
              <a:rPr lang="fr-FR" sz="2400" dirty="0" err="1"/>
              <a:t>era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399" y="1236134"/>
            <a:ext cx="8017931" cy="489003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Ivanovich</a:t>
            </a:r>
            <a:r>
              <a:rPr lang="fr-FR" dirty="0" smtClean="0">
                <a:solidFill>
                  <a:srgbClr val="FF0000"/>
                </a:solidFill>
              </a:rPr>
              <a:t> et al. (2013)</a:t>
            </a:r>
          </a:p>
          <a:p>
            <a:pPr lvl="1"/>
            <a:r>
              <a:rPr lang="fr-FR" sz="2000" dirty="0" err="1" smtClean="0"/>
              <a:t>Freshening</a:t>
            </a:r>
            <a:r>
              <a:rPr lang="fr-FR" sz="2000" dirty="0" smtClean="0"/>
              <a:t> </a:t>
            </a:r>
            <a:r>
              <a:rPr lang="fr-FR" sz="2000" dirty="0"/>
              <a:t>or </a:t>
            </a:r>
            <a:r>
              <a:rPr lang="fr-FR" sz="2000" dirty="0" err="1"/>
              <a:t>salinizing</a:t>
            </a:r>
            <a:r>
              <a:rPr lang="fr-FR" sz="2000" dirty="0"/>
              <a:t> the </a:t>
            </a:r>
            <a:r>
              <a:rPr lang="fr-FR" sz="2000" dirty="0" err="1"/>
              <a:t>mediterranean</a:t>
            </a:r>
            <a:r>
              <a:rPr lang="fr-FR" sz="2000" dirty="0"/>
              <a:t> has a </a:t>
            </a:r>
            <a:r>
              <a:rPr lang="fr-FR" sz="2000" dirty="0" err="1"/>
              <a:t>larger</a:t>
            </a:r>
            <a:r>
              <a:rPr lang="fr-FR" sz="2000" dirty="0"/>
              <a:t> impact </a:t>
            </a:r>
            <a:r>
              <a:rPr lang="fr-FR" sz="2000" dirty="0" err="1"/>
              <a:t>because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affects more the </a:t>
            </a:r>
            <a:r>
              <a:rPr lang="fr-FR" sz="2000" dirty="0" err="1"/>
              <a:t>whole</a:t>
            </a:r>
            <a:r>
              <a:rPr lang="fr-FR" sz="2000" dirty="0"/>
              <a:t> circulation</a:t>
            </a:r>
            <a:r>
              <a:rPr lang="fr-FR" sz="2000" dirty="0" smtClean="0"/>
              <a:t>!</a:t>
            </a: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2905"/>
            <a:ext cx="9144000" cy="332870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12175" y="2698239"/>
            <a:ext cx="157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Fresh Med’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6377861" y="2698239"/>
            <a:ext cx="157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Salty Med’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1297703" y="2698239"/>
            <a:ext cx="157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798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of MOW on </a:t>
            </a:r>
            <a:r>
              <a:rPr lang="fr-FR" dirty="0" err="1" smtClean="0"/>
              <a:t>ocean</a:t>
            </a:r>
            <a:r>
              <a:rPr lang="fr-FR" dirty="0" smtClean="0"/>
              <a:t> circulation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825" y="1117603"/>
            <a:ext cx="4313152" cy="287866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fr-FR" dirty="0">
                <a:solidFill>
                  <a:srgbClr val="FF0000"/>
                </a:solidFill>
              </a:rPr>
              <a:t>New et al. </a:t>
            </a:r>
            <a:r>
              <a:rPr lang="fr-FR" dirty="0" smtClean="0">
                <a:solidFill>
                  <a:srgbClr val="FF0000"/>
                </a:solidFill>
              </a:rPr>
              <a:t>(2001</a:t>
            </a:r>
            <a:r>
              <a:rPr lang="fr-FR" dirty="0" smtClean="0"/>
              <a:t>):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forced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 model</a:t>
            </a:r>
          </a:p>
          <a:p>
            <a:pPr>
              <a:lnSpc>
                <a:spcPts val="2400"/>
              </a:lnSpc>
            </a:pPr>
            <a:r>
              <a:rPr lang="fr-FR" dirty="0" smtClean="0"/>
              <a:t> the MOW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playing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on Azores </a:t>
            </a:r>
            <a:r>
              <a:rPr lang="fr-FR" dirty="0" err="1" smtClean="0"/>
              <a:t>Current</a:t>
            </a:r>
            <a:r>
              <a:rPr lang="fr-FR" dirty="0" smtClean="0"/>
              <a:t>!</a:t>
            </a:r>
          </a:p>
          <a:p>
            <a:pPr>
              <a:lnSpc>
                <a:spcPts val="2400"/>
              </a:lnSpc>
            </a:pPr>
            <a:r>
              <a:rPr lang="fr-FR" dirty="0" smtClean="0"/>
              <a:t>A crucial </a:t>
            </a:r>
            <a:r>
              <a:rPr lang="fr-FR" dirty="0" err="1" smtClean="0"/>
              <a:t>player</a:t>
            </a:r>
            <a:r>
              <a:rPr lang="fr-FR" dirty="0" smtClean="0"/>
              <a:t> of AMOC </a:t>
            </a:r>
            <a:r>
              <a:rPr lang="fr-FR" dirty="0" err="1" smtClean="0"/>
              <a:t>sensitivity</a:t>
            </a:r>
            <a:r>
              <a:rPr lang="fr-FR" dirty="0" smtClean="0"/>
              <a:t> to </a:t>
            </a:r>
            <a:r>
              <a:rPr lang="fr-FR" dirty="0" err="1" smtClean="0"/>
              <a:t>freshwater</a:t>
            </a:r>
            <a:r>
              <a:rPr lang="fr-FR" dirty="0" smtClean="0"/>
              <a:t> input in multi-model ensemble?(</a:t>
            </a:r>
            <a:r>
              <a:rPr lang="fr-FR" dirty="0" smtClean="0">
                <a:solidFill>
                  <a:srgbClr val="FF0000"/>
                </a:solidFill>
              </a:rPr>
              <a:t>Swingedouw et al. 2013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69" y="913637"/>
            <a:ext cx="4530415" cy="295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53" y="3786462"/>
            <a:ext cx="4551448" cy="30747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9" y="3862644"/>
            <a:ext cx="4355908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131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– main </a:t>
            </a:r>
            <a:r>
              <a:rPr lang="fr-FR" dirty="0" err="1" smtClean="0"/>
              <a:t>aims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2400" dirty="0" err="1" smtClean="0"/>
              <a:t>Two-way</a:t>
            </a:r>
            <a:r>
              <a:rPr lang="fr-FR" sz="2400" dirty="0" smtClean="0"/>
              <a:t> interactions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paleodata and model: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Pseudo-proxy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 to </a:t>
            </a:r>
            <a:r>
              <a:rPr lang="fr-FR" sz="2400" dirty="0" err="1" smtClean="0"/>
              <a:t>make</a:t>
            </a:r>
            <a:r>
              <a:rPr lang="fr-FR" sz="2400" dirty="0" smtClean="0"/>
              <a:t> the </a:t>
            </a:r>
            <a:r>
              <a:rPr lang="fr-FR" sz="2400" dirty="0" err="1" smtClean="0"/>
              <a:t>link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proxy location and large-</a:t>
            </a:r>
            <a:r>
              <a:rPr lang="fr-FR" sz="2400" dirty="0" err="1" smtClean="0"/>
              <a:t>scale</a:t>
            </a:r>
            <a:r>
              <a:rPr lang="fr-FR" sz="2400" dirty="0" smtClean="0"/>
              <a:t> </a:t>
            </a:r>
            <a:r>
              <a:rPr lang="fr-FR" sz="2400" dirty="0" err="1" smtClean="0"/>
              <a:t>dynamics</a:t>
            </a:r>
            <a:endParaRPr lang="fr-FR" sz="2400" dirty="0" smtClean="0"/>
          </a:p>
          <a:p>
            <a:pPr lvl="1">
              <a:lnSpc>
                <a:spcPct val="150000"/>
              </a:lnSpc>
            </a:pPr>
            <a:r>
              <a:rPr lang="fr-FR" sz="2400" dirty="0" err="1" smtClean="0"/>
              <a:t>Simulate</a:t>
            </a:r>
            <a:r>
              <a:rPr lang="fr-FR" sz="2400" dirty="0" smtClean="0"/>
              <a:t> proxy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err="1" smtClean="0"/>
              <a:t>Evaluate</a:t>
            </a:r>
            <a:r>
              <a:rPr lang="fr-FR" sz="2400" dirty="0" smtClean="0"/>
              <a:t> </a:t>
            </a:r>
            <a:r>
              <a:rPr lang="fr-FR" sz="2400" dirty="0" err="1" smtClean="0"/>
              <a:t>simulated</a:t>
            </a:r>
            <a:r>
              <a:rPr lang="fr-FR" sz="2400" dirty="0" smtClean="0"/>
              <a:t> </a:t>
            </a:r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frequency</a:t>
            </a:r>
            <a:r>
              <a:rPr lang="fr-FR" sz="2400" dirty="0" smtClean="0"/>
              <a:t> of a </a:t>
            </a:r>
            <a:r>
              <a:rPr lang="fr-FR" sz="2400" dirty="0" err="1" smtClean="0"/>
              <a:t>complex</a:t>
            </a:r>
            <a:r>
              <a:rPr lang="fr-FR" sz="2400" dirty="0" smtClean="0"/>
              <a:t>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 model (IPSL-CM5-LR) and </a:t>
            </a:r>
            <a:r>
              <a:rPr lang="fr-FR" sz="2400" dirty="0" err="1" smtClean="0"/>
              <a:t>response</a:t>
            </a:r>
            <a:r>
              <a:rPr lang="fr-FR" sz="2400" dirty="0" smtClean="0"/>
              <a:t> to </a:t>
            </a:r>
            <a:r>
              <a:rPr lang="fr-FR" sz="2400" dirty="0" err="1" smtClean="0"/>
              <a:t>external</a:t>
            </a:r>
            <a:r>
              <a:rPr lang="fr-FR" sz="2400" dirty="0" smtClean="0"/>
              <a:t> forcing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Test a few </a:t>
            </a:r>
            <a:r>
              <a:rPr lang="fr-FR" sz="2400" dirty="0" err="1" smtClean="0"/>
              <a:t>hypotheses</a:t>
            </a:r>
            <a:r>
              <a:rPr lang="fr-FR" sz="2400" dirty="0" smtClean="0"/>
              <a:t> </a:t>
            </a:r>
            <a:r>
              <a:rPr lang="fr-FR" sz="2400" dirty="0" err="1" smtClean="0"/>
              <a:t>notably</a:t>
            </a:r>
            <a:r>
              <a:rPr lang="fr-FR" sz="2400" dirty="0" smtClean="0"/>
              <a:t> </a:t>
            </a:r>
            <a:r>
              <a:rPr lang="fr-FR" sz="2400" dirty="0" err="1" smtClean="0"/>
              <a:t>concerning</a:t>
            </a:r>
            <a:r>
              <a:rPr lang="fr-FR" sz="2400" dirty="0" smtClean="0"/>
              <a:t> </a:t>
            </a:r>
            <a:r>
              <a:rPr lang="fr-FR" sz="2400" dirty="0" err="1" smtClean="0"/>
              <a:t>link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MOW and </a:t>
            </a:r>
            <a:r>
              <a:rPr lang="fr-FR" sz="2400" dirty="0" err="1" smtClean="0"/>
              <a:t>gyres</a:t>
            </a:r>
            <a:r>
              <a:rPr lang="fr-FR" sz="2400" dirty="0" smtClean="0"/>
              <a:t>-AMOC</a:t>
            </a:r>
            <a:endParaRPr lang="fr-FR" sz="2400" dirty="0" smtClean="0"/>
          </a:p>
          <a:p>
            <a:pPr>
              <a:lnSpc>
                <a:spcPct val="150000"/>
              </a:lnSpc>
            </a:pPr>
            <a:endParaRPr lang="fr-FR" sz="2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4248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age 7" descr="Balein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8200" y="609600"/>
            <a:ext cx="8644466" cy="48900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b="1" dirty="0" err="1" smtClean="0">
                <a:solidFill>
                  <a:schemeClr val="bg1"/>
                </a:solidFill>
              </a:rPr>
              <a:t>Thank’s</a:t>
            </a:r>
            <a:r>
              <a:rPr lang="fr-FR" sz="2800" b="1" dirty="0" smtClean="0">
                <a:solidFill>
                  <a:schemeClr val="bg1"/>
                </a:solidFill>
              </a:rPr>
              <a:t> for </a:t>
            </a:r>
            <a:r>
              <a:rPr lang="fr-FR" sz="2800" b="1" dirty="0" err="1" smtClean="0">
                <a:solidFill>
                  <a:schemeClr val="bg1"/>
                </a:solidFill>
              </a:rPr>
              <a:t>your</a:t>
            </a:r>
            <a:r>
              <a:rPr lang="fr-FR" sz="2800" b="1" dirty="0" smtClean="0">
                <a:solidFill>
                  <a:schemeClr val="bg1"/>
                </a:solidFill>
              </a:rPr>
              <a:t> attention!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476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/>
              <a:t>IPSL </a:t>
            </a:r>
            <a:r>
              <a:rPr lang="fr-FR" dirty="0" err="1" smtClean="0"/>
              <a:t>available</a:t>
            </a:r>
            <a:r>
              <a:rPr lang="fr-FR" dirty="0" smtClean="0"/>
              <a:t> simulation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28" y="1151467"/>
            <a:ext cx="6840270" cy="503759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32" y="913638"/>
            <a:ext cx="6715168" cy="60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10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 noChangeAspect="1"/>
          </p:cNvSpPr>
          <p:nvPr>
            <p:ph type="subTitle" idx="1"/>
          </p:nvPr>
        </p:nvSpPr>
        <p:spPr>
          <a:xfrm>
            <a:off x="2325712" y="3027838"/>
            <a:ext cx="4750227" cy="15479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Swingedouw 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(EPOC), J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.-C. 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Dutay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(LSCE), P. 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Braconnot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(LSCE), O. Marti (LSCE), 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L. 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Bopp (LSCE), C. Colin (IDES), J. Mignot (LOCEAN), M. </a:t>
            </a:r>
            <a:r>
              <a:rPr lang="en-GB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Khodri</a:t>
            </a:r>
            <a:r>
              <a:rPr lang="en-GB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(LOCEAN)</a:t>
            </a:r>
            <a:r>
              <a:rPr lang="en-GB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fr-F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3822" y="103292"/>
            <a:ext cx="5908865" cy="2641042"/>
          </a:xfrm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WP5) Atlantic Ocean variability during the </a:t>
            </a:r>
            <a:r>
              <a:rPr lang="en-GB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Holocène</a:t>
            </a:r>
            <a:r>
              <a:rPr lang="en-GB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model approach</a:t>
            </a: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Image 1" descr="CNRSfr-Bichro-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40" y="-11340"/>
            <a:ext cx="1079999" cy="10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199257"/>
            <a:ext cx="1619998" cy="677595"/>
          </a:xfrm>
          <a:prstGeom prst="rect">
            <a:avLst/>
          </a:prstGeom>
        </p:spPr>
      </p:pic>
      <p:pic>
        <p:nvPicPr>
          <p:cNvPr id="8" name="Image 7" descr="madscienti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74" y="1674283"/>
            <a:ext cx="4805830" cy="45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24" y="2150339"/>
            <a:ext cx="2324099" cy="22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86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Decadal</a:t>
            </a:r>
            <a:r>
              <a:rPr lang="fr-FR" dirty="0" smtClean="0"/>
              <a:t> variations: </a:t>
            </a:r>
            <a:r>
              <a:rPr lang="fr-FR" dirty="0" err="1" smtClean="0"/>
              <a:t>incomings</a:t>
            </a:r>
            <a:r>
              <a:rPr lang="fr-FR" dirty="0" smtClean="0"/>
              <a:t> of GREENLAND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236134"/>
            <a:ext cx="4143059" cy="4890030"/>
          </a:xfrm>
        </p:spPr>
        <p:txBody>
          <a:bodyPr/>
          <a:lstStyle/>
          <a:p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Greenland</a:t>
            </a:r>
            <a:r>
              <a:rPr lang="fr-FR" dirty="0" smtClean="0"/>
              <a:t> data, </a:t>
            </a:r>
            <a:r>
              <a:rPr lang="fr-FR" dirty="0" err="1" smtClean="0"/>
              <a:t>Icelandic</a:t>
            </a:r>
            <a:r>
              <a:rPr lang="fr-FR" dirty="0" smtClean="0"/>
              <a:t> bivalves and last </a:t>
            </a:r>
            <a:r>
              <a:rPr lang="fr-FR" dirty="0" err="1" smtClean="0"/>
              <a:t>millennium</a:t>
            </a:r>
            <a:r>
              <a:rPr lang="fr-FR" dirty="0" smtClean="0"/>
              <a:t> simulations</a:t>
            </a:r>
          </a:p>
          <a:p>
            <a:r>
              <a:rPr lang="fr-FR" dirty="0" smtClean="0"/>
              <a:t>Key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: Pinatubo-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volcanic</a:t>
            </a:r>
            <a:r>
              <a:rPr lang="fr-FR" dirty="0" smtClean="0"/>
              <a:t> </a:t>
            </a:r>
            <a:r>
              <a:rPr lang="fr-FR" dirty="0" err="1" smtClean="0"/>
              <a:t>eruption</a:t>
            </a:r>
            <a:r>
              <a:rPr lang="fr-FR" dirty="0" smtClean="0"/>
              <a:t> reset a 20-yr </a:t>
            </a:r>
            <a:r>
              <a:rPr lang="fr-FR" dirty="0" err="1" smtClean="0"/>
              <a:t>variability</a:t>
            </a:r>
            <a:r>
              <a:rPr lang="fr-FR" dirty="0" smtClean="0"/>
              <a:t> in the </a:t>
            </a:r>
            <a:r>
              <a:rPr lang="fr-FR" dirty="0" err="1" smtClean="0"/>
              <a:t>North</a:t>
            </a:r>
            <a:r>
              <a:rPr lang="fr-FR" dirty="0" smtClean="0"/>
              <a:t> Atlantic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new marine data </a:t>
            </a:r>
            <a:r>
              <a:rPr lang="fr-FR" dirty="0" err="1" smtClean="0"/>
              <a:t>from</a:t>
            </a:r>
            <a:r>
              <a:rPr lang="fr-FR" dirty="0" smtClean="0"/>
              <a:t> HAMOC?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5919291" y="913638"/>
            <a:ext cx="2884526" cy="2639046"/>
            <a:chOff x="541059" y="3385689"/>
            <a:chExt cx="3556808" cy="3604861"/>
          </a:xfrm>
        </p:grpSpPr>
        <p:pic>
          <p:nvPicPr>
            <p:cNvPr id="8" name="Image 3" descr="d18O-millgreenland-1000-1973-eof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9" y="3385689"/>
              <a:ext cx="3556808" cy="347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95864" y="6570136"/>
              <a:ext cx="2975154" cy="420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accent6"/>
                  </a:solidFill>
                </a:rPr>
                <a:t>Ortega et al., soumis</a:t>
              </a:r>
              <a:endParaRPr lang="fr-FR" sz="14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0" name="Image 9" descr="ttp://dods.extra.cea.fr/work/p86swing/Millennium/Volcan/SpectralAnalysis/IceCoresO18_490/IceCoresO1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39" y="3662893"/>
            <a:ext cx="3271761" cy="32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998" y="0"/>
            <a:ext cx="486980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9406" y="503407"/>
            <a:ext cx="349424" cy="2844000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765777" y="503407"/>
            <a:ext cx="349424" cy="2844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508064" y="3657241"/>
            <a:ext cx="349424" cy="2844000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220935" y="3657241"/>
            <a:ext cx="349424" cy="2844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546747"/>
            <a:ext cx="3678133" cy="23250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887762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millennium: what causes LIA and MCA?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267" y="1236134"/>
            <a:ext cx="4809066" cy="489003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Schurer</a:t>
            </a:r>
            <a:r>
              <a:rPr lang="fr-FR" dirty="0" smtClean="0">
                <a:solidFill>
                  <a:srgbClr val="FF0000"/>
                </a:solidFill>
              </a:rPr>
              <a:t> et al. (NG 2014)</a:t>
            </a:r>
            <a:r>
              <a:rPr lang="fr-FR" dirty="0" smtClean="0"/>
              <a:t>: </a:t>
            </a:r>
            <a:r>
              <a:rPr lang="fr-FR" dirty="0" err="1" smtClean="0"/>
              <a:t>detection</a:t>
            </a:r>
            <a:r>
              <a:rPr lang="fr-FR" dirty="0" smtClean="0"/>
              <a:t>-attribution </a:t>
            </a:r>
            <a:r>
              <a:rPr lang="fr-FR" dirty="0" err="1" smtClean="0"/>
              <a:t>hardly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a </a:t>
            </a:r>
            <a:r>
              <a:rPr lang="fr-FR" dirty="0" err="1" smtClean="0"/>
              <a:t>solar</a:t>
            </a:r>
            <a:r>
              <a:rPr lang="fr-FR" dirty="0" smtClean="0"/>
              <a:t> signal in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Hemisphere</a:t>
            </a:r>
            <a:r>
              <a:rPr lang="fr-FR" dirty="0" smtClean="0"/>
              <a:t> reconstruction</a:t>
            </a:r>
          </a:p>
          <a:p>
            <a:r>
              <a:rPr lang="fr-FR" dirty="0" smtClean="0"/>
              <a:t>A few </a:t>
            </a:r>
            <a:r>
              <a:rPr lang="fr-FR" dirty="0" err="1" smtClean="0"/>
              <a:t>proxies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FF0000"/>
                </a:solidFill>
              </a:rPr>
              <a:t>Lund et al. 2006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Wanamaker</a:t>
            </a:r>
            <a:r>
              <a:rPr lang="fr-FR" dirty="0" smtClean="0">
                <a:solidFill>
                  <a:srgbClr val="FF0000"/>
                </a:solidFill>
              </a:rPr>
              <a:t> et al. 2012</a:t>
            </a:r>
            <a:r>
              <a:rPr lang="fr-FR" dirty="0" smtClean="0"/>
              <a:t>) </a:t>
            </a:r>
            <a:r>
              <a:rPr lang="fr-FR" dirty="0" err="1" smtClean="0"/>
              <a:t>indicate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AMOC </a:t>
            </a:r>
            <a:r>
              <a:rPr lang="fr-FR" dirty="0" err="1" smtClean="0"/>
              <a:t>goes</a:t>
            </a:r>
            <a:r>
              <a:rPr lang="fr-FR" dirty="0" smtClean="0"/>
              <a:t> in line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variations</a:t>
            </a:r>
          </a:p>
          <a:p>
            <a:r>
              <a:rPr lang="fr-FR" dirty="0" smtClean="0"/>
              <a:t>Most </a:t>
            </a:r>
            <a:r>
              <a:rPr lang="fr-FR" dirty="0" err="1" smtClean="0"/>
              <a:t>c</a:t>
            </a:r>
            <a:r>
              <a:rPr lang="fr-FR" dirty="0" err="1" smtClean="0"/>
              <a:t>limate</a:t>
            </a:r>
            <a:r>
              <a:rPr lang="fr-FR" dirty="0" smtClean="0"/>
              <a:t> simulations </a:t>
            </a:r>
            <a:r>
              <a:rPr lang="fr-FR" dirty="0" err="1" smtClean="0"/>
              <a:t>mainly</a:t>
            </a:r>
            <a:r>
              <a:rPr lang="fr-FR" dirty="0" smtClean="0"/>
              <a:t> show a </a:t>
            </a:r>
            <a:r>
              <a:rPr lang="fr-FR" dirty="0" err="1" smtClean="0"/>
              <a:t>weakening</a:t>
            </a:r>
            <a:r>
              <a:rPr lang="fr-FR" dirty="0" smtClean="0"/>
              <a:t> of the AMOC in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solar</a:t>
            </a:r>
            <a:r>
              <a:rPr lang="fr-FR" dirty="0" smtClean="0"/>
              <a:t> forcing (</a:t>
            </a:r>
            <a:r>
              <a:rPr lang="fr-FR" dirty="0" smtClean="0">
                <a:solidFill>
                  <a:srgbClr val="FF0000"/>
                </a:solidFill>
              </a:rPr>
              <a:t>Swingedouw et al. 2011</a:t>
            </a:r>
            <a:r>
              <a:rPr lang="fr-FR" dirty="0" smtClean="0"/>
              <a:t>)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freqency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volcanoes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FF0000"/>
                </a:solidFill>
              </a:rPr>
              <a:t>Miller et al. 2012</a:t>
            </a:r>
            <a:r>
              <a:rPr lang="fr-FR" dirty="0" smtClean="0"/>
              <a:t>)?</a:t>
            </a:r>
          </a:p>
          <a:p>
            <a:r>
              <a:rPr lang="fr-FR" dirty="0" smtClean="0"/>
              <a:t>An </a:t>
            </a:r>
            <a:r>
              <a:rPr lang="fr-FR" dirty="0" err="1" smtClean="0"/>
              <a:t>internal</a:t>
            </a:r>
            <a:r>
              <a:rPr lang="fr-FR" dirty="0" smtClean="0"/>
              <a:t> mode of the AMOC (</a:t>
            </a:r>
            <a:r>
              <a:rPr lang="fr-FR" dirty="0" smtClean="0">
                <a:solidFill>
                  <a:srgbClr val="FF0000"/>
                </a:solidFill>
              </a:rPr>
              <a:t>De </a:t>
            </a:r>
            <a:r>
              <a:rPr lang="fr-FR" dirty="0" err="1" smtClean="0">
                <a:solidFill>
                  <a:srgbClr val="FF0000"/>
                </a:solidFill>
              </a:rPr>
              <a:t>Verdiere</a:t>
            </a:r>
            <a:r>
              <a:rPr lang="fr-FR" dirty="0" smtClean="0">
                <a:solidFill>
                  <a:srgbClr val="FF0000"/>
                </a:solidFill>
              </a:rPr>
              <a:t> et al. </a:t>
            </a:r>
            <a:r>
              <a:rPr lang="fr-FR" dirty="0" smtClean="0">
                <a:solidFill>
                  <a:srgbClr val="FF0000"/>
                </a:solidFill>
              </a:rPr>
              <a:t>2007</a:t>
            </a:r>
            <a:r>
              <a:rPr lang="fr-FR" dirty="0" smtClean="0"/>
              <a:t>)?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5396384" y="913638"/>
            <a:ext cx="3848388" cy="4052052"/>
            <a:chOff x="5295611" y="913638"/>
            <a:chExt cx="3848388" cy="405205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6384" y="2935116"/>
              <a:ext cx="3747615" cy="166124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611" y="913638"/>
              <a:ext cx="3560646" cy="202147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021347" y="4596358"/>
              <a:ext cx="2177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Lund et al. 2006</a:t>
              </a:r>
              <a:endParaRPr lang="en-GB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5068816" y="931331"/>
            <a:ext cx="4130596" cy="5621870"/>
            <a:chOff x="5230383" y="2909484"/>
            <a:chExt cx="3913616" cy="283651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0383" y="2909484"/>
              <a:ext cx="3913616" cy="2596412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230383" y="5467007"/>
              <a:ext cx="3818138" cy="2789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Wanamaker et al. 2012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5442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smtClean="0"/>
              <a:t>1.5 </a:t>
            </a:r>
            <a:r>
              <a:rPr lang="fr-FR" dirty="0" err="1"/>
              <a:t>kyr</a:t>
            </a:r>
            <a:r>
              <a:rPr lang="fr-FR" dirty="0"/>
              <a:t> cycle in the Atlantic </a:t>
            </a:r>
            <a:r>
              <a:rPr lang="fr-FR" dirty="0" err="1"/>
              <a:t>Ocean</a:t>
            </a:r>
            <a:r>
              <a:rPr lang="fr-FR" dirty="0"/>
              <a:t>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70" y="3709288"/>
            <a:ext cx="3534564" cy="2962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15" y="913638"/>
            <a:ext cx="4815686" cy="59443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137400" y="556260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De </a:t>
            </a:r>
            <a:r>
              <a:rPr lang="en-GB" sz="800" dirty="0" err="1"/>
              <a:t>M</a:t>
            </a:r>
            <a:r>
              <a:rPr lang="en-GB" sz="800" dirty="0" err="1" smtClean="0"/>
              <a:t>enocal</a:t>
            </a:r>
            <a:r>
              <a:rPr lang="en-GB" sz="800" dirty="0" smtClean="0"/>
              <a:t> et al. (2001)</a:t>
            </a:r>
            <a:endParaRPr lang="en-GB" sz="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86600" y="479425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Thornalley</a:t>
            </a:r>
            <a:r>
              <a:rPr lang="en-GB" sz="800" dirty="0" smtClean="0"/>
              <a:t> et al. (2009)</a:t>
            </a:r>
            <a:endParaRPr lang="en-GB" sz="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75030" y="6337756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Sabatier et al. (2007)</a:t>
            </a:r>
            <a:endParaRPr lang="en-GB" sz="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239000" y="3543300"/>
            <a:ext cx="1270000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Bond et al. (2001)</a:t>
            </a:r>
            <a:endParaRPr lang="en-GB" sz="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181850" y="1536700"/>
            <a:ext cx="1270000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Jackson et al. (2005)</a:t>
            </a:r>
            <a:endParaRPr lang="en-GB" sz="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245350" y="2806700"/>
            <a:ext cx="1270000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Steinhilber</a:t>
            </a:r>
            <a:r>
              <a:rPr lang="en-GB" sz="800" dirty="0" smtClean="0"/>
              <a:t> et al. (2009)</a:t>
            </a:r>
            <a:endParaRPr lang="en-GB" sz="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134530"/>
            <a:ext cx="4468579" cy="489003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dirty="0" smtClean="0"/>
              <a:t>More and more </a:t>
            </a:r>
            <a:r>
              <a:rPr lang="fr-FR" dirty="0" err="1" smtClean="0"/>
              <a:t>evidences</a:t>
            </a:r>
            <a:endParaRPr lang="fr-FR" dirty="0" smtClean="0"/>
          </a:p>
          <a:p>
            <a:pPr lvl="1">
              <a:lnSpc>
                <a:spcPts val="3000"/>
              </a:lnSpc>
            </a:pPr>
            <a:r>
              <a:rPr lang="fr-FR" sz="2000" dirty="0"/>
              <a:t> </a:t>
            </a:r>
            <a:r>
              <a:rPr lang="fr-FR" sz="2000" i="1" dirty="0"/>
              <a:t>Cf.</a:t>
            </a:r>
            <a:r>
              <a:rPr lang="fr-FR" sz="2000" dirty="0"/>
              <a:t> compilation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Sorrel et al. (NG 2012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r>
              <a:rPr lang="fr-FR" dirty="0" smtClean="0"/>
              <a:t>Not due to </a:t>
            </a:r>
            <a:r>
              <a:rPr lang="fr-FR" dirty="0" err="1" smtClean="0"/>
              <a:t>solar</a:t>
            </a:r>
            <a:r>
              <a:rPr lang="fr-FR" dirty="0" smtClean="0"/>
              <a:t> forcing!</a:t>
            </a:r>
          </a:p>
          <a:p>
            <a:pPr>
              <a:lnSpc>
                <a:spcPts val="3000"/>
              </a:lnSpc>
            </a:pPr>
            <a:r>
              <a:rPr lang="fr-FR" dirty="0" err="1" smtClean="0"/>
              <a:t>Internal</a:t>
            </a:r>
            <a:r>
              <a:rPr lang="fr-FR" dirty="0" smtClean="0"/>
              <a:t> AMOC </a:t>
            </a:r>
            <a:r>
              <a:rPr lang="fr-FR" dirty="0" err="1" smtClean="0"/>
              <a:t>variability</a:t>
            </a:r>
            <a:r>
              <a:rPr lang="fr-FR" dirty="0" smtClean="0"/>
              <a:t>?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96535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/>
              <a:t>IPSL </a:t>
            </a:r>
            <a:r>
              <a:rPr lang="fr-FR" dirty="0" err="1" smtClean="0"/>
              <a:t>available</a:t>
            </a:r>
            <a:r>
              <a:rPr lang="fr-FR" dirty="0" smtClean="0"/>
              <a:t> simulation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131" y="1100669"/>
            <a:ext cx="8241971" cy="5317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IPSL-CM5A-LR model:</a:t>
            </a:r>
          </a:p>
          <a:p>
            <a:pPr lvl="1">
              <a:lnSpc>
                <a:spcPct val="150000"/>
              </a:lnSpc>
            </a:pPr>
            <a:r>
              <a:rPr lang="fr-FR" sz="2000" dirty="0" err="1" smtClean="0"/>
              <a:t>Ocean</a:t>
            </a:r>
            <a:r>
              <a:rPr lang="fr-FR" sz="2000" dirty="0" smtClean="0"/>
              <a:t>: NEMO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PISCES</a:t>
            </a:r>
          </a:p>
          <a:p>
            <a:pPr lvl="1">
              <a:lnSpc>
                <a:spcPct val="150000"/>
              </a:lnSpc>
            </a:pPr>
            <a:r>
              <a:rPr lang="fr-FR" sz="2000" dirty="0" err="1" smtClean="0"/>
              <a:t>Atmopshere</a:t>
            </a:r>
            <a:r>
              <a:rPr lang="fr-FR" sz="2000" dirty="0" smtClean="0"/>
              <a:t> </a:t>
            </a:r>
            <a:r>
              <a:rPr lang="fr-FR" sz="2000" dirty="0" err="1" smtClean="0"/>
              <a:t>LMDz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FR" sz="2000" dirty="0" err="1" smtClean="0"/>
              <a:t>Around</a:t>
            </a:r>
            <a:r>
              <a:rPr lang="fr-FR" sz="2000" dirty="0" smtClean="0"/>
              <a:t> 2 </a:t>
            </a:r>
            <a:r>
              <a:rPr lang="fr-FR" sz="2000" dirty="0" err="1" smtClean="0"/>
              <a:t>degree</a:t>
            </a:r>
            <a:r>
              <a:rPr lang="fr-FR" sz="2000" dirty="0" smtClean="0"/>
              <a:t> </a:t>
            </a:r>
            <a:r>
              <a:rPr lang="fr-FR" sz="2000" dirty="0" err="1" smtClean="0"/>
              <a:t>resolution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Last </a:t>
            </a:r>
            <a:r>
              <a:rPr lang="fr-FR" dirty="0" err="1" smtClean="0"/>
              <a:t>millennium</a:t>
            </a:r>
            <a:r>
              <a:rPr lang="fr-FR" dirty="0" smtClean="0"/>
              <a:t> simulation (850-2005)</a:t>
            </a:r>
          </a:p>
          <a:p>
            <a:pPr>
              <a:lnSpc>
                <a:spcPct val="150000"/>
              </a:lnSpc>
            </a:pPr>
            <a:r>
              <a:rPr lang="fr-FR" dirty="0"/>
              <a:t>2000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least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preindustrial</a:t>
            </a:r>
            <a:r>
              <a:rPr lang="fr-FR" dirty="0"/>
              <a:t> conditions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Snapshot</a:t>
            </a:r>
            <a:r>
              <a:rPr lang="fr-FR" dirty="0" smtClean="0"/>
              <a:t> for a few </a:t>
            </a:r>
            <a:r>
              <a:rPr lang="fr-FR" dirty="0" err="1" smtClean="0"/>
              <a:t>key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of the </a:t>
            </a:r>
            <a:r>
              <a:rPr lang="fr-FR" dirty="0" err="1" smtClean="0"/>
              <a:t>Holocene</a:t>
            </a:r>
            <a:r>
              <a:rPr lang="fr-FR" dirty="0" smtClean="0"/>
              <a:t> (6kyr, 9kyr)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Transient</a:t>
            </a:r>
            <a:r>
              <a:rPr lang="fr-FR" dirty="0" smtClean="0"/>
              <a:t> simulation </a:t>
            </a:r>
            <a:r>
              <a:rPr lang="fr-FR" dirty="0" err="1" smtClean="0"/>
              <a:t>covering</a:t>
            </a:r>
            <a:r>
              <a:rPr lang="fr-FR" dirty="0" smtClean="0"/>
              <a:t> 6 to 2 </a:t>
            </a:r>
            <a:r>
              <a:rPr lang="fr-FR" dirty="0" err="1" smtClean="0"/>
              <a:t>kyr</a:t>
            </a:r>
            <a:r>
              <a:rPr lang="fr-FR" dirty="0" smtClean="0"/>
              <a:t> BP (issue </a:t>
            </a:r>
            <a:r>
              <a:rPr lang="fr-FR" dirty="0" err="1" smtClean="0"/>
              <a:t>with</a:t>
            </a:r>
            <a:r>
              <a:rPr lang="fr-FR" dirty="0" smtClean="0"/>
              <a:t> outputs)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Transient</a:t>
            </a:r>
            <a:r>
              <a:rPr lang="fr-FR" dirty="0" smtClean="0"/>
              <a:t> 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changes in insolation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on MOW 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7" name="Grouper 148"/>
          <p:cNvGrpSpPr>
            <a:grpSpLocks noChangeAspect="1"/>
          </p:cNvGrpSpPr>
          <p:nvPr/>
        </p:nvGrpSpPr>
        <p:grpSpPr bwMode="auto">
          <a:xfrm>
            <a:off x="4782975" y="797298"/>
            <a:ext cx="5041542" cy="2880933"/>
            <a:chOff x="0" y="908050"/>
            <a:chExt cx="9826625" cy="558080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71663" y="1609725"/>
              <a:ext cx="5943600" cy="4343400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3" y="2981325"/>
              <a:ext cx="1357312" cy="130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4310062" y="1143000"/>
              <a:ext cx="2438399" cy="1362076"/>
              <a:chOff x="2715" y="720"/>
              <a:chExt cx="1536" cy="858"/>
            </a:xfrm>
          </p:grpSpPr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0" y="720"/>
                <a:ext cx="86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4" name="AutoShape 8"/>
              <p:cNvSpPr>
                <a:spLocks noChangeArrowheads="1"/>
              </p:cNvSpPr>
              <p:nvPr/>
            </p:nvSpPr>
            <p:spPr bwMode="auto">
              <a:xfrm>
                <a:off x="2715" y="864"/>
                <a:ext cx="374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0 w 21600"/>
                  <a:gd name="T13" fmla="*/ 5383 h 21600"/>
                  <a:gd name="T14" fmla="*/ 18886 w 21600"/>
                  <a:gd name="T15" fmla="*/ 162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CC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6824660" y="2208213"/>
              <a:ext cx="1492250" cy="2439988"/>
              <a:chOff x="4299" y="1391"/>
              <a:chExt cx="940" cy="1537"/>
            </a:xfrm>
          </p:grpSpPr>
          <p:pic>
            <p:nvPicPr>
              <p:cNvPr id="31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940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2" name="AutoShape 11"/>
              <p:cNvSpPr>
                <a:spLocks noChangeArrowheads="1"/>
              </p:cNvSpPr>
              <p:nvPr/>
            </p:nvSpPr>
            <p:spPr bwMode="auto">
              <a:xfrm rot="2460000">
                <a:off x="4348" y="1391"/>
                <a:ext cx="375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98 w 21600"/>
                  <a:gd name="T13" fmla="*/ 5383 h 21600"/>
                  <a:gd name="T14" fmla="*/ 18893 w 21600"/>
                  <a:gd name="T15" fmla="*/ 162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CC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5154613" y="4914901"/>
              <a:ext cx="2282825" cy="1485900"/>
              <a:chOff x="3247" y="3096"/>
              <a:chExt cx="1438" cy="936"/>
            </a:xfrm>
          </p:grpSpPr>
          <p:pic>
            <p:nvPicPr>
              <p:cNvPr id="29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" y="3174"/>
                <a:ext cx="908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" name="AutoShape 14"/>
              <p:cNvSpPr>
                <a:spLocks noChangeArrowheads="1"/>
              </p:cNvSpPr>
              <p:nvPr/>
            </p:nvSpPr>
            <p:spPr bwMode="auto">
              <a:xfrm rot="8100000">
                <a:off x="4311" y="3096"/>
                <a:ext cx="374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0 w 21600"/>
                  <a:gd name="T13" fmla="*/ 5383 h 21600"/>
                  <a:gd name="T14" fmla="*/ 18886 w 21600"/>
                  <a:gd name="T15" fmla="*/ 162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CC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2319338" y="4962527"/>
              <a:ext cx="2357438" cy="1300163"/>
              <a:chOff x="1461" y="3126"/>
              <a:chExt cx="1485" cy="819"/>
            </a:xfrm>
          </p:grpSpPr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" y="3126"/>
                <a:ext cx="870" cy="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8" name="AutoShape 17"/>
              <p:cNvSpPr>
                <a:spLocks noChangeArrowheads="1"/>
              </p:cNvSpPr>
              <p:nvPr/>
            </p:nvSpPr>
            <p:spPr bwMode="auto">
              <a:xfrm rot="-10620000">
                <a:off x="2572" y="3607"/>
                <a:ext cx="374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0 w 21600"/>
                  <a:gd name="T13" fmla="*/ 5383 h 21600"/>
                  <a:gd name="T14" fmla="*/ 18886 w 21600"/>
                  <a:gd name="T15" fmla="*/ 162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CC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 rot="-7140000">
              <a:off x="1859756" y="4442619"/>
              <a:ext cx="593725" cy="509588"/>
            </a:xfrm>
            <a:custGeom>
              <a:avLst/>
              <a:gdLst>
                <a:gd name="T0" fmla="*/ 336441858 w 21600"/>
                <a:gd name="T1" fmla="*/ 0 h 21600"/>
                <a:gd name="T2" fmla="*/ 0 w 21600"/>
                <a:gd name="T3" fmla="*/ 141814306 h 21600"/>
                <a:gd name="T4" fmla="*/ 336441858 w 21600"/>
                <a:gd name="T5" fmla="*/ 283628636 h 21600"/>
                <a:gd name="T6" fmla="*/ 448588896 w 21600"/>
                <a:gd name="T7" fmla="*/ 14181430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CCCC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098676" y="1219200"/>
              <a:ext cx="1906588" cy="1585913"/>
              <a:chOff x="1322" y="768"/>
              <a:chExt cx="1201" cy="999"/>
            </a:xfrm>
          </p:grpSpPr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707" y="768"/>
                <a:ext cx="816" cy="816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 rot="-2700000">
                <a:off x="1322" y="1446"/>
                <a:ext cx="374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50 w 21600"/>
                  <a:gd name="T13" fmla="*/ 5383 h 21600"/>
                  <a:gd name="T14" fmla="*/ 18886 w 21600"/>
                  <a:gd name="T15" fmla="*/ 1621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CC99"/>
                  </a:gs>
                  <a:gs pos="100000">
                    <a:srgbClr val="CC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26" name="Object 2"/>
              <p:cNvGraphicFramePr>
                <a:graphicFrameLocks noChangeAspect="1"/>
              </p:cNvGraphicFramePr>
              <p:nvPr/>
            </p:nvGraphicFramePr>
            <p:xfrm>
              <a:off x="1749" y="1062"/>
              <a:ext cx="695" cy="2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Équation" r:id="rId8" imgW="1054100" imgH="368300" progId="Equation.3">
                      <p:embed/>
                    </p:oleObj>
                  </mc:Choice>
                  <mc:Fallback>
                    <p:oleObj name="Équation" r:id="rId8" imgW="1054100" imgH="368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49" y="1062"/>
                            <a:ext cx="695" cy="243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3419801" y="3417803"/>
              <a:ext cx="2880949" cy="46121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4400" b="1" dirty="0">
                <a:solidFill>
                  <a:srgbClr val="800000"/>
                </a:solidFill>
              </a:endParaRP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28600" y="6248400"/>
              <a:ext cx="1905000" cy="240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>
                  <a:srgbClr val="FFFFFF"/>
                </a:buClr>
                <a:buSzPct val="100000"/>
                <a:buFont typeface="Verdana" charset="0"/>
                <a:buNone/>
              </a:pPr>
              <a:endParaRPr lang="en-GB" sz="2000" dirty="0">
                <a:solidFill>
                  <a:srgbClr val="FFFFFF"/>
                </a:solidFill>
                <a:latin typeface="Verdana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827371" y="1196510"/>
              <a:ext cx="2374979" cy="7190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6588209" y="908050"/>
              <a:ext cx="2374980" cy="277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7451645" y="2276332"/>
              <a:ext cx="2374980" cy="277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0" y="3573447"/>
              <a:ext cx="1547608" cy="277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2" name="Text Box 30"/>
            <p:cNvSpPr txBox="1">
              <a:spLocks noChangeAspect="1" noChangeArrowheads="1"/>
            </p:cNvSpPr>
            <p:nvPr/>
          </p:nvSpPr>
          <p:spPr bwMode="auto">
            <a:xfrm>
              <a:off x="6589270" y="5805209"/>
              <a:ext cx="1925273" cy="2247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467783" y="5445584"/>
              <a:ext cx="2374980" cy="2770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FFC900"/>
                </a:buClr>
                <a:buSzPct val="100000"/>
                <a:buFont typeface="Verdana" charset="0"/>
                <a:buNone/>
              </a:pPr>
              <a:endParaRPr lang="en-GB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36" name="Ellipse 35"/>
          <p:cNvSpPr>
            <a:spLocks noChangeAspect="1"/>
          </p:cNvSpPr>
          <p:nvPr/>
        </p:nvSpPr>
        <p:spPr>
          <a:xfrm>
            <a:off x="6409591" y="1564521"/>
            <a:ext cx="1655891" cy="1439998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939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 </a:t>
            </a:r>
            <a:r>
              <a:rPr lang="fr-FR" dirty="0" err="1"/>
              <a:t>with</a:t>
            </a:r>
            <a:r>
              <a:rPr lang="fr-FR" dirty="0"/>
              <a:t> data: pseudo-proxy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236134"/>
            <a:ext cx="4222435" cy="4890030"/>
          </a:xfrm>
        </p:spPr>
        <p:txBody>
          <a:bodyPr/>
          <a:lstStyle/>
          <a:p>
            <a:r>
              <a:rPr lang="fr-FR" dirty="0" smtClean="0"/>
              <a:t>Pseudo-proxy: </a:t>
            </a:r>
            <a:r>
              <a:rPr lang="fr-FR" dirty="0" err="1" smtClean="0"/>
              <a:t>using</a:t>
            </a:r>
            <a:r>
              <a:rPr lang="fr-FR" dirty="0" smtClean="0"/>
              <a:t> the model world to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 </a:t>
            </a:r>
            <a:r>
              <a:rPr lang="fr-FR" dirty="0" err="1" smtClean="0"/>
              <a:t>particular</a:t>
            </a:r>
            <a:r>
              <a:rPr lang="fr-FR" dirty="0" smtClean="0"/>
              <a:t> location and large-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endParaRPr lang="fr-FR" dirty="0" smtClean="0"/>
          </a:p>
          <a:p>
            <a:r>
              <a:rPr lang="fr-FR" dirty="0" err="1" smtClean="0"/>
              <a:t>Also</a:t>
            </a:r>
            <a:r>
              <a:rPr lang="fr-FR" dirty="0" smtClean="0"/>
              <a:t> possible </a:t>
            </a:r>
            <a:r>
              <a:rPr lang="fr-FR" dirty="0" err="1" smtClean="0"/>
              <a:t>with</a:t>
            </a:r>
            <a:r>
              <a:rPr lang="fr-FR" dirty="0" smtClean="0"/>
              <a:t> observations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Lehner</a:t>
            </a:r>
            <a:r>
              <a:rPr lang="fr-FR" dirty="0" smtClean="0">
                <a:solidFill>
                  <a:srgbClr val="FF0000"/>
                </a:solidFill>
              </a:rPr>
              <a:t> et al. (2012) </a:t>
            </a:r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to </a:t>
            </a:r>
            <a:r>
              <a:rPr lang="fr-FR" dirty="0" err="1" smtClean="0"/>
              <a:t>evaluate</a:t>
            </a:r>
            <a:r>
              <a:rPr lang="fr-FR" dirty="0" smtClean="0"/>
              <a:t> the Trouet et al. (2009) NAO reconstruction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044" y="1236134"/>
            <a:ext cx="4267956" cy="24643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2758"/>
            <a:ext cx="9144000" cy="20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04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 </a:t>
            </a:r>
            <a:r>
              <a:rPr lang="fr-FR" dirty="0" err="1"/>
              <a:t>with</a:t>
            </a:r>
            <a:r>
              <a:rPr lang="fr-FR" dirty="0"/>
              <a:t> data: </a:t>
            </a:r>
            <a:r>
              <a:rPr lang="fr-FR" dirty="0" err="1"/>
              <a:t>simulating</a:t>
            </a:r>
            <a:r>
              <a:rPr lang="fr-FR" dirty="0"/>
              <a:t> the proxy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1" y="1185335"/>
            <a:ext cx="4858823" cy="48900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PISCES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diatoms</a:t>
            </a:r>
            <a:r>
              <a:rPr lang="fr-FR" dirty="0" smtClean="0"/>
              <a:t> computation!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Use of </a:t>
            </a:r>
            <a:r>
              <a:rPr lang="fr-FR" dirty="0" err="1" smtClean="0"/>
              <a:t>ε</a:t>
            </a:r>
            <a:r>
              <a:rPr lang="fr-FR" baseline="-25000" dirty="0" err="1" smtClean="0"/>
              <a:t>Nd</a:t>
            </a:r>
            <a:r>
              <a:rPr lang="fr-FR" dirty="0" smtClean="0"/>
              <a:t> and δ</a:t>
            </a:r>
            <a:r>
              <a:rPr lang="fr-FR" baseline="30000" dirty="0" smtClean="0"/>
              <a:t>13</a:t>
            </a:r>
            <a:r>
              <a:rPr lang="fr-FR" dirty="0" smtClean="0"/>
              <a:t>C: </a:t>
            </a:r>
            <a:r>
              <a:rPr lang="fr-FR" dirty="0" err="1" smtClean="0"/>
              <a:t>off-line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tracers</a:t>
            </a:r>
            <a:r>
              <a:rPr lang="fr-FR" dirty="0" smtClean="0"/>
              <a:t> model </a:t>
            </a:r>
            <a:r>
              <a:rPr lang="fr-FR" dirty="0" err="1" smtClean="0"/>
              <a:t>developped</a:t>
            </a:r>
            <a:r>
              <a:rPr lang="fr-FR" dirty="0" smtClean="0"/>
              <a:t> by </a:t>
            </a:r>
            <a:r>
              <a:rPr lang="fr-FR" dirty="0" err="1" smtClean="0"/>
              <a:t>T</a:t>
            </a:r>
            <a:r>
              <a:rPr lang="fr-FR" dirty="0" smtClean="0"/>
              <a:t>. </a:t>
            </a:r>
            <a:r>
              <a:rPr lang="fr-FR" dirty="0" err="1" smtClean="0"/>
              <a:t>Arsouze</a:t>
            </a:r>
            <a:r>
              <a:rPr lang="fr-FR" dirty="0" smtClean="0"/>
              <a:t> et JC </a:t>
            </a:r>
            <a:r>
              <a:rPr lang="fr-FR" dirty="0" err="1" smtClean="0"/>
              <a:t>Dutay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Introduce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off line in </a:t>
            </a:r>
            <a:r>
              <a:rPr lang="fr-FR" dirty="0" err="1" smtClean="0"/>
              <a:t>selected</a:t>
            </a:r>
            <a:r>
              <a:rPr lang="fr-FR" dirty="0" smtClean="0"/>
              <a:t> simulation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Li/Mg, Pa/Th...?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Master </a:t>
            </a:r>
            <a:r>
              <a:rPr lang="fr-FR" dirty="0" err="1" smtClean="0"/>
              <a:t>internship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supervision of JC </a:t>
            </a:r>
            <a:r>
              <a:rPr lang="fr-FR" dirty="0" err="1" smtClean="0"/>
              <a:t>Dutay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5138223" y="1303097"/>
            <a:ext cx="3993363" cy="5260131"/>
            <a:chOff x="4918094" y="913638"/>
            <a:chExt cx="3993363" cy="526013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5826" y="913638"/>
              <a:ext cx="3925631" cy="2304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8094" y="3288663"/>
              <a:ext cx="3853183" cy="255556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804824" y="5804437"/>
              <a:ext cx="241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Arsouze</a:t>
              </a:r>
              <a:r>
                <a:rPr lang="en-GB" dirty="0" smtClean="0"/>
                <a:t> et al. (2006)</a:t>
              </a:r>
              <a:endParaRPr lang="en-GB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689595" y="964437"/>
            <a:ext cx="314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Nd</a:t>
            </a:r>
            <a:r>
              <a:rPr lang="en-GB" dirty="0" smtClean="0"/>
              <a:t> simulation within NEMO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586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5645571" cy="91363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Sapropels </a:t>
            </a:r>
            <a:r>
              <a:rPr lang="fr-FR" sz="2000" dirty="0" err="1" smtClean="0"/>
              <a:t>period</a:t>
            </a:r>
            <a:r>
              <a:rPr lang="fr-FR" sz="2000" dirty="0" smtClean="0"/>
              <a:t>: an impact on the MOW?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236134"/>
            <a:ext cx="5050230" cy="48900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A large </a:t>
            </a:r>
            <a:r>
              <a:rPr lang="fr-FR" dirty="0" err="1" smtClean="0"/>
              <a:t>freshwater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river Nile input </a:t>
            </a:r>
            <a:r>
              <a:rPr lang="fr-FR" dirty="0" err="1" smtClean="0"/>
              <a:t>around</a:t>
            </a:r>
            <a:r>
              <a:rPr lang="fr-FR" dirty="0" smtClean="0"/>
              <a:t> 6kyr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Collapse of MOW production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impact on the AMOC and large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oceanic</a:t>
            </a:r>
            <a:r>
              <a:rPr lang="fr-FR" dirty="0" smtClean="0"/>
              <a:t> circulation?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looked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 smtClean="0"/>
              <a:t> (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Ivanovich</a:t>
            </a:r>
            <a:r>
              <a:rPr lang="fr-FR" dirty="0" smtClean="0">
                <a:solidFill>
                  <a:srgbClr val="FF0000"/>
                </a:solidFill>
              </a:rPr>
              <a:t> et al. (2013) </a:t>
            </a:r>
            <a:r>
              <a:rPr lang="fr-FR" dirty="0" err="1" smtClean="0"/>
              <a:t>using</a:t>
            </a:r>
            <a:r>
              <a:rPr lang="fr-FR" dirty="0" smtClean="0"/>
              <a:t> HadCM3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Do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IPSL-CM5A-LR </a:t>
            </a:r>
            <a:r>
              <a:rPr lang="fr-FR" dirty="0" err="1" smtClean="0"/>
              <a:t>under</a:t>
            </a:r>
            <a:r>
              <a:rPr lang="fr-FR" dirty="0" smtClean="0"/>
              <a:t> 6kyr </a:t>
            </a:r>
            <a:r>
              <a:rPr lang="fr-FR" dirty="0" err="1" smtClean="0"/>
              <a:t>climatic</a:t>
            </a:r>
            <a:r>
              <a:rPr lang="fr-FR" dirty="0" smtClean="0"/>
              <a:t> conditions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24th,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HAMOC WP5) </a:t>
            </a:r>
            <a:r>
              <a:rPr lang="fr-FR" dirty="0"/>
              <a:t>Atlantic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variability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 smtClean="0"/>
              <a:t>Holocene</a:t>
            </a:r>
            <a:r>
              <a:rPr lang="fr-FR" dirty="0" smtClean="0"/>
              <a:t>: model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572" y="-33869"/>
            <a:ext cx="3498428" cy="3939977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5583632" y="3725340"/>
            <a:ext cx="3560368" cy="3166522"/>
            <a:chOff x="9787466" y="3035744"/>
            <a:chExt cx="3560368" cy="351745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7466" y="3268134"/>
              <a:ext cx="3560368" cy="328506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787466" y="3035744"/>
              <a:ext cx="3560368" cy="29165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112931" y="3793072"/>
            <a:ext cx="338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Anomalies with Gibraltar closed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31547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1040</Words>
  <Application>Microsoft Macintosh PowerPoint</Application>
  <PresentationFormat>Présentation à l'écran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Équation</vt:lpstr>
      <vt:lpstr>WP5) Atlantic Ocean variability during the Holocène: model approach</vt:lpstr>
      <vt:lpstr>WP5) Atlantic Ocean variability during the Holocène: model approach</vt:lpstr>
      <vt:lpstr>Decadal variations: incomings of GREENLAND project</vt:lpstr>
      <vt:lpstr>Last millennium: what causes LIA and MCA?</vt:lpstr>
      <vt:lpstr>A 1.5 kyr cycle in the Atlantic Ocean?</vt:lpstr>
      <vt:lpstr>Long-term IPSL available simulation</vt:lpstr>
      <vt:lpstr>Interaction with data: pseudo-proxy approach</vt:lpstr>
      <vt:lpstr>Interaction with data: simulating the proxy</vt:lpstr>
      <vt:lpstr>Sapropels period: an impact on the MOW?</vt:lpstr>
      <vt:lpstr>Freshwater in the Mediterranean era</vt:lpstr>
      <vt:lpstr>Impact of MOW on ocean circulation</vt:lpstr>
      <vt:lpstr>Conclusions – main aims</vt:lpstr>
      <vt:lpstr>Conclusions</vt:lpstr>
      <vt:lpstr>Long-term IPSL available simulation</vt:lpstr>
    </vt:vector>
  </TitlesOfParts>
  <Manager/>
  <Company>UBx1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université Bx1</dc:creator>
  <cp:keywords/>
  <dc:description/>
  <cp:lastModifiedBy>Didier Swingedouw</cp:lastModifiedBy>
  <cp:revision>48</cp:revision>
  <dcterms:created xsi:type="dcterms:W3CDTF">2013-12-13T12:27:54Z</dcterms:created>
  <dcterms:modified xsi:type="dcterms:W3CDTF">2014-01-24T13:43:44Z</dcterms:modified>
  <cp:category/>
</cp:coreProperties>
</file>