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73" r:id="rId3"/>
    <p:sldId id="281" r:id="rId4"/>
    <p:sldId id="271" r:id="rId5"/>
    <p:sldId id="263" r:id="rId6"/>
    <p:sldId id="269" r:id="rId7"/>
    <p:sldId id="264" r:id="rId8"/>
    <p:sldId id="270" r:id="rId9"/>
    <p:sldId id="265" r:id="rId10"/>
    <p:sldId id="272" r:id="rId11"/>
    <p:sldId id="267" r:id="rId12"/>
    <p:sldId id="283" r:id="rId13"/>
    <p:sldId id="266" r:id="rId14"/>
    <p:sldId id="275" r:id="rId15"/>
    <p:sldId id="277" r:id="rId16"/>
    <p:sldId id="274" r:id="rId17"/>
    <p:sldId id="276" r:id="rId18"/>
    <p:sldId id="278" r:id="rId19"/>
    <p:sldId id="279" r:id="rId20"/>
    <p:sldId id="282" r:id="rId21"/>
    <p:sldId id="284" r:id="rId22"/>
    <p:sldId id="285" r:id="rId2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329" autoAdjust="0"/>
  </p:normalViewPr>
  <p:slideViewPr>
    <p:cSldViewPr snapToGrid="0" snapToObjects="1">
      <p:cViewPr>
        <p:scale>
          <a:sx n="75" d="100"/>
          <a:sy n="75" d="100"/>
        </p:scale>
        <p:origin x="-2064" y="-1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FAFC0C-EC38-6249-BB43-7539B9C3324C}" type="datetimeFigureOut">
              <a:rPr lang="fr-FR" smtClean="0"/>
              <a:t>16/02/2016</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1BF260-3E70-F64D-AB32-0AD35DFF7843}" type="slidenum">
              <a:rPr lang="en-GB" smtClean="0"/>
              <a:t>‹#›</a:t>
            </a:fld>
            <a:endParaRPr lang="en-GB"/>
          </a:p>
        </p:txBody>
      </p:sp>
    </p:spTree>
    <p:extLst>
      <p:ext uri="{BB962C8B-B14F-4D97-AF65-F5344CB8AC3E}">
        <p14:creationId xmlns:p14="http://schemas.microsoft.com/office/powerpoint/2010/main" val="18563368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58BDA0AB-E817-6B4C-A153-42650B07300B}" type="slidenum">
              <a:rPr lang="fr-FR" smtClean="0"/>
              <a:t>4</a:t>
            </a:fld>
            <a:endParaRPr lang="fr-FR"/>
          </a:p>
        </p:txBody>
      </p:sp>
    </p:spTree>
    <p:extLst>
      <p:ext uri="{BB962C8B-B14F-4D97-AF65-F5344CB8AC3E}">
        <p14:creationId xmlns:p14="http://schemas.microsoft.com/office/powerpoint/2010/main" val="1051274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b="1" dirty="0" smtClean="0"/>
              <a:t>Wary</a:t>
            </a:r>
            <a:r>
              <a:rPr lang="en-GB" dirty="0" smtClean="0"/>
              <a:t> : </a:t>
            </a:r>
            <a:r>
              <a:rPr lang="en-US" sz="1200" kern="1200" dirty="0" smtClean="0">
                <a:solidFill>
                  <a:schemeClr val="tx1"/>
                </a:solidFill>
                <a:effectLst/>
                <a:latin typeface="+mn-lt"/>
                <a:ea typeface="+mn-ea"/>
                <a:cs typeface="+mn-cs"/>
              </a:rPr>
              <a:t>we show, using quantitative reconstructions derived from </a:t>
            </a:r>
            <a:r>
              <a:rPr lang="en-US" sz="1200" kern="1200" dirty="0" err="1" smtClean="0">
                <a:solidFill>
                  <a:schemeClr val="tx1"/>
                </a:solidFill>
                <a:effectLst/>
                <a:latin typeface="+mn-lt"/>
                <a:ea typeface="+mn-ea"/>
                <a:cs typeface="+mn-cs"/>
              </a:rPr>
              <a:t>dinocyst</a:t>
            </a:r>
            <a:r>
              <a:rPr lang="en-US" sz="1200" kern="1200" dirty="0" smtClean="0">
                <a:solidFill>
                  <a:schemeClr val="tx1"/>
                </a:solidFill>
                <a:effectLst/>
                <a:latin typeface="+mn-lt"/>
                <a:ea typeface="+mn-ea"/>
                <a:cs typeface="+mn-cs"/>
              </a:rPr>
              <a:t> assemblages and conducted on four sediment cores from the southern Norwegian Sea</a:t>
            </a:r>
            <a:r>
              <a:rPr lang="fr-FR" dirty="0" smtClean="0">
                <a:effectLst/>
              </a:rPr>
              <a:t> </a:t>
            </a:r>
            <a:endParaRPr lang="en-GB" dirty="0"/>
          </a:p>
        </p:txBody>
      </p:sp>
      <p:sp>
        <p:nvSpPr>
          <p:cNvPr id="4" name="Espace réservé du numéro de diapositive 3"/>
          <p:cNvSpPr>
            <a:spLocks noGrp="1"/>
          </p:cNvSpPr>
          <p:nvPr>
            <p:ph type="sldNum" sz="quarter" idx="10"/>
          </p:nvPr>
        </p:nvSpPr>
        <p:spPr/>
        <p:txBody>
          <a:bodyPr/>
          <a:lstStyle/>
          <a:p>
            <a:fld id="{531BF260-3E70-F64D-AB32-0AD35DFF7843}" type="slidenum">
              <a:rPr lang="en-GB" smtClean="0"/>
              <a:t>19</a:t>
            </a:fld>
            <a:endParaRPr lang="en-GB"/>
          </a:p>
        </p:txBody>
      </p:sp>
    </p:spTree>
    <p:extLst>
      <p:ext uri="{BB962C8B-B14F-4D97-AF65-F5344CB8AC3E}">
        <p14:creationId xmlns:p14="http://schemas.microsoft.com/office/powerpoint/2010/main" val="97205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531BF260-3E70-F64D-AB32-0AD35DFF7843}" type="slidenum">
              <a:rPr lang="en-GB" smtClean="0"/>
              <a:t>5</a:t>
            </a:fld>
            <a:endParaRPr lang="en-GB"/>
          </a:p>
        </p:txBody>
      </p:sp>
    </p:spTree>
    <p:extLst>
      <p:ext uri="{BB962C8B-B14F-4D97-AF65-F5344CB8AC3E}">
        <p14:creationId xmlns:p14="http://schemas.microsoft.com/office/powerpoint/2010/main" val="1340521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err="1" smtClean="0"/>
              <a:t>Mettre</a:t>
            </a:r>
            <a:r>
              <a:rPr lang="en-GB" dirty="0" smtClean="0"/>
              <a:t> GSA instead?</a:t>
            </a:r>
            <a:endParaRPr lang="en-GB" dirty="0"/>
          </a:p>
        </p:txBody>
      </p:sp>
      <p:sp>
        <p:nvSpPr>
          <p:cNvPr id="4" name="Espace réservé du numéro de diapositive 3"/>
          <p:cNvSpPr>
            <a:spLocks noGrp="1"/>
          </p:cNvSpPr>
          <p:nvPr>
            <p:ph type="sldNum" sz="quarter" idx="10"/>
          </p:nvPr>
        </p:nvSpPr>
        <p:spPr/>
        <p:txBody>
          <a:bodyPr/>
          <a:lstStyle/>
          <a:p>
            <a:fld id="{531BF260-3E70-F64D-AB32-0AD35DFF7843}" type="slidenum">
              <a:rPr lang="en-GB" smtClean="0"/>
              <a:t>6</a:t>
            </a:fld>
            <a:endParaRPr lang="en-GB"/>
          </a:p>
        </p:txBody>
      </p:sp>
    </p:spTree>
    <p:extLst>
      <p:ext uri="{BB962C8B-B14F-4D97-AF65-F5344CB8AC3E}">
        <p14:creationId xmlns:p14="http://schemas.microsoft.com/office/powerpoint/2010/main" val="1099632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8BDA0AB-E817-6B4C-A153-42650B07300B}" type="slidenum">
              <a:rPr lang="fr-FR" smtClean="0"/>
              <a:t>10</a:t>
            </a:fld>
            <a:endParaRPr lang="fr-FR"/>
          </a:p>
        </p:txBody>
      </p:sp>
    </p:spTree>
    <p:extLst>
      <p:ext uri="{BB962C8B-B14F-4D97-AF65-F5344CB8AC3E}">
        <p14:creationId xmlns:p14="http://schemas.microsoft.com/office/powerpoint/2010/main" val="3833929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531BF260-3E70-F64D-AB32-0AD35DFF7843}" type="slidenum">
              <a:rPr lang="en-GB" smtClean="0"/>
              <a:t>12</a:t>
            </a:fld>
            <a:endParaRPr lang="en-GB"/>
          </a:p>
        </p:txBody>
      </p:sp>
    </p:spTree>
    <p:extLst>
      <p:ext uri="{BB962C8B-B14F-4D97-AF65-F5344CB8AC3E}">
        <p14:creationId xmlns:p14="http://schemas.microsoft.com/office/powerpoint/2010/main" val="4191185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Barker: we suggest that—on the basis of our comparisons of ice-rafted debris and polar planktonic foraminifera— abrupt transitions to </a:t>
            </a:r>
            <a:r>
              <a:rPr lang="en-GB" sz="1200" b="0" i="0" u="none" strike="noStrike" kern="1200" baseline="0" dirty="0" err="1" smtClean="0">
                <a:solidFill>
                  <a:schemeClr val="tx1"/>
                </a:solidFill>
                <a:latin typeface="+mn-lt"/>
                <a:ea typeface="+mn-ea"/>
                <a:cs typeface="+mn-cs"/>
              </a:rPr>
              <a:t>stadial</a:t>
            </a:r>
            <a:r>
              <a:rPr lang="en-GB" sz="1200" b="0" i="0" u="none" strike="noStrike" kern="1200" baseline="0" dirty="0" smtClean="0">
                <a:solidFill>
                  <a:schemeClr val="tx1"/>
                </a:solidFill>
                <a:latin typeface="+mn-lt"/>
                <a:ea typeface="+mn-ea"/>
                <a:cs typeface="+mn-cs"/>
              </a:rPr>
              <a:t> conditions should be considered as a nonlinear response to more gradual cooling across the North Atlantic.</a:t>
            </a:r>
            <a:endParaRPr lang="en-GB" dirty="0"/>
          </a:p>
        </p:txBody>
      </p:sp>
      <p:sp>
        <p:nvSpPr>
          <p:cNvPr id="4" name="Espace réservé du numéro de diapositive 3"/>
          <p:cNvSpPr>
            <a:spLocks noGrp="1"/>
          </p:cNvSpPr>
          <p:nvPr>
            <p:ph type="sldNum" sz="quarter" idx="10"/>
          </p:nvPr>
        </p:nvSpPr>
        <p:spPr/>
        <p:txBody>
          <a:bodyPr/>
          <a:lstStyle/>
          <a:p>
            <a:fld id="{531BF260-3E70-F64D-AB32-0AD35DFF7843}" type="slidenum">
              <a:rPr lang="en-GB" smtClean="0"/>
              <a:t>13</a:t>
            </a:fld>
            <a:endParaRPr lang="en-GB"/>
          </a:p>
        </p:txBody>
      </p:sp>
    </p:spTree>
    <p:extLst>
      <p:ext uri="{BB962C8B-B14F-4D97-AF65-F5344CB8AC3E}">
        <p14:creationId xmlns:p14="http://schemas.microsoft.com/office/powerpoint/2010/main" val="529981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we present a new, high-resolution </a:t>
            </a:r>
            <a:r>
              <a:rPr lang="en-GB" sz="1200" b="0" i="0" u="none" strike="noStrike" kern="1200" baseline="0" dirty="0" err="1" smtClean="0">
                <a:solidFill>
                  <a:schemeClr val="tx1"/>
                </a:solidFill>
                <a:latin typeface="+mn-lt"/>
                <a:ea typeface="+mn-ea"/>
                <a:cs typeface="+mn-cs"/>
              </a:rPr>
              <a:t>multiproxy</a:t>
            </a:r>
            <a:r>
              <a:rPr lang="en-GB" sz="1200" b="0" i="0" u="none" strike="noStrike" kern="1200" baseline="0" dirty="0" smtClean="0">
                <a:solidFill>
                  <a:schemeClr val="tx1"/>
                </a:solidFill>
                <a:latin typeface="+mn-lt"/>
                <a:ea typeface="+mn-ea"/>
                <a:cs typeface="+mn-cs"/>
              </a:rPr>
              <a:t> marine sediment core monitoring changes in the warm Atlantic inflow to the Nordic seas as well as in local sea ice cover and influx of ice-rafted debris</a:t>
            </a:r>
          </a:p>
          <a:p>
            <a:r>
              <a:rPr lang="en-GB" sz="1200" b="0" i="0" u="none" strike="noStrike" kern="1200" baseline="0" dirty="0" smtClean="0">
                <a:solidFill>
                  <a:schemeClr val="tx1"/>
                </a:solidFill>
                <a:latin typeface="+mn-lt"/>
                <a:ea typeface="+mn-ea"/>
                <a:cs typeface="+mn-cs"/>
              </a:rPr>
              <a:t>In contrast to previous studies, the freshwater input is found to be coincident with warm </a:t>
            </a:r>
            <a:r>
              <a:rPr lang="en-GB" sz="1200" b="0" i="0" u="none" strike="noStrike" kern="1200" baseline="0" dirty="0" err="1" smtClean="0">
                <a:solidFill>
                  <a:schemeClr val="tx1"/>
                </a:solidFill>
                <a:latin typeface="+mn-lt"/>
                <a:ea typeface="+mn-ea"/>
                <a:cs typeface="+mn-cs"/>
              </a:rPr>
              <a:t>interstadials</a:t>
            </a:r>
            <a:r>
              <a:rPr lang="en-GB" sz="1200" b="0" i="0" u="none" strike="noStrike" kern="1200" baseline="0" dirty="0" smtClean="0">
                <a:solidFill>
                  <a:schemeClr val="tx1"/>
                </a:solidFill>
                <a:latin typeface="+mn-lt"/>
                <a:ea typeface="+mn-ea"/>
                <a:cs typeface="+mn-cs"/>
              </a:rPr>
              <a:t> on Greenland and has a </a:t>
            </a:r>
            <a:r>
              <a:rPr lang="en-GB" sz="1200" b="0" i="0" u="none" strike="noStrike" kern="1200" baseline="0" dirty="0" err="1" smtClean="0">
                <a:solidFill>
                  <a:schemeClr val="tx1"/>
                </a:solidFill>
                <a:latin typeface="+mn-lt"/>
                <a:ea typeface="+mn-ea"/>
                <a:cs typeface="+mn-cs"/>
              </a:rPr>
              <a:t>Fennoscandian</a:t>
            </a:r>
            <a:r>
              <a:rPr lang="en-GB" sz="1200" b="0" i="0" u="none" strike="noStrike" kern="1200" baseline="0" dirty="0" smtClean="0">
                <a:solidFill>
                  <a:schemeClr val="tx1"/>
                </a:solidFill>
                <a:latin typeface="+mn-lt"/>
                <a:ea typeface="+mn-ea"/>
                <a:cs typeface="+mn-cs"/>
              </a:rPr>
              <a:t> rather than </a:t>
            </a:r>
            <a:r>
              <a:rPr lang="en-GB" sz="1200" b="0" i="0" u="none" strike="noStrike" kern="1200" baseline="0" dirty="0" err="1" smtClean="0">
                <a:solidFill>
                  <a:schemeClr val="tx1"/>
                </a:solidFill>
                <a:latin typeface="+mn-lt"/>
                <a:ea typeface="+mn-ea"/>
                <a:cs typeface="+mn-cs"/>
              </a:rPr>
              <a:t>Laurentide</a:t>
            </a:r>
            <a:r>
              <a:rPr lang="en-GB" sz="1200" b="0" i="0" u="none" strike="noStrike" kern="1200" baseline="0" dirty="0" smtClean="0">
                <a:solidFill>
                  <a:schemeClr val="tx1"/>
                </a:solidFill>
                <a:latin typeface="+mn-lt"/>
                <a:ea typeface="+mn-ea"/>
                <a:cs typeface="+mn-cs"/>
              </a:rPr>
              <a:t> source. Furthermore, the data suggest a different thermohaline structure for the</a:t>
            </a:r>
          </a:p>
          <a:p>
            <a:r>
              <a:rPr lang="en-GB" sz="1200" b="0" i="0" u="none" strike="noStrike" kern="1200" baseline="0" dirty="0" smtClean="0">
                <a:solidFill>
                  <a:schemeClr val="tx1"/>
                </a:solidFill>
                <a:latin typeface="+mn-lt"/>
                <a:ea typeface="+mn-ea"/>
                <a:cs typeface="+mn-cs"/>
              </a:rPr>
              <a:t>Nordic seas during cold </a:t>
            </a:r>
            <a:r>
              <a:rPr lang="en-GB" sz="1200" b="0" i="0" u="none" strike="noStrike" kern="1200" baseline="0" dirty="0" err="1" smtClean="0">
                <a:solidFill>
                  <a:schemeClr val="tx1"/>
                </a:solidFill>
                <a:latin typeface="+mn-lt"/>
                <a:ea typeface="+mn-ea"/>
                <a:cs typeface="+mn-cs"/>
              </a:rPr>
              <a:t>stadials</a:t>
            </a:r>
            <a:r>
              <a:rPr lang="en-GB" sz="1200" b="0" i="0" u="none" strike="noStrike" kern="1200" baseline="0" dirty="0" smtClean="0">
                <a:solidFill>
                  <a:schemeClr val="tx1"/>
                </a:solidFill>
                <a:latin typeface="+mn-lt"/>
                <a:ea typeface="+mn-ea"/>
                <a:cs typeface="+mn-cs"/>
              </a:rPr>
              <a:t> in which relatively warm Atlantic water circulates beneath a fresh surface layer and the presence of sea ice is inferred from benthic oxygen isotopes.</a:t>
            </a:r>
          </a:p>
          <a:p>
            <a:r>
              <a:rPr lang="en-GB" sz="1200" b="0" i="0" u="none" strike="noStrike" kern="1200" baseline="0" dirty="0" smtClean="0">
                <a:solidFill>
                  <a:schemeClr val="tx1"/>
                </a:solidFill>
                <a:latin typeface="+mn-lt"/>
                <a:ea typeface="+mn-ea"/>
                <a:cs typeface="+mn-cs"/>
              </a:rPr>
              <a:t>O18 </a:t>
            </a:r>
            <a:r>
              <a:rPr lang="en-GB" sz="1200" b="0" i="0" u="none" strike="noStrike" kern="1200" baseline="0" dirty="0" err="1" smtClean="0">
                <a:solidFill>
                  <a:schemeClr val="tx1"/>
                </a:solidFill>
                <a:latin typeface="+mn-lt"/>
                <a:ea typeface="+mn-ea"/>
                <a:cs typeface="+mn-cs"/>
              </a:rPr>
              <a:t>foram</a:t>
            </a:r>
            <a:r>
              <a:rPr lang="en-GB" sz="1200" b="0" i="0" u="none" strike="noStrike" kern="1200" baseline="0" dirty="0" smtClean="0">
                <a:solidFill>
                  <a:schemeClr val="tx1"/>
                </a:solidFill>
                <a:latin typeface="+mn-lt"/>
                <a:ea typeface="+mn-ea"/>
                <a:cs typeface="+mn-cs"/>
              </a:rPr>
              <a:t> planktonic qui </a:t>
            </a:r>
            <a:r>
              <a:rPr lang="en-GB" sz="1200" b="0" i="0" u="none" strike="noStrike" kern="1200" baseline="0" dirty="0" err="1" smtClean="0">
                <a:solidFill>
                  <a:schemeClr val="tx1"/>
                </a:solidFill>
                <a:latin typeface="+mn-lt"/>
                <a:ea typeface="+mn-ea"/>
                <a:cs typeface="+mn-cs"/>
              </a:rPr>
              <a:t>est</a:t>
            </a:r>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plutot</a:t>
            </a:r>
            <a:r>
              <a:rPr lang="en-GB" sz="1200" b="0" i="0" u="none" strike="noStrike" kern="1200" baseline="0" dirty="0" smtClean="0">
                <a:solidFill>
                  <a:schemeClr val="tx1"/>
                </a:solidFill>
                <a:latin typeface="+mn-lt"/>
                <a:ea typeface="+mn-ea"/>
                <a:cs typeface="+mn-cs"/>
              </a:rPr>
              <a:t> subsurface (Wary)</a:t>
            </a:r>
            <a:endParaRPr lang="en-GB" dirty="0"/>
          </a:p>
        </p:txBody>
      </p:sp>
      <p:sp>
        <p:nvSpPr>
          <p:cNvPr id="4" name="Espace réservé du numéro de diapositive 3"/>
          <p:cNvSpPr>
            <a:spLocks noGrp="1"/>
          </p:cNvSpPr>
          <p:nvPr>
            <p:ph type="sldNum" sz="quarter" idx="10"/>
          </p:nvPr>
        </p:nvSpPr>
        <p:spPr/>
        <p:txBody>
          <a:bodyPr/>
          <a:lstStyle/>
          <a:p>
            <a:fld id="{531BF260-3E70-F64D-AB32-0AD35DFF7843}" type="slidenum">
              <a:rPr lang="en-GB" smtClean="0"/>
              <a:t>15</a:t>
            </a:fld>
            <a:endParaRPr lang="en-GB"/>
          </a:p>
        </p:txBody>
      </p:sp>
    </p:spTree>
    <p:extLst>
      <p:ext uri="{BB962C8B-B14F-4D97-AF65-F5344CB8AC3E}">
        <p14:creationId xmlns:p14="http://schemas.microsoft.com/office/powerpoint/2010/main" val="938981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b="1" dirty="0" err="1" smtClean="0"/>
              <a:t>Gottshalk</a:t>
            </a:r>
            <a:r>
              <a:rPr lang="en-GB" baseline="0" dirty="0" smtClean="0"/>
              <a:t> : </a:t>
            </a:r>
            <a:r>
              <a:rPr lang="en-GB" sz="1200" b="0" i="0" u="none" strike="noStrike" kern="1200" baseline="0" dirty="0" smtClean="0">
                <a:solidFill>
                  <a:schemeClr val="tx1"/>
                </a:solidFill>
                <a:latin typeface="+mn-lt"/>
                <a:ea typeface="+mn-ea"/>
                <a:cs typeface="+mn-cs"/>
              </a:rPr>
              <a:t>we reconstruct bottom water [CO32-] variability from B/</a:t>
            </a:r>
            <a:r>
              <a:rPr lang="en-GB" sz="1200" b="0" i="0" u="none" strike="noStrike" kern="1200" baseline="0" dirty="0" err="1" smtClean="0">
                <a:solidFill>
                  <a:schemeClr val="tx1"/>
                </a:solidFill>
                <a:latin typeface="+mn-lt"/>
                <a:ea typeface="+mn-ea"/>
                <a:cs typeface="+mn-cs"/>
              </a:rPr>
              <a:t>Ca</a:t>
            </a:r>
            <a:r>
              <a:rPr lang="en-GB" sz="1200" b="0" i="0" u="none" strike="noStrike" kern="1200" baseline="0" dirty="0" smtClean="0">
                <a:solidFill>
                  <a:schemeClr val="tx1"/>
                </a:solidFill>
                <a:latin typeface="+mn-lt"/>
                <a:ea typeface="+mn-ea"/>
                <a:cs typeface="+mn-cs"/>
              </a:rPr>
              <a:t> ratios of benthic foraminifera and indicators of sedimentary dissolution, and use these reconstructions to infer the flow of northern-sourced deep water to the deep central sub-Antarctic Atlantic Ocean.</a:t>
            </a:r>
          </a:p>
          <a:p>
            <a:r>
              <a:rPr lang="en-GB" sz="1200" b="1" i="0" u="none" strike="noStrike" kern="1200" baseline="0" dirty="0" smtClean="0">
                <a:solidFill>
                  <a:schemeClr val="tx1"/>
                </a:solidFill>
                <a:latin typeface="+mn-lt"/>
                <a:ea typeface="+mn-ea"/>
                <a:cs typeface="+mn-cs"/>
              </a:rPr>
              <a:t>Ritz</a:t>
            </a:r>
            <a:r>
              <a:rPr lang="en-GB" sz="1200" b="0" i="0" u="none" strike="noStrike" kern="1200" baseline="0" dirty="0" smtClean="0">
                <a:solidFill>
                  <a:schemeClr val="tx1"/>
                </a:solidFill>
                <a:latin typeface="+mn-lt"/>
                <a:ea typeface="+mn-ea"/>
                <a:cs typeface="+mn-cs"/>
              </a:rPr>
              <a:t> : we combine proxy reconstructions of sea surface and air temperatures and a global climate model to quantitatively estimate changes in the strength of the Atlantic meridional overturning circulation during the last glacial period</a:t>
            </a:r>
            <a:endParaRPr lang="en-GB" b="0" dirty="0"/>
          </a:p>
        </p:txBody>
      </p:sp>
      <p:sp>
        <p:nvSpPr>
          <p:cNvPr id="4" name="Espace réservé du numéro de diapositive 3"/>
          <p:cNvSpPr>
            <a:spLocks noGrp="1"/>
          </p:cNvSpPr>
          <p:nvPr>
            <p:ph type="sldNum" sz="quarter" idx="10"/>
          </p:nvPr>
        </p:nvSpPr>
        <p:spPr/>
        <p:txBody>
          <a:bodyPr/>
          <a:lstStyle/>
          <a:p>
            <a:fld id="{531BF260-3E70-F64D-AB32-0AD35DFF7843}" type="slidenum">
              <a:rPr lang="en-GB" smtClean="0"/>
              <a:t>16</a:t>
            </a:fld>
            <a:endParaRPr lang="en-GB"/>
          </a:p>
        </p:txBody>
      </p:sp>
    </p:spTree>
    <p:extLst>
      <p:ext uri="{BB962C8B-B14F-4D97-AF65-F5344CB8AC3E}">
        <p14:creationId xmlns:p14="http://schemas.microsoft.com/office/powerpoint/2010/main" val="3509325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err="1" smtClean="0"/>
              <a:t>Marzin</a:t>
            </a:r>
            <a:r>
              <a:rPr lang="en-GB" baseline="0" dirty="0" smtClean="0"/>
              <a:t> : </a:t>
            </a:r>
          </a:p>
          <a:p>
            <a:r>
              <a:rPr lang="en-GB" sz="1200" b="0" i="0" u="none" strike="noStrike" kern="1200" baseline="0" dirty="0" smtClean="0">
                <a:solidFill>
                  <a:schemeClr val="tx1"/>
                </a:solidFill>
                <a:latin typeface="+mn-lt"/>
                <a:ea typeface="+mn-ea"/>
                <a:cs typeface="+mn-cs"/>
              </a:rPr>
              <a:t>Oxygen isotope measurements (18O) were made on planktonic foraminifera </a:t>
            </a:r>
            <a:r>
              <a:rPr lang="en-GB" sz="1200" b="0" i="1" u="none" strike="noStrike" kern="1200" baseline="0" dirty="0" err="1" smtClean="0">
                <a:solidFill>
                  <a:schemeClr val="tx1"/>
                </a:solidFill>
                <a:latin typeface="+mn-lt"/>
                <a:ea typeface="+mn-ea"/>
                <a:cs typeface="+mn-cs"/>
              </a:rPr>
              <a:t>Globigerinoides</a:t>
            </a:r>
            <a:r>
              <a:rPr lang="en-GB" sz="1200" b="0" i="1" u="none" strike="noStrike" kern="1200" baseline="0" dirty="0" smtClean="0">
                <a:solidFill>
                  <a:schemeClr val="tx1"/>
                </a:solidFill>
                <a:latin typeface="+mn-lt"/>
                <a:ea typeface="+mn-ea"/>
                <a:cs typeface="+mn-cs"/>
              </a:rPr>
              <a:t> </a:t>
            </a:r>
            <a:r>
              <a:rPr lang="en-GB" sz="1200" b="0" i="1" u="none" strike="noStrike" kern="1200" baseline="0" dirty="0" err="1" smtClean="0">
                <a:solidFill>
                  <a:schemeClr val="tx1"/>
                </a:solidFill>
                <a:latin typeface="+mn-lt"/>
                <a:ea typeface="+mn-ea"/>
                <a:cs typeface="+mn-cs"/>
              </a:rPr>
              <a:t>ruber</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changes over the tropical Atlantic are shown to be essential in triggering perturbations of the subtropical jet over Africa and Eurasia, that in turn affect the intensity of the Indian monsoon.</a:t>
            </a:r>
            <a:endParaRPr lang="en-GB" dirty="0"/>
          </a:p>
        </p:txBody>
      </p:sp>
      <p:sp>
        <p:nvSpPr>
          <p:cNvPr id="4" name="Espace réservé du numéro de diapositive 3"/>
          <p:cNvSpPr>
            <a:spLocks noGrp="1"/>
          </p:cNvSpPr>
          <p:nvPr>
            <p:ph type="sldNum" sz="quarter" idx="10"/>
          </p:nvPr>
        </p:nvSpPr>
        <p:spPr/>
        <p:txBody>
          <a:bodyPr/>
          <a:lstStyle/>
          <a:p>
            <a:fld id="{531BF260-3E70-F64D-AB32-0AD35DFF7843}" type="slidenum">
              <a:rPr lang="en-GB" smtClean="0"/>
              <a:t>17</a:t>
            </a:fld>
            <a:endParaRPr lang="en-GB"/>
          </a:p>
        </p:txBody>
      </p:sp>
    </p:spTree>
    <p:extLst>
      <p:ext uri="{BB962C8B-B14F-4D97-AF65-F5344CB8AC3E}">
        <p14:creationId xmlns:p14="http://schemas.microsoft.com/office/powerpoint/2010/main" val="2010031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fr-FR" smtClean="0"/>
              <a:t>Cliquez et modifiez le titre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p:txBody>
          <a:bodyPr/>
          <a:lstStyle/>
          <a:p>
            <a:fld id="{33EBEAE2-E710-8845-975D-005593A18776}" type="datetimeFigureOut">
              <a:rPr lang="fr-FR" smtClean="0"/>
              <a:t>16/02/2016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3D43F5-BB10-954B-8D98-D6AD7005A7BC}"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fr-FR" smtClean="0"/>
              <a:t>Cliquez et modifiez le titre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3EBEAE2-E710-8845-975D-005593A18776}" type="datetimeFigureOut">
              <a:rPr lang="fr-FR" smtClean="0"/>
              <a:t>16/02/2016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3D43F5-BB10-954B-8D98-D6AD7005A7BC}" type="slidenum">
              <a:rPr lang="en-GB" smtClean="0"/>
              <a:t>‹#›</a:t>
            </a:fld>
            <a:endParaRPr lang="en-GB"/>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33EBEAE2-E710-8845-975D-005593A18776}" type="datetimeFigureOut">
              <a:rPr lang="fr-FR" smtClean="0"/>
              <a:t>16/02/2016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3D43F5-BB10-954B-8D98-D6AD7005A7BC}"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33EBEAE2-E710-8845-975D-005593A18776}" type="datetimeFigureOut">
              <a:rPr lang="fr-FR" smtClean="0"/>
              <a:t>16/02/2016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3D43F5-BB10-954B-8D98-D6AD7005A7BC}"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33EBEAE2-E710-8845-975D-005593A18776}" type="datetimeFigureOut">
              <a:rPr lang="fr-FR" smtClean="0"/>
              <a:t>16/02/2016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3D43F5-BB10-954B-8D98-D6AD7005A7BC}"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fr-FR" smtClean="0"/>
              <a:t>Cliquez et modifiez le titre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p:txBody>
          <a:bodyPr/>
          <a:lstStyle/>
          <a:p>
            <a:fld id="{33EBEAE2-E710-8845-975D-005593A18776}" type="datetimeFigureOut">
              <a:rPr lang="fr-FR" smtClean="0"/>
              <a:t>16/02/2016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3D43F5-BB10-954B-8D98-D6AD7005A7BC}" type="slidenum">
              <a:rPr lang="en-GB" smtClean="0"/>
              <a:t>‹#›</a:t>
            </a:fld>
            <a:endParaRPr lang="en-GB"/>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fr-FR" smtClean="0"/>
              <a:t>Cliquez et modifiez le titre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33EBEAE2-E710-8845-975D-005593A18776}" type="datetimeFigureOut">
              <a:rPr lang="fr-FR" smtClean="0"/>
              <a:t>16/02/2016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3D43F5-BB10-954B-8D98-D6AD7005A7BC}"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fr-FR" smtClean="0"/>
              <a:t>Cliquez et modifiez le titre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Date Placeholder 4"/>
          <p:cNvSpPr>
            <a:spLocks noGrp="1"/>
          </p:cNvSpPr>
          <p:nvPr>
            <p:ph type="dt" sz="half" idx="10"/>
          </p:nvPr>
        </p:nvSpPr>
        <p:spPr/>
        <p:txBody>
          <a:bodyPr/>
          <a:lstStyle/>
          <a:p>
            <a:fld id="{33EBEAE2-E710-8845-975D-005593A18776}" type="datetimeFigureOut">
              <a:rPr lang="fr-FR" smtClean="0"/>
              <a:t>16/02/2016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3D43F5-BB10-954B-8D98-D6AD7005A7BC}"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7" name="Date Placeholder 6"/>
          <p:cNvSpPr>
            <a:spLocks noGrp="1"/>
          </p:cNvSpPr>
          <p:nvPr>
            <p:ph type="dt" sz="half" idx="10"/>
          </p:nvPr>
        </p:nvSpPr>
        <p:spPr/>
        <p:txBody>
          <a:bodyPr/>
          <a:lstStyle/>
          <a:p>
            <a:fld id="{33EBEAE2-E710-8845-975D-005593A18776}" type="datetimeFigureOut">
              <a:rPr lang="fr-FR" smtClean="0"/>
              <a:t>16/02/2016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13D43F5-BB10-954B-8D98-D6AD7005A7BC}"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fld id="{33EBEAE2-E710-8845-975D-005593A18776}" type="datetimeFigureOut">
              <a:rPr lang="fr-FR" smtClean="0"/>
              <a:t>16/02/2016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13D43F5-BB10-954B-8D98-D6AD7005A7BC}"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EBEAE2-E710-8845-975D-005593A18776}" type="datetimeFigureOut">
              <a:rPr lang="fr-FR" smtClean="0"/>
              <a:t>16/02/2016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13D43F5-BB10-954B-8D98-D6AD7005A7BC}"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fr-FR" smtClean="0"/>
              <a:t>Cliquez et modifiez le titre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33EBEAE2-E710-8845-975D-005593A18776}" type="datetimeFigureOut">
              <a:rPr lang="fr-FR" smtClean="0"/>
              <a:t>16/02/2016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3D43F5-BB10-954B-8D98-D6AD7005A7BC}"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fr-FR" smtClean="0"/>
              <a:t>Cliquez et modifiez le titre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33EBEAE2-E710-8845-975D-005593A18776}" type="datetimeFigureOut">
              <a:rPr lang="fr-FR" smtClean="0"/>
              <a:t>16/02/2016</a:t>
            </a:fld>
            <a:endParaRPr lang="en-GB"/>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GB"/>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313D43F5-BB10-954B-8D98-D6AD7005A7BC}"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png"/><Relationship Id="rId5" Type="http://schemas.openxmlformats.org/officeDocument/2006/relationships/image" Target="../media/image62.jpg"/><Relationship Id="rId6" Type="http://schemas.openxmlformats.org/officeDocument/2006/relationships/image" Target="../media/image63.jpg"/><Relationship Id="rId1" Type="http://schemas.openxmlformats.org/officeDocument/2006/relationships/slideLayout" Target="../slideLayouts/slideLayout1.xml"/><Relationship Id="rId2" Type="http://schemas.openxmlformats.org/officeDocument/2006/relationships/image" Target="../media/image59.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stretch>
            <a:fillRect/>
          </a:stretch>
        </p:blipFill>
        <p:spPr>
          <a:xfrm>
            <a:off x="-71999" y="-44666"/>
            <a:ext cx="9300193" cy="6947133"/>
          </a:xfrm>
          <a:prstGeom prst="rect">
            <a:avLst/>
          </a:prstGeom>
        </p:spPr>
      </p:pic>
      <p:sp>
        <p:nvSpPr>
          <p:cNvPr id="2" name="Titre 1"/>
          <p:cNvSpPr>
            <a:spLocks noGrp="1"/>
          </p:cNvSpPr>
          <p:nvPr>
            <p:ph type="ctrTitle"/>
          </p:nvPr>
        </p:nvSpPr>
        <p:spPr>
          <a:xfrm>
            <a:off x="1727207" y="694253"/>
            <a:ext cx="6062132" cy="2353733"/>
          </a:xfrm>
        </p:spPr>
        <p:txBody>
          <a:bodyPr/>
          <a:lstStyle/>
          <a:p>
            <a:pPr>
              <a:lnSpc>
                <a:spcPct val="150000"/>
              </a:lnSpc>
            </a:pPr>
            <a:r>
              <a:rPr lang="fr-FR" sz="4000" b="1" dirty="0" smtClean="0"/>
              <a:t>Abrupt changes in the </a:t>
            </a:r>
            <a:r>
              <a:rPr lang="fr-FR" sz="4000" b="1" dirty="0" err="1" smtClean="0"/>
              <a:t>North</a:t>
            </a:r>
            <a:r>
              <a:rPr lang="fr-FR" sz="4000" b="1" dirty="0" smtClean="0"/>
              <a:t> Atlantic: </a:t>
            </a:r>
            <a:r>
              <a:rPr lang="fr-FR" sz="4000" b="1" dirty="0" err="1" smtClean="0"/>
              <a:t>some</a:t>
            </a:r>
            <a:r>
              <a:rPr lang="fr-FR" sz="4000" b="1" dirty="0" smtClean="0"/>
              <a:t> </a:t>
            </a:r>
            <a:r>
              <a:rPr lang="fr-FR" sz="4000" b="1" dirty="0" err="1" smtClean="0"/>
              <a:t>fresh</a:t>
            </a:r>
            <a:r>
              <a:rPr lang="fr-FR" sz="4000" b="1" dirty="0" smtClean="0"/>
              <a:t> news</a:t>
            </a:r>
            <a:endParaRPr lang="fr-FR" sz="4000" b="1" dirty="0"/>
          </a:p>
        </p:txBody>
      </p:sp>
      <p:sp>
        <p:nvSpPr>
          <p:cNvPr id="3" name="Sous-titre 2"/>
          <p:cNvSpPr>
            <a:spLocks noGrp="1"/>
          </p:cNvSpPr>
          <p:nvPr>
            <p:ph type="subTitle" idx="1"/>
          </p:nvPr>
        </p:nvSpPr>
        <p:spPr>
          <a:xfrm>
            <a:off x="1443237" y="5561866"/>
            <a:ext cx="6498159" cy="916641"/>
          </a:xfrm>
        </p:spPr>
        <p:txBody>
          <a:bodyPr/>
          <a:lstStyle/>
          <a:p>
            <a:r>
              <a:rPr lang="en-GB" b="1" dirty="0" smtClean="0">
                <a:solidFill>
                  <a:schemeClr val="bg1">
                    <a:lumMod val="85000"/>
                  </a:schemeClr>
                </a:solidFill>
              </a:rPr>
              <a:t>D</a:t>
            </a:r>
            <a:r>
              <a:rPr lang="en-GB" sz="2000" b="1" dirty="0" smtClean="0">
                <a:solidFill>
                  <a:schemeClr val="bg1">
                    <a:lumMod val="85000"/>
                  </a:schemeClr>
                </a:solidFill>
              </a:rPr>
              <a:t>idier Swingedouw</a:t>
            </a:r>
            <a:endParaRPr lang="en-GB" sz="2000" b="1" dirty="0">
              <a:solidFill>
                <a:schemeClr val="bg1">
                  <a:lumMod val="85000"/>
                </a:schemeClr>
              </a:solidFill>
            </a:endParaRPr>
          </a:p>
        </p:txBody>
      </p:sp>
      <p:pic>
        <p:nvPicPr>
          <p:cNvPr id="7" name="Image 6" descr="CNRSfr-Q.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761" y="-36199"/>
            <a:ext cx="897499" cy="897499"/>
          </a:xfrm>
          <a:prstGeom prst="rect">
            <a:avLst/>
          </a:prstGeom>
        </p:spPr>
      </p:pic>
      <p:sp>
        <p:nvSpPr>
          <p:cNvPr id="11" name="ZoneTexte 10"/>
          <p:cNvSpPr txBox="1"/>
          <p:nvPr/>
        </p:nvSpPr>
        <p:spPr>
          <a:xfrm>
            <a:off x="-67737" y="5240887"/>
            <a:ext cx="307777" cy="1620911"/>
          </a:xfrm>
          <a:prstGeom prst="rect">
            <a:avLst/>
          </a:prstGeom>
          <a:noFill/>
        </p:spPr>
        <p:txBody>
          <a:bodyPr vert="vert270" wrap="square" rtlCol="0">
            <a:spAutoFit/>
            <a:scene3d>
              <a:camera prst="orthographicFront">
                <a:rot lat="0" lon="540000" rev="0"/>
              </a:camera>
              <a:lightRig rig="threePt" dir="t"/>
            </a:scene3d>
          </a:bodyPr>
          <a:lstStyle/>
          <a:p>
            <a:r>
              <a:rPr lang="en-GB" sz="800" dirty="0" err="1" smtClean="0">
                <a:solidFill>
                  <a:srgbClr val="FFFFFF"/>
                </a:solidFill>
              </a:rPr>
              <a:t>Ferron</a:t>
            </a:r>
            <a:r>
              <a:rPr lang="en-GB" sz="800" dirty="0" smtClean="0">
                <a:solidFill>
                  <a:srgbClr val="FFFFFF"/>
                </a:solidFill>
              </a:rPr>
              <a:t>/OVIDE/IFREMER</a:t>
            </a:r>
            <a:endParaRPr lang="en-GB" sz="800" dirty="0">
              <a:solidFill>
                <a:srgbClr val="FFFFFF"/>
              </a:solidFill>
            </a:endParaRPr>
          </a:p>
        </p:txBody>
      </p:sp>
      <p:grpSp>
        <p:nvGrpSpPr>
          <p:cNvPr id="14" name="Grouper 13"/>
          <p:cNvGrpSpPr>
            <a:grpSpLocks noChangeAspect="1"/>
          </p:cNvGrpSpPr>
          <p:nvPr/>
        </p:nvGrpSpPr>
        <p:grpSpPr>
          <a:xfrm>
            <a:off x="-76205" y="-53133"/>
            <a:ext cx="1080000" cy="821699"/>
            <a:chOff x="-76204" y="-53133"/>
            <a:chExt cx="1444203" cy="1098797"/>
          </a:xfrm>
        </p:grpSpPr>
        <p:pic>
          <p:nvPicPr>
            <p:cNvPr id="8" name="Image 7" descr="Universite Bordeaux CMJN-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9" y="-53133"/>
              <a:ext cx="1439998" cy="576835"/>
            </a:xfrm>
            <a:prstGeom prst="rect">
              <a:avLst/>
            </a:prstGeom>
          </p:spPr>
        </p:pic>
        <p:pic>
          <p:nvPicPr>
            <p:cNvPr id="13" name="Image 12"/>
            <p:cNvPicPr>
              <a:picLocks noChangeAspect="1"/>
            </p:cNvPicPr>
            <p:nvPr/>
          </p:nvPicPr>
          <p:blipFill>
            <a:blip r:embed="rId5"/>
            <a:stretch>
              <a:fillRect/>
            </a:stretch>
          </p:blipFill>
          <p:spPr>
            <a:xfrm>
              <a:off x="-76204" y="444499"/>
              <a:ext cx="1440000" cy="601165"/>
            </a:xfrm>
            <a:prstGeom prst="rect">
              <a:avLst/>
            </a:prstGeom>
          </p:spPr>
        </p:pic>
      </p:grpSp>
    </p:spTree>
    <p:extLst>
      <p:ext uri="{BB962C8B-B14F-4D97-AF65-F5344CB8AC3E}">
        <p14:creationId xmlns:p14="http://schemas.microsoft.com/office/powerpoint/2010/main" val="32671905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4323736" y="-114133"/>
            <a:ext cx="4769211" cy="3382266"/>
          </a:xfrm>
          <a:prstGeom prst="rect">
            <a:avLst/>
          </a:prstGeom>
        </p:spPr>
      </p:pic>
      <p:sp>
        <p:nvSpPr>
          <p:cNvPr id="2" name="Titre 1"/>
          <p:cNvSpPr>
            <a:spLocks noGrp="1"/>
          </p:cNvSpPr>
          <p:nvPr>
            <p:ph type="title"/>
          </p:nvPr>
        </p:nvSpPr>
        <p:spPr>
          <a:xfrm>
            <a:off x="1030" y="0"/>
            <a:ext cx="4307849" cy="1729198"/>
          </a:xfrm>
        </p:spPr>
        <p:txBody>
          <a:bodyPr/>
          <a:lstStyle/>
          <a:p>
            <a:r>
              <a:rPr lang="fr-FR" sz="3600" dirty="0" err="1" smtClean="0"/>
              <a:t>What</a:t>
            </a:r>
            <a:r>
              <a:rPr lang="fr-FR" sz="3600" dirty="0" smtClean="0"/>
              <a:t> causes </a:t>
            </a:r>
            <a:r>
              <a:rPr lang="fr-FR" sz="3600" dirty="0" err="1" smtClean="0"/>
              <a:t>this</a:t>
            </a:r>
            <a:r>
              <a:rPr lang="fr-FR" sz="3600" dirty="0" smtClean="0"/>
              <a:t> </a:t>
            </a:r>
            <a:r>
              <a:rPr lang="fr-FR" sz="3600" dirty="0" err="1" smtClean="0"/>
              <a:t>spread</a:t>
            </a:r>
            <a:r>
              <a:rPr lang="fr-FR" sz="3600" dirty="0" smtClean="0"/>
              <a:t> in </a:t>
            </a:r>
            <a:r>
              <a:rPr lang="fr-FR" sz="3600" dirty="0" err="1" smtClean="0"/>
              <a:t>climate</a:t>
            </a:r>
            <a:r>
              <a:rPr lang="fr-FR" sz="3600" dirty="0" smtClean="0"/>
              <a:t> </a:t>
            </a:r>
            <a:r>
              <a:rPr lang="fr-FR" sz="3600" dirty="0" err="1" smtClean="0"/>
              <a:t>models</a:t>
            </a:r>
            <a:r>
              <a:rPr lang="fr-FR" sz="3600" dirty="0" smtClean="0"/>
              <a:t>?</a:t>
            </a:r>
            <a:endParaRPr lang="fr-FR" sz="3600" dirty="0"/>
          </a:p>
        </p:txBody>
      </p:sp>
      <p:sp>
        <p:nvSpPr>
          <p:cNvPr id="3" name="Espace réservé du contenu 2"/>
          <p:cNvSpPr>
            <a:spLocks noGrp="1"/>
          </p:cNvSpPr>
          <p:nvPr>
            <p:ph idx="1"/>
          </p:nvPr>
        </p:nvSpPr>
        <p:spPr>
          <a:xfrm>
            <a:off x="133024" y="1843214"/>
            <a:ext cx="4165311" cy="1557805"/>
          </a:xfrm>
        </p:spPr>
        <p:txBody>
          <a:bodyPr>
            <a:normAutofit/>
          </a:bodyPr>
          <a:lstStyle/>
          <a:p>
            <a:pPr marL="0" indent="0">
              <a:buNone/>
            </a:pPr>
            <a:r>
              <a:rPr lang="fr-FR" sz="2000" dirty="0" err="1" smtClean="0"/>
              <a:t>Different</a:t>
            </a:r>
            <a:r>
              <a:rPr lang="fr-FR" sz="2000" dirty="0" smtClean="0"/>
              <a:t> </a:t>
            </a:r>
            <a:r>
              <a:rPr lang="fr-FR" sz="2000" dirty="0" err="1" smtClean="0"/>
              <a:t>freshwater</a:t>
            </a:r>
            <a:r>
              <a:rPr lang="fr-FR" sz="2000" dirty="0" smtClean="0"/>
              <a:t> </a:t>
            </a:r>
            <a:r>
              <a:rPr lang="fr-FR" sz="2000" dirty="0" err="1" smtClean="0"/>
              <a:t>leakage</a:t>
            </a:r>
            <a:r>
              <a:rPr lang="fr-FR" sz="2000" dirty="0" smtClean="0"/>
              <a:t> </a:t>
            </a:r>
            <a:r>
              <a:rPr lang="fr-FR" sz="2000" dirty="0" err="1" smtClean="0"/>
              <a:t>along</a:t>
            </a:r>
            <a:r>
              <a:rPr lang="fr-FR" sz="2000" dirty="0" smtClean="0"/>
              <a:t> the </a:t>
            </a:r>
            <a:r>
              <a:rPr lang="fr-FR" sz="2000" dirty="0" err="1" smtClean="0"/>
              <a:t>Canary</a:t>
            </a:r>
            <a:r>
              <a:rPr lang="fr-FR" sz="2000" dirty="0" smtClean="0"/>
              <a:t> </a:t>
            </a:r>
            <a:r>
              <a:rPr lang="fr-FR" sz="2000" dirty="0" err="1" smtClean="0"/>
              <a:t>current</a:t>
            </a:r>
            <a:endParaRPr lang="fr-FR" sz="2000" dirty="0" smtClean="0"/>
          </a:p>
        </p:txBody>
      </p:sp>
      <p:pic>
        <p:nvPicPr>
          <p:cNvPr id="17" name="Image 13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0" y="3234267"/>
            <a:ext cx="4501616" cy="362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9"/>
          <p:cNvCxnSpPr/>
          <p:nvPr/>
        </p:nvCxnSpPr>
        <p:spPr bwMode="auto">
          <a:xfrm flipV="1">
            <a:off x="1416395" y="4210044"/>
            <a:ext cx="2035376" cy="1083696"/>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bwMode="auto">
          <a:xfrm flipV="1">
            <a:off x="1480255" y="5213678"/>
            <a:ext cx="2035376" cy="152829"/>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0" name="Grouper 19"/>
          <p:cNvGrpSpPr/>
          <p:nvPr/>
        </p:nvGrpSpPr>
        <p:grpSpPr>
          <a:xfrm>
            <a:off x="2251838" y="5608616"/>
            <a:ext cx="935637" cy="930542"/>
            <a:chOff x="2251838" y="5896477"/>
            <a:chExt cx="935637" cy="930542"/>
          </a:xfrm>
        </p:grpSpPr>
        <p:sp>
          <p:nvSpPr>
            <p:cNvPr id="15" name="Forme libre 14"/>
            <p:cNvSpPr/>
            <p:nvPr/>
          </p:nvSpPr>
          <p:spPr bwMode="auto">
            <a:xfrm>
              <a:off x="2573542" y="5896477"/>
              <a:ext cx="613933" cy="930541"/>
            </a:xfrm>
            <a:custGeom>
              <a:avLst/>
              <a:gdLst>
                <a:gd name="connsiteX0" fmla="*/ 901700 w 1373586"/>
                <a:gd name="connsiteY0" fmla="*/ 0 h 1282700"/>
                <a:gd name="connsiteX1" fmla="*/ 1346200 w 1373586"/>
                <a:gd name="connsiteY1" fmla="*/ 215900 h 1282700"/>
                <a:gd name="connsiteX2" fmla="*/ 1257300 w 1373586"/>
                <a:gd name="connsiteY2" fmla="*/ 762000 h 1282700"/>
                <a:gd name="connsiteX3" fmla="*/ 698500 w 1373586"/>
                <a:gd name="connsiteY3" fmla="*/ 1104900 h 1282700"/>
                <a:gd name="connsiteX4" fmla="*/ 0 w 1373586"/>
                <a:gd name="connsiteY4" fmla="*/ 1282700 h 1282700"/>
                <a:gd name="connsiteX5" fmla="*/ 0 w 1373586"/>
                <a:gd name="connsiteY5" fmla="*/ 128270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3586" h="1282700">
                  <a:moveTo>
                    <a:pt x="901700" y="0"/>
                  </a:moveTo>
                  <a:cubicBezTo>
                    <a:pt x="1094316" y="44450"/>
                    <a:pt x="1286933" y="88900"/>
                    <a:pt x="1346200" y="215900"/>
                  </a:cubicBezTo>
                  <a:cubicBezTo>
                    <a:pt x="1405467" y="342900"/>
                    <a:pt x="1365250" y="613833"/>
                    <a:pt x="1257300" y="762000"/>
                  </a:cubicBezTo>
                  <a:cubicBezTo>
                    <a:pt x="1149350" y="910167"/>
                    <a:pt x="908050" y="1018117"/>
                    <a:pt x="698500" y="1104900"/>
                  </a:cubicBezTo>
                  <a:cubicBezTo>
                    <a:pt x="488950" y="1191683"/>
                    <a:pt x="0" y="1282700"/>
                    <a:pt x="0" y="1282700"/>
                  </a:cubicBezTo>
                  <a:lnTo>
                    <a:pt x="0" y="1282700"/>
                  </a:lnTo>
                </a:path>
              </a:pathLst>
            </a:custGeom>
            <a:ln w="76200" cmpd="sng">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fr-FR"/>
            </a:p>
          </p:txBody>
        </p:sp>
        <p:cxnSp>
          <p:nvCxnSpPr>
            <p:cNvPr id="16" name="Connecteur droit avec flèche 15"/>
            <p:cNvCxnSpPr>
              <a:stCxn id="15" idx="4"/>
            </p:cNvCxnSpPr>
            <p:nvPr/>
          </p:nvCxnSpPr>
          <p:spPr bwMode="auto">
            <a:xfrm flipH="1">
              <a:off x="2251838" y="6827018"/>
              <a:ext cx="321704" cy="1"/>
            </a:xfrm>
            <a:prstGeom prst="straightConnector1">
              <a:avLst/>
            </a:prstGeom>
            <a:ln w="762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grpSp>
      <p:cxnSp>
        <p:nvCxnSpPr>
          <p:cNvPr id="13" name="Connecteur droit avec flèche 12"/>
          <p:cNvCxnSpPr/>
          <p:nvPr/>
        </p:nvCxnSpPr>
        <p:spPr bwMode="auto">
          <a:xfrm>
            <a:off x="2935824" y="4142312"/>
            <a:ext cx="363933" cy="573803"/>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p:nvPr/>
        </p:nvCxnSpPr>
        <p:spPr bwMode="auto">
          <a:xfrm>
            <a:off x="2749561" y="4900379"/>
            <a:ext cx="99254" cy="854452"/>
          </a:xfrm>
          <a:prstGeom prst="straightConnector1">
            <a:avLst/>
          </a:prstGeom>
          <a:ln w="635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22" name="Image 21"/>
          <p:cNvPicPr>
            <a:picLocks noChangeAspect="1"/>
          </p:cNvPicPr>
          <p:nvPr/>
        </p:nvPicPr>
        <p:blipFill>
          <a:blip r:embed="rId5"/>
          <a:stretch>
            <a:fillRect/>
          </a:stretch>
        </p:blipFill>
        <p:spPr>
          <a:xfrm>
            <a:off x="2724159" y="2483910"/>
            <a:ext cx="1574176" cy="1500714"/>
          </a:xfrm>
          <a:prstGeom prst="rect">
            <a:avLst/>
          </a:prstGeom>
        </p:spPr>
      </p:pic>
      <p:sp>
        <p:nvSpPr>
          <p:cNvPr id="26" name="Rectangle 25"/>
          <p:cNvSpPr/>
          <p:nvPr/>
        </p:nvSpPr>
        <p:spPr>
          <a:xfrm>
            <a:off x="4476134" y="107576"/>
            <a:ext cx="1535199" cy="369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200" dirty="0" smtClean="0">
                <a:solidFill>
                  <a:schemeClr val="tx1"/>
                </a:solidFill>
              </a:rPr>
              <a:t>AMOC changes</a:t>
            </a:r>
            <a:endParaRPr lang="fr-FR" sz="1200" dirty="0">
              <a:solidFill>
                <a:schemeClr val="tx1"/>
              </a:solidFill>
            </a:endParaRPr>
          </a:p>
        </p:txBody>
      </p:sp>
      <p:cxnSp>
        <p:nvCxnSpPr>
          <p:cNvPr id="27" name="Connecteur droit avec flèche 26"/>
          <p:cNvCxnSpPr/>
          <p:nvPr/>
        </p:nvCxnSpPr>
        <p:spPr>
          <a:xfrm flipH="1">
            <a:off x="8919632" y="1235080"/>
            <a:ext cx="16932" cy="1440320"/>
          </a:xfrm>
          <a:prstGeom prst="straightConnector1">
            <a:avLst/>
          </a:prstGeom>
          <a:ln w="57150" cmpd="sng">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8" name="Grouper 17"/>
          <p:cNvGrpSpPr/>
          <p:nvPr/>
        </p:nvGrpSpPr>
        <p:grpSpPr>
          <a:xfrm>
            <a:off x="4298335" y="3270253"/>
            <a:ext cx="4869701" cy="3809999"/>
            <a:chOff x="4299446" y="3234268"/>
            <a:chExt cx="4869701" cy="3809999"/>
          </a:xfrm>
        </p:grpSpPr>
        <p:pic>
          <p:nvPicPr>
            <p:cNvPr id="12" name="Image 11"/>
            <p:cNvPicPr>
              <a:picLocks noChangeAspect="1"/>
            </p:cNvPicPr>
            <p:nvPr/>
          </p:nvPicPr>
          <p:blipFill>
            <a:blip r:embed="rId6"/>
            <a:stretch>
              <a:fillRect/>
            </a:stretch>
          </p:blipFill>
          <p:spPr>
            <a:xfrm>
              <a:off x="4503757" y="3365034"/>
              <a:ext cx="4665390" cy="3140516"/>
            </a:xfrm>
            <a:prstGeom prst="rect">
              <a:avLst/>
            </a:prstGeom>
          </p:spPr>
        </p:pic>
        <p:sp>
          <p:nvSpPr>
            <p:cNvPr id="21" name="Rectangle 20"/>
            <p:cNvSpPr/>
            <p:nvPr/>
          </p:nvSpPr>
          <p:spPr>
            <a:xfrm>
              <a:off x="4352256" y="6491553"/>
              <a:ext cx="4799960" cy="5527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p:cNvSpPr/>
            <p:nvPr/>
          </p:nvSpPr>
          <p:spPr>
            <a:xfrm>
              <a:off x="4758317" y="6312417"/>
              <a:ext cx="3947087" cy="369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chemeClr val="tx1"/>
                  </a:solidFill>
                </a:rPr>
                <a:t> </a:t>
              </a:r>
              <a:r>
                <a:rPr lang="fr-FR" sz="1000" dirty="0" smtClean="0">
                  <a:solidFill>
                    <a:schemeClr val="tx1"/>
                  </a:solidFill>
                </a:rPr>
                <a:t>AMOC changes (Sv)</a:t>
              </a:r>
              <a:endParaRPr lang="fr-FR" sz="1000" dirty="0">
                <a:solidFill>
                  <a:schemeClr val="tx1"/>
                </a:solidFill>
              </a:endParaRPr>
            </a:p>
          </p:txBody>
        </p:sp>
        <p:sp>
          <p:nvSpPr>
            <p:cNvPr id="23" name="Rectangle 22"/>
            <p:cNvSpPr/>
            <p:nvPr/>
          </p:nvSpPr>
          <p:spPr>
            <a:xfrm>
              <a:off x="4502646" y="3234268"/>
              <a:ext cx="3642287" cy="3987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200" dirty="0" smtClean="0">
                  <a:solidFill>
                    <a:schemeClr val="tx1"/>
                  </a:solidFill>
                </a:rPr>
                <a:t>AMOC changes vs gyre </a:t>
              </a:r>
              <a:r>
                <a:rPr lang="fr-FR" sz="1200" dirty="0" err="1" smtClean="0">
                  <a:solidFill>
                    <a:schemeClr val="tx1"/>
                  </a:solidFill>
                </a:rPr>
                <a:t>asymetry</a:t>
              </a:r>
              <a:endParaRPr lang="fr-FR" sz="1200" dirty="0">
                <a:solidFill>
                  <a:schemeClr val="tx1"/>
                </a:solidFill>
              </a:endParaRPr>
            </a:p>
          </p:txBody>
        </p:sp>
        <p:sp>
          <p:nvSpPr>
            <p:cNvPr id="28" name="Rectangle 27"/>
            <p:cNvSpPr/>
            <p:nvPr/>
          </p:nvSpPr>
          <p:spPr>
            <a:xfrm>
              <a:off x="4299446" y="3496733"/>
              <a:ext cx="406400" cy="3547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FR" sz="1200" dirty="0" smtClean="0">
                  <a:solidFill>
                    <a:schemeClr val="tx1"/>
                  </a:solidFill>
                </a:rPr>
                <a:t>              </a:t>
              </a:r>
              <a:r>
                <a:rPr lang="fr-FR" sz="1000" dirty="0" smtClean="0">
                  <a:solidFill>
                    <a:schemeClr val="tx1"/>
                  </a:solidFill>
                </a:rPr>
                <a:t>Gyre </a:t>
              </a:r>
              <a:r>
                <a:rPr lang="fr-FR" sz="1000" dirty="0" err="1" smtClean="0">
                  <a:solidFill>
                    <a:schemeClr val="tx1"/>
                  </a:solidFill>
                </a:rPr>
                <a:t>asymetry</a:t>
              </a:r>
              <a:r>
                <a:rPr lang="fr-FR" sz="1000" dirty="0" smtClean="0">
                  <a:solidFill>
                    <a:schemeClr val="tx1"/>
                  </a:solidFill>
                </a:rPr>
                <a:t> (°</a:t>
              </a:r>
              <a:r>
                <a:rPr lang="fr-FR" sz="1000" dirty="0" err="1" smtClean="0">
                  <a:solidFill>
                    <a:schemeClr val="tx1"/>
                  </a:solidFill>
                </a:rPr>
                <a:t>lat</a:t>
              </a:r>
              <a:r>
                <a:rPr lang="fr-FR" sz="1000" dirty="0" smtClean="0">
                  <a:solidFill>
                    <a:schemeClr val="tx1"/>
                  </a:solidFill>
                </a:rPr>
                <a:t>)</a:t>
              </a:r>
              <a:endParaRPr lang="fr-FR" sz="1000" dirty="0">
                <a:solidFill>
                  <a:schemeClr val="tx1"/>
                </a:solidFill>
              </a:endParaRPr>
            </a:p>
          </p:txBody>
        </p:sp>
        <p:sp>
          <p:nvSpPr>
            <p:cNvPr id="5" name="ZoneTexte 4"/>
            <p:cNvSpPr txBox="1"/>
            <p:nvPr/>
          </p:nvSpPr>
          <p:spPr>
            <a:xfrm>
              <a:off x="6681311" y="6575484"/>
              <a:ext cx="2487836" cy="246221"/>
            </a:xfrm>
            <a:prstGeom prst="rect">
              <a:avLst/>
            </a:prstGeom>
            <a:noFill/>
          </p:spPr>
          <p:txBody>
            <a:bodyPr wrap="square" rtlCol="0">
              <a:spAutoFit/>
            </a:bodyPr>
            <a:lstStyle/>
            <a:p>
              <a:r>
                <a:rPr lang="fr-FR" sz="1000" dirty="0" smtClean="0">
                  <a:solidFill>
                    <a:srgbClr val="800000"/>
                  </a:solidFill>
                </a:rPr>
                <a:t>Swingedouw et al., </a:t>
              </a:r>
              <a:r>
                <a:rPr lang="fr-FR" sz="1000" i="1" dirty="0" smtClean="0">
                  <a:solidFill>
                    <a:srgbClr val="800000"/>
                  </a:solidFill>
                </a:rPr>
                <a:t>Clim. Dyn</a:t>
              </a:r>
              <a:r>
                <a:rPr lang="fr-FR" sz="1000" dirty="0" smtClean="0">
                  <a:solidFill>
                    <a:srgbClr val="800000"/>
                  </a:solidFill>
                </a:rPr>
                <a:t>., 2013a</a:t>
              </a:r>
              <a:endParaRPr lang="fr-FR" sz="1000" dirty="0">
                <a:solidFill>
                  <a:srgbClr val="800000"/>
                </a:solidFill>
              </a:endParaRPr>
            </a:p>
          </p:txBody>
        </p:sp>
      </p:grpSp>
      <p:sp>
        <p:nvSpPr>
          <p:cNvPr id="25" name="Ellipse 24"/>
          <p:cNvSpPr/>
          <p:nvPr/>
        </p:nvSpPr>
        <p:spPr>
          <a:xfrm>
            <a:off x="5485366" y="4360411"/>
            <a:ext cx="361999" cy="360000"/>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9555841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16465"/>
            <a:ext cx="9143999" cy="1769533"/>
          </a:xfrm>
        </p:spPr>
        <p:txBody>
          <a:bodyPr/>
          <a:lstStyle/>
          <a:p>
            <a:r>
              <a:rPr lang="en-GB" sz="3600" dirty="0" smtClean="0"/>
              <a:t>Can we better estimate the possibility of an abrupt change in the North Atlantic?</a:t>
            </a:r>
            <a:endParaRPr lang="en-GB" sz="3600" dirty="0"/>
          </a:p>
        </p:txBody>
      </p:sp>
      <p:sp>
        <p:nvSpPr>
          <p:cNvPr id="3" name="Espace réservé du contenu 2"/>
          <p:cNvSpPr>
            <a:spLocks noGrp="1"/>
          </p:cNvSpPr>
          <p:nvPr>
            <p:ph idx="1"/>
          </p:nvPr>
        </p:nvSpPr>
        <p:spPr>
          <a:xfrm>
            <a:off x="287867" y="1473198"/>
            <a:ext cx="8458200" cy="1998133"/>
          </a:xfrm>
        </p:spPr>
        <p:txBody>
          <a:bodyPr>
            <a:noAutofit/>
          </a:bodyPr>
          <a:lstStyle/>
          <a:p>
            <a:r>
              <a:rPr lang="en-GB" sz="2000" dirty="0" err="1" smtClean="0"/>
              <a:t>Lenton</a:t>
            </a:r>
            <a:r>
              <a:rPr lang="en-GB" sz="2000" dirty="0" smtClean="0"/>
              <a:t> et al. (</a:t>
            </a:r>
            <a:r>
              <a:rPr lang="en-GB" sz="2000" i="1" dirty="0" smtClean="0"/>
              <a:t>Nat. Com. </a:t>
            </a:r>
            <a:r>
              <a:rPr lang="en-GB" sz="2000" dirty="0" smtClean="0"/>
              <a:t>2011): to have a robust “</a:t>
            </a:r>
            <a:r>
              <a:rPr lang="en-GB" sz="2000" dirty="0"/>
              <a:t>e</a:t>
            </a:r>
            <a:r>
              <a:rPr lang="en-GB" sz="2000" dirty="0" smtClean="0"/>
              <a:t>arly warning signal” from AMOC measurement (RAPID array…), we need to know at least 500 years of past AMOC variations</a:t>
            </a:r>
          </a:p>
          <a:p>
            <a:r>
              <a:rPr lang="en-GB" sz="2000" dirty="0" smtClean="0"/>
              <a:t>What is the exact sensitivity of the AMOC to a freshwater release?</a:t>
            </a:r>
            <a:endParaRPr lang="en-GB" sz="2000" dirty="0"/>
          </a:p>
        </p:txBody>
      </p:sp>
      <p:sp>
        <p:nvSpPr>
          <p:cNvPr id="4" name="Titre 1"/>
          <p:cNvSpPr txBox="1">
            <a:spLocks/>
          </p:cNvSpPr>
          <p:nvPr/>
        </p:nvSpPr>
        <p:spPr>
          <a:xfrm>
            <a:off x="549275" y="3214835"/>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GB" sz="3600" dirty="0" smtClean="0"/>
              <a:t>Can </a:t>
            </a:r>
            <a:r>
              <a:rPr lang="en-GB" sz="3600" dirty="0" err="1" smtClean="0"/>
              <a:t>paleo</a:t>
            </a:r>
            <a:r>
              <a:rPr lang="en-GB" sz="3600" dirty="0" smtClean="0"/>
              <a:t>-ocean variations help to make progress on these questions?</a:t>
            </a:r>
            <a:endParaRPr lang="en-GB" sz="3600" dirty="0"/>
          </a:p>
        </p:txBody>
      </p:sp>
      <p:sp>
        <p:nvSpPr>
          <p:cNvPr id="5" name="Espace réservé du contenu 2"/>
          <p:cNvSpPr txBox="1">
            <a:spLocks/>
          </p:cNvSpPr>
          <p:nvPr/>
        </p:nvSpPr>
        <p:spPr>
          <a:xfrm>
            <a:off x="287866" y="4732863"/>
            <a:ext cx="8703733" cy="1100666"/>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GB" sz="2000" dirty="0" smtClean="0"/>
              <a:t>What do we know from past rapid variability in the North Atlantic?</a:t>
            </a:r>
          </a:p>
          <a:p>
            <a:r>
              <a:rPr lang="en-GB" sz="2000" dirty="0" smtClean="0"/>
              <a:t>Are there new paradigms recently emerging?</a:t>
            </a:r>
            <a:endParaRPr lang="en-GB" sz="2000" dirty="0"/>
          </a:p>
        </p:txBody>
      </p:sp>
    </p:spTree>
    <p:extLst>
      <p:ext uri="{BB962C8B-B14F-4D97-AF65-F5344CB8AC3E}">
        <p14:creationId xmlns:p14="http://schemas.microsoft.com/office/powerpoint/2010/main" val="3868998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9265" y="1888065"/>
            <a:ext cx="4998901" cy="4157134"/>
          </a:xfrm>
        </p:spPr>
        <p:txBody>
          <a:bodyPr>
            <a:normAutofit/>
          </a:bodyPr>
          <a:lstStyle/>
          <a:p>
            <a:r>
              <a:rPr lang="en-GB" sz="2000" dirty="0" smtClean="0"/>
              <a:t>Ganopolski et al. (2001): </a:t>
            </a:r>
            <a:r>
              <a:rPr lang="en-GB" sz="2000" dirty="0"/>
              <a:t>freshwater </a:t>
            </a:r>
            <a:r>
              <a:rPr lang="en-GB" sz="2000" dirty="0" smtClean="0"/>
              <a:t>variations can be a driver for AMOC and climate abrupt variations during glacial time</a:t>
            </a:r>
          </a:p>
          <a:p>
            <a:r>
              <a:rPr lang="en-GB" sz="2000" dirty="0" err="1" smtClean="0"/>
              <a:t>Menvielle</a:t>
            </a:r>
            <a:r>
              <a:rPr lang="en-GB" sz="2000" dirty="0" smtClean="0"/>
              <a:t> et al. (2014): </a:t>
            </a:r>
            <a:r>
              <a:rPr lang="en-GB" sz="2000" dirty="0" err="1" smtClean="0"/>
              <a:t>hindcasting</a:t>
            </a:r>
            <a:r>
              <a:rPr lang="en-GB" sz="2000" dirty="0" smtClean="0"/>
              <a:t> the DO variations in a  climate model (same paradigm but using “observed” freshwater forcing…)</a:t>
            </a:r>
          </a:p>
          <a:p>
            <a:r>
              <a:rPr lang="en-GB" sz="2000" dirty="0" smtClean="0"/>
              <a:t>What is causing freshwater forcing variations?</a:t>
            </a:r>
            <a:endParaRPr lang="en-GB" sz="2000" dirty="0"/>
          </a:p>
        </p:txBody>
      </p:sp>
      <p:sp>
        <p:nvSpPr>
          <p:cNvPr id="2" name="Titre 1"/>
          <p:cNvSpPr>
            <a:spLocks noGrp="1"/>
          </p:cNvSpPr>
          <p:nvPr>
            <p:ph type="title"/>
          </p:nvPr>
        </p:nvSpPr>
        <p:spPr>
          <a:xfrm>
            <a:off x="609600" y="-152400"/>
            <a:ext cx="7975600" cy="1336956"/>
          </a:xfrm>
        </p:spPr>
        <p:txBody>
          <a:bodyPr/>
          <a:lstStyle/>
          <a:p>
            <a:r>
              <a:rPr lang="en-GB" sz="3600" dirty="0" smtClean="0"/>
              <a:t>An explanation for </a:t>
            </a:r>
            <a:r>
              <a:rPr lang="en-GB" sz="3600" dirty="0" err="1" smtClean="0"/>
              <a:t>stadial-interstadial</a:t>
            </a:r>
            <a:r>
              <a:rPr lang="en-GB" sz="3600" dirty="0" smtClean="0"/>
              <a:t> variability?</a:t>
            </a:r>
            <a:endParaRPr lang="en-GB" sz="3600" dirty="0"/>
          </a:p>
        </p:txBody>
      </p:sp>
      <p:grpSp>
        <p:nvGrpSpPr>
          <p:cNvPr id="7" name="Grouper 6"/>
          <p:cNvGrpSpPr/>
          <p:nvPr/>
        </p:nvGrpSpPr>
        <p:grpSpPr>
          <a:xfrm>
            <a:off x="5418656" y="1138959"/>
            <a:ext cx="3419994" cy="5719041"/>
            <a:chOff x="4893733" y="1138959"/>
            <a:chExt cx="3419994" cy="5719041"/>
          </a:xfrm>
        </p:grpSpPr>
        <p:pic>
          <p:nvPicPr>
            <p:cNvPr id="11" name="Image 10"/>
            <p:cNvPicPr>
              <a:picLocks noChangeAspect="1"/>
            </p:cNvPicPr>
            <p:nvPr/>
          </p:nvPicPr>
          <p:blipFill>
            <a:blip r:embed="rId3"/>
            <a:stretch>
              <a:fillRect/>
            </a:stretch>
          </p:blipFill>
          <p:spPr>
            <a:xfrm>
              <a:off x="4893733" y="1229823"/>
              <a:ext cx="3419994" cy="5628177"/>
            </a:xfrm>
            <a:prstGeom prst="rect">
              <a:avLst/>
            </a:prstGeom>
          </p:spPr>
        </p:pic>
        <p:sp>
          <p:nvSpPr>
            <p:cNvPr id="12" name="ZoneTexte 11"/>
            <p:cNvSpPr txBox="1"/>
            <p:nvPr/>
          </p:nvSpPr>
          <p:spPr>
            <a:xfrm>
              <a:off x="7073237" y="1138959"/>
              <a:ext cx="1155822" cy="430887"/>
            </a:xfrm>
            <a:prstGeom prst="rect">
              <a:avLst/>
            </a:prstGeom>
            <a:noFill/>
          </p:spPr>
          <p:txBody>
            <a:bodyPr wrap="square" rtlCol="0">
              <a:spAutoFit/>
            </a:bodyPr>
            <a:lstStyle/>
            <a:p>
              <a:r>
                <a:rPr lang="en-GB" sz="1100" dirty="0" smtClean="0"/>
                <a:t>Ganopolski et al. 2001</a:t>
              </a:r>
              <a:endParaRPr lang="en-GB" sz="1100" dirty="0"/>
            </a:p>
          </p:txBody>
        </p:sp>
      </p:grpSp>
      <p:grpSp>
        <p:nvGrpSpPr>
          <p:cNvPr id="10" name="Grouper 9"/>
          <p:cNvGrpSpPr>
            <a:grpSpLocks noChangeAspect="1"/>
          </p:cNvGrpSpPr>
          <p:nvPr/>
        </p:nvGrpSpPr>
        <p:grpSpPr>
          <a:xfrm>
            <a:off x="5193630" y="1218422"/>
            <a:ext cx="3959996" cy="5618920"/>
            <a:chOff x="5000099" y="766421"/>
            <a:chExt cx="4207665" cy="5970343"/>
          </a:xfrm>
        </p:grpSpPr>
        <p:grpSp>
          <p:nvGrpSpPr>
            <p:cNvPr id="8" name="Grouper 7"/>
            <p:cNvGrpSpPr/>
            <p:nvPr/>
          </p:nvGrpSpPr>
          <p:grpSpPr>
            <a:xfrm>
              <a:off x="5000099" y="766421"/>
              <a:ext cx="4207665" cy="5953981"/>
              <a:chOff x="5000099" y="766421"/>
              <a:chExt cx="4207665" cy="5953981"/>
            </a:xfrm>
          </p:grpSpPr>
          <p:pic>
            <p:nvPicPr>
              <p:cNvPr id="6" name="Image 5"/>
              <p:cNvPicPr>
                <a:picLocks noChangeAspect="1"/>
              </p:cNvPicPr>
              <p:nvPr/>
            </p:nvPicPr>
            <p:blipFill>
              <a:blip r:embed="rId4"/>
              <a:stretch>
                <a:fillRect/>
              </a:stretch>
            </p:blipFill>
            <p:spPr>
              <a:xfrm>
                <a:off x="5000099" y="5168903"/>
                <a:ext cx="4207665" cy="1551499"/>
              </a:xfrm>
              <a:prstGeom prst="rect">
                <a:avLst/>
              </a:prstGeom>
            </p:spPr>
          </p:pic>
          <p:pic>
            <p:nvPicPr>
              <p:cNvPr id="5" name="Image 4"/>
              <p:cNvPicPr>
                <a:picLocks noChangeAspect="1"/>
              </p:cNvPicPr>
              <p:nvPr/>
            </p:nvPicPr>
            <p:blipFill>
              <a:blip r:embed="rId5"/>
              <a:stretch>
                <a:fillRect/>
              </a:stretch>
            </p:blipFill>
            <p:spPr>
              <a:xfrm>
                <a:off x="5029200" y="766421"/>
                <a:ext cx="4114800" cy="4533900"/>
              </a:xfrm>
              <a:prstGeom prst="rect">
                <a:avLst/>
              </a:prstGeom>
            </p:spPr>
          </p:pic>
        </p:grpSp>
        <p:sp>
          <p:nvSpPr>
            <p:cNvPr id="9" name="ZoneTexte 8"/>
            <p:cNvSpPr txBox="1"/>
            <p:nvPr/>
          </p:nvSpPr>
          <p:spPr>
            <a:xfrm>
              <a:off x="7027333" y="6458792"/>
              <a:ext cx="2180430" cy="277972"/>
            </a:xfrm>
            <a:prstGeom prst="rect">
              <a:avLst/>
            </a:prstGeom>
            <a:noFill/>
          </p:spPr>
          <p:txBody>
            <a:bodyPr wrap="square" rtlCol="0">
              <a:spAutoFit/>
            </a:bodyPr>
            <a:lstStyle/>
            <a:p>
              <a:r>
                <a:rPr lang="en-GB" sz="1100" dirty="0" err="1" smtClean="0"/>
                <a:t>Menvielle</a:t>
              </a:r>
              <a:r>
                <a:rPr lang="en-GB" sz="1100" dirty="0" smtClean="0"/>
                <a:t> et al. 2014</a:t>
              </a:r>
              <a:endParaRPr lang="en-GB" sz="1100" dirty="0"/>
            </a:p>
          </p:txBody>
        </p:sp>
      </p:grpSp>
    </p:spTree>
    <p:extLst>
      <p:ext uri="{BB962C8B-B14F-4D97-AF65-F5344CB8AC3E}">
        <p14:creationId xmlns:p14="http://schemas.microsoft.com/office/powerpoint/2010/main" val="1135034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5208058" cy="1456268"/>
          </a:xfrm>
        </p:spPr>
        <p:txBody>
          <a:bodyPr/>
          <a:lstStyle/>
          <a:p>
            <a:r>
              <a:rPr lang="en-GB" dirty="0" smtClean="0"/>
              <a:t>Heinrich events reloaded</a:t>
            </a:r>
            <a:endParaRPr lang="en-GB" dirty="0"/>
          </a:p>
        </p:txBody>
      </p:sp>
      <p:sp>
        <p:nvSpPr>
          <p:cNvPr id="3" name="Espace réservé du contenu 2"/>
          <p:cNvSpPr>
            <a:spLocks noGrp="1"/>
          </p:cNvSpPr>
          <p:nvPr>
            <p:ph idx="1"/>
          </p:nvPr>
        </p:nvSpPr>
        <p:spPr>
          <a:xfrm>
            <a:off x="-1" y="1617132"/>
            <a:ext cx="5427130" cy="3505201"/>
          </a:xfrm>
        </p:spPr>
        <p:txBody>
          <a:bodyPr>
            <a:normAutofit/>
          </a:bodyPr>
          <a:lstStyle/>
          <a:p>
            <a:r>
              <a:rPr lang="en-GB" sz="2000" dirty="0" smtClean="0"/>
              <a:t>Alvarez-</a:t>
            </a:r>
            <a:r>
              <a:rPr lang="en-GB" sz="2000" dirty="0" err="1" smtClean="0"/>
              <a:t>Solas</a:t>
            </a:r>
            <a:r>
              <a:rPr lang="en-GB" sz="2000" dirty="0" smtClean="0"/>
              <a:t> et al. </a:t>
            </a:r>
            <a:r>
              <a:rPr lang="en-GB" sz="2000" dirty="0"/>
              <a:t>(</a:t>
            </a:r>
            <a:r>
              <a:rPr lang="en-GB" sz="2000" dirty="0" smtClean="0"/>
              <a:t>2011, 2013): subsurface warming can destabilize </a:t>
            </a:r>
            <a:r>
              <a:rPr lang="en-GB" sz="2000" dirty="0" err="1" smtClean="0"/>
              <a:t>Laurentide</a:t>
            </a:r>
            <a:r>
              <a:rPr lang="en-GB" sz="2000" dirty="0" smtClean="0"/>
              <a:t> ice sheet</a:t>
            </a:r>
          </a:p>
          <a:p>
            <a:r>
              <a:rPr lang="en-GB" sz="2000" dirty="0" err="1" smtClean="0"/>
              <a:t>Marcott</a:t>
            </a:r>
            <a:r>
              <a:rPr lang="en-GB" sz="2000" dirty="0" smtClean="0"/>
              <a:t> et al. (2011): weakening of the AMOC 1000 years before </a:t>
            </a:r>
            <a:r>
              <a:rPr lang="en-GB" sz="2000" dirty="0"/>
              <a:t>Heinrich events </a:t>
            </a:r>
            <a:r>
              <a:rPr lang="en-GB" sz="2000" dirty="0" smtClean="0"/>
              <a:t>(Mg</a:t>
            </a:r>
            <a:r>
              <a:rPr lang="en-GB" sz="2000" dirty="0"/>
              <a:t>/</a:t>
            </a:r>
            <a:r>
              <a:rPr lang="en-GB" sz="2000" dirty="0" err="1"/>
              <a:t>Ca</a:t>
            </a:r>
            <a:r>
              <a:rPr lang="en-GB" sz="2000" dirty="0"/>
              <a:t> data in the west Atlantic</a:t>
            </a:r>
            <a:r>
              <a:rPr lang="en-GB" sz="2000" dirty="0" smtClean="0"/>
              <a:t>) </a:t>
            </a:r>
          </a:p>
          <a:p>
            <a:r>
              <a:rPr lang="en-GB" sz="2000" dirty="0" smtClean="0"/>
              <a:t>Confirmed by Barker et al. (2015)…</a:t>
            </a:r>
          </a:p>
        </p:txBody>
      </p:sp>
      <p:pic>
        <p:nvPicPr>
          <p:cNvPr id="4" name="Image 3"/>
          <p:cNvPicPr>
            <a:picLocks noChangeAspect="1"/>
          </p:cNvPicPr>
          <p:nvPr/>
        </p:nvPicPr>
        <p:blipFill>
          <a:blip r:embed="rId3"/>
          <a:stretch>
            <a:fillRect/>
          </a:stretch>
        </p:blipFill>
        <p:spPr>
          <a:xfrm>
            <a:off x="5537200" y="3246889"/>
            <a:ext cx="3600000" cy="3611111"/>
          </a:xfrm>
          <a:prstGeom prst="rect">
            <a:avLst/>
          </a:prstGeom>
        </p:spPr>
      </p:pic>
      <p:pic>
        <p:nvPicPr>
          <p:cNvPr id="5" name="Image 4"/>
          <p:cNvPicPr>
            <a:picLocks noChangeAspect="1"/>
          </p:cNvPicPr>
          <p:nvPr/>
        </p:nvPicPr>
        <p:blipFill>
          <a:blip r:embed="rId4"/>
          <a:stretch>
            <a:fillRect/>
          </a:stretch>
        </p:blipFill>
        <p:spPr>
          <a:xfrm>
            <a:off x="5208058" y="-31037"/>
            <a:ext cx="3959996" cy="3277926"/>
          </a:xfrm>
          <a:prstGeom prst="rect">
            <a:avLst/>
          </a:prstGeom>
        </p:spPr>
      </p:pic>
      <p:sp>
        <p:nvSpPr>
          <p:cNvPr id="6" name="ZoneTexte 5"/>
          <p:cNvSpPr txBox="1"/>
          <p:nvPr/>
        </p:nvSpPr>
        <p:spPr>
          <a:xfrm>
            <a:off x="5208058" y="4343"/>
            <a:ext cx="2133600" cy="261610"/>
          </a:xfrm>
          <a:prstGeom prst="rect">
            <a:avLst/>
          </a:prstGeom>
          <a:noFill/>
        </p:spPr>
        <p:txBody>
          <a:bodyPr wrap="square" rtlCol="0">
            <a:spAutoFit/>
          </a:bodyPr>
          <a:lstStyle/>
          <a:p>
            <a:r>
              <a:rPr lang="en-GB" sz="1100" dirty="0" smtClean="0"/>
              <a:t>Alvarez et al. 2011</a:t>
            </a:r>
            <a:endParaRPr lang="en-GB" sz="1100" dirty="0"/>
          </a:p>
        </p:txBody>
      </p:sp>
      <p:sp>
        <p:nvSpPr>
          <p:cNvPr id="7" name="ZoneTexte 6"/>
          <p:cNvSpPr txBox="1"/>
          <p:nvPr/>
        </p:nvSpPr>
        <p:spPr>
          <a:xfrm>
            <a:off x="7739592" y="6596390"/>
            <a:ext cx="2133600" cy="261610"/>
          </a:xfrm>
          <a:prstGeom prst="rect">
            <a:avLst/>
          </a:prstGeom>
          <a:noFill/>
        </p:spPr>
        <p:txBody>
          <a:bodyPr wrap="square" rtlCol="0">
            <a:spAutoFit/>
          </a:bodyPr>
          <a:lstStyle/>
          <a:p>
            <a:r>
              <a:rPr lang="en-GB" sz="1100" dirty="0" err="1" smtClean="0"/>
              <a:t>Marcott</a:t>
            </a:r>
            <a:r>
              <a:rPr lang="en-GB" sz="1100" dirty="0" smtClean="0"/>
              <a:t> et al. 2011</a:t>
            </a:r>
            <a:endParaRPr lang="en-GB" sz="1100" dirty="0"/>
          </a:p>
        </p:txBody>
      </p:sp>
      <p:grpSp>
        <p:nvGrpSpPr>
          <p:cNvPr id="10" name="Grouper 9"/>
          <p:cNvGrpSpPr/>
          <p:nvPr/>
        </p:nvGrpSpPr>
        <p:grpSpPr>
          <a:xfrm>
            <a:off x="-1" y="4338000"/>
            <a:ext cx="5427130" cy="2520000"/>
            <a:chOff x="-1" y="4338000"/>
            <a:chExt cx="5427130" cy="2520000"/>
          </a:xfrm>
        </p:grpSpPr>
        <p:pic>
          <p:nvPicPr>
            <p:cNvPr id="8" name="Image 7"/>
            <p:cNvPicPr>
              <a:picLocks noChangeAspect="1"/>
            </p:cNvPicPr>
            <p:nvPr/>
          </p:nvPicPr>
          <p:blipFill>
            <a:blip r:embed="rId5"/>
            <a:stretch>
              <a:fillRect/>
            </a:stretch>
          </p:blipFill>
          <p:spPr>
            <a:xfrm>
              <a:off x="1695129" y="4338000"/>
              <a:ext cx="3732000" cy="2520000"/>
            </a:xfrm>
            <a:prstGeom prst="rect">
              <a:avLst/>
            </a:prstGeom>
          </p:spPr>
        </p:pic>
        <p:pic>
          <p:nvPicPr>
            <p:cNvPr id="9" name="Image 8"/>
            <p:cNvPicPr>
              <a:picLocks noChangeAspect="1"/>
            </p:cNvPicPr>
            <p:nvPr/>
          </p:nvPicPr>
          <p:blipFill>
            <a:blip r:embed="rId6"/>
            <a:stretch>
              <a:fillRect/>
            </a:stretch>
          </p:blipFill>
          <p:spPr>
            <a:xfrm>
              <a:off x="-1" y="4919134"/>
              <a:ext cx="2001600" cy="1440000"/>
            </a:xfrm>
            <a:prstGeom prst="rect">
              <a:avLst/>
            </a:prstGeom>
          </p:spPr>
        </p:pic>
      </p:grpSp>
    </p:spTree>
    <p:extLst>
      <p:ext uri="{BB962C8B-B14F-4D97-AF65-F5344CB8AC3E}">
        <p14:creationId xmlns:p14="http://schemas.microsoft.com/office/powerpoint/2010/main" val="1212728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2694"/>
            <a:ext cx="4470400" cy="1336956"/>
          </a:xfrm>
        </p:spPr>
        <p:txBody>
          <a:bodyPr/>
          <a:lstStyle/>
          <a:p>
            <a:r>
              <a:rPr lang="en-GB" sz="3600" dirty="0" smtClean="0"/>
              <a:t>Only freshwater release and AMOC?</a:t>
            </a:r>
            <a:endParaRPr lang="en-GB" sz="3600" dirty="0"/>
          </a:p>
        </p:txBody>
      </p:sp>
      <p:sp>
        <p:nvSpPr>
          <p:cNvPr id="3" name="Espace réservé du contenu 2"/>
          <p:cNvSpPr>
            <a:spLocks noGrp="1"/>
          </p:cNvSpPr>
          <p:nvPr>
            <p:ph idx="1"/>
          </p:nvPr>
        </p:nvSpPr>
        <p:spPr>
          <a:xfrm>
            <a:off x="1" y="1574800"/>
            <a:ext cx="4182532" cy="2218267"/>
          </a:xfrm>
        </p:spPr>
        <p:txBody>
          <a:bodyPr>
            <a:normAutofit/>
          </a:bodyPr>
          <a:lstStyle/>
          <a:p>
            <a:r>
              <a:rPr lang="en-GB" sz="2000" dirty="0" smtClean="0"/>
              <a:t>Topography effect following Heinrich events (Roberts et al. 2014 ; Zhang et al. 2014)</a:t>
            </a:r>
          </a:p>
          <a:p>
            <a:r>
              <a:rPr lang="en-GB" sz="2000" dirty="0" smtClean="0"/>
              <a:t>Other forcings for the Younger </a:t>
            </a:r>
            <a:r>
              <a:rPr lang="en-GB" sz="2000" dirty="0" err="1" smtClean="0"/>
              <a:t>Dryas</a:t>
            </a:r>
            <a:r>
              <a:rPr lang="en-GB" sz="2000" dirty="0" smtClean="0"/>
              <a:t> (</a:t>
            </a:r>
            <a:r>
              <a:rPr lang="en-GB" sz="2000" dirty="0" err="1" smtClean="0"/>
              <a:t>Renssen</a:t>
            </a:r>
            <a:r>
              <a:rPr lang="en-GB" sz="2000" dirty="0" smtClean="0"/>
              <a:t> et al. 2015)</a:t>
            </a:r>
            <a:endParaRPr lang="en-GB" sz="2000" dirty="0"/>
          </a:p>
        </p:txBody>
      </p:sp>
      <p:pic>
        <p:nvPicPr>
          <p:cNvPr id="4" name="Image 3"/>
          <p:cNvPicPr>
            <a:picLocks noChangeAspect="1"/>
          </p:cNvPicPr>
          <p:nvPr/>
        </p:nvPicPr>
        <p:blipFill>
          <a:blip r:embed="rId2"/>
          <a:stretch>
            <a:fillRect/>
          </a:stretch>
        </p:blipFill>
        <p:spPr>
          <a:xfrm>
            <a:off x="4302125" y="0"/>
            <a:ext cx="5106462" cy="4320000"/>
          </a:xfrm>
          <a:prstGeom prst="rect">
            <a:avLst/>
          </a:prstGeom>
        </p:spPr>
      </p:pic>
      <p:pic>
        <p:nvPicPr>
          <p:cNvPr id="5" name="Image 4"/>
          <p:cNvPicPr>
            <a:picLocks noChangeAspect="1"/>
          </p:cNvPicPr>
          <p:nvPr/>
        </p:nvPicPr>
        <p:blipFill>
          <a:blip r:embed="rId3"/>
          <a:stretch>
            <a:fillRect/>
          </a:stretch>
        </p:blipFill>
        <p:spPr>
          <a:xfrm>
            <a:off x="4576383" y="2538005"/>
            <a:ext cx="4925337" cy="4319995"/>
          </a:xfrm>
          <a:prstGeom prst="rect">
            <a:avLst/>
          </a:prstGeom>
        </p:spPr>
      </p:pic>
      <p:sp>
        <p:nvSpPr>
          <p:cNvPr id="7" name="ZoneTexte 6"/>
          <p:cNvSpPr txBox="1"/>
          <p:nvPr/>
        </p:nvSpPr>
        <p:spPr>
          <a:xfrm>
            <a:off x="7739592" y="1911055"/>
            <a:ext cx="2133600" cy="261610"/>
          </a:xfrm>
          <a:prstGeom prst="rect">
            <a:avLst/>
          </a:prstGeom>
          <a:noFill/>
        </p:spPr>
        <p:txBody>
          <a:bodyPr wrap="square" rtlCol="0">
            <a:spAutoFit/>
          </a:bodyPr>
          <a:lstStyle/>
          <a:p>
            <a:r>
              <a:rPr lang="en-GB" sz="1100" dirty="0" smtClean="0"/>
              <a:t>Roberts et al. 2014</a:t>
            </a:r>
            <a:endParaRPr lang="en-GB" sz="1100" dirty="0"/>
          </a:p>
        </p:txBody>
      </p:sp>
      <p:grpSp>
        <p:nvGrpSpPr>
          <p:cNvPr id="9" name="Grouper 8"/>
          <p:cNvGrpSpPr/>
          <p:nvPr/>
        </p:nvGrpSpPr>
        <p:grpSpPr>
          <a:xfrm>
            <a:off x="244936" y="3870003"/>
            <a:ext cx="3779989" cy="2986267"/>
            <a:chOff x="244936" y="3870003"/>
            <a:chExt cx="3779989" cy="2986267"/>
          </a:xfrm>
        </p:grpSpPr>
        <p:pic>
          <p:nvPicPr>
            <p:cNvPr id="6" name="Image 5"/>
            <p:cNvPicPr>
              <a:picLocks noChangeAspect="1"/>
            </p:cNvPicPr>
            <p:nvPr/>
          </p:nvPicPr>
          <p:blipFill>
            <a:blip r:embed="rId4"/>
            <a:stretch>
              <a:fillRect/>
            </a:stretch>
          </p:blipFill>
          <p:spPr>
            <a:xfrm>
              <a:off x="244936" y="3870003"/>
              <a:ext cx="3779989" cy="2986267"/>
            </a:xfrm>
            <a:prstGeom prst="rect">
              <a:avLst/>
            </a:prstGeom>
          </p:spPr>
        </p:pic>
        <p:sp>
          <p:nvSpPr>
            <p:cNvPr id="8" name="ZoneTexte 7"/>
            <p:cNvSpPr txBox="1"/>
            <p:nvPr/>
          </p:nvSpPr>
          <p:spPr>
            <a:xfrm>
              <a:off x="244936" y="3909068"/>
              <a:ext cx="2133600" cy="261610"/>
            </a:xfrm>
            <a:prstGeom prst="rect">
              <a:avLst/>
            </a:prstGeom>
            <a:noFill/>
          </p:spPr>
          <p:txBody>
            <a:bodyPr wrap="square" rtlCol="0">
              <a:spAutoFit/>
            </a:bodyPr>
            <a:lstStyle/>
            <a:p>
              <a:r>
                <a:rPr lang="en-GB" sz="1100" dirty="0" err="1" smtClean="0"/>
                <a:t>Renssen</a:t>
              </a:r>
              <a:r>
                <a:rPr lang="en-GB" sz="1100" dirty="0" smtClean="0"/>
                <a:t> et al. 2015</a:t>
              </a:r>
              <a:endParaRPr lang="en-GB" sz="1100" dirty="0"/>
            </a:p>
          </p:txBody>
        </p:sp>
      </p:grpSp>
    </p:spTree>
    <p:extLst>
      <p:ext uri="{BB962C8B-B14F-4D97-AF65-F5344CB8AC3E}">
        <p14:creationId xmlns:p14="http://schemas.microsoft.com/office/powerpoint/2010/main" val="17441396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866" y="276906"/>
            <a:ext cx="6824133" cy="671357"/>
          </a:xfrm>
        </p:spPr>
        <p:txBody>
          <a:bodyPr/>
          <a:lstStyle/>
          <a:p>
            <a:r>
              <a:rPr lang="en-GB" sz="3600" dirty="0" smtClean="0"/>
              <a:t>Nordic Seas as a driver of DO?</a:t>
            </a:r>
            <a:endParaRPr lang="en-GB" sz="3600" dirty="0"/>
          </a:p>
        </p:txBody>
      </p:sp>
      <p:sp>
        <p:nvSpPr>
          <p:cNvPr id="3" name="Espace réservé du contenu 2"/>
          <p:cNvSpPr>
            <a:spLocks noGrp="1"/>
          </p:cNvSpPr>
          <p:nvPr>
            <p:ph idx="1"/>
          </p:nvPr>
        </p:nvSpPr>
        <p:spPr>
          <a:xfrm>
            <a:off x="25399" y="1498596"/>
            <a:ext cx="6832600" cy="4157134"/>
          </a:xfrm>
        </p:spPr>
        <p:txBody>
          <a:bodyPr>
            <a:normAutofit/>
          </a:bodyPr>
          <a:lstStyle/>
          <a:p>
            <a:r>
              <a:rPr lang="en-GB" sz="2000" dirty="0" smtClean="0"/>
              <a:t>Can local changes in the Nordic Seas explain Dansgaard-Oeschger variability? (Singh et al. 2013)</a:t>
            </a:r>
          </a:p>
          <a:p>
            <a:r>
              <a:rPr lang="en-GB" sz="2000" dirty="0" smtClean="0"/>
              <a:t>Subsurface warming during </a:t>
            </a:r>
            <a:r>
              <a:rPr lang="en-GB" sz="2000" dirty="0" err="1" smtClean="0"/>
              <a:t>stadial</a:t>
            </a:r>
            <a:r>
              <a:rPr lang="en-GB" sz="2000" dirty="0" smtClean="0"/>
              <a:t> (</a:t>
            </a:r>
            <a:r>
              <a:rPr lang="en-GB" sz="2000" dirty="0" err="1" smtClean="0"/>
              <a:t>Dokken</a:t>
            </a:r>
            <a:r>
              <a:rPr lang="en-GB" sz="2000" dirty="0" smtClean="0"/>
              <a:t> et al. 2013)</a:t>
            </a:r>
          </a:p>
        </p:txBody>
      </p:sp>
      <p:pic>
        <p:nvPicPr>
          <p:cNvPr id="4" name="Image 3"/>
          <p:cNvPicPr>
            <a:picLocks noChangeAspect="1"/>
          </p:cNvPicPr>
          <p:nvPr/>
        </p:nvPicPr>
        <p:blipFill>
          <a:blip r:embed="rId3"/>
          <a:stretch>
            <a:fillRect/>
          </a:stretch>
        </p:blipFill>
        <p:spPr>
          <a:xfrm>
            <a:off x="6783911" y="5195"/>
            <a:ext cx="2412000" cy="3401328"/>
          </a:xfrm>
          <a:prstGeom prst="rect">
            <a:avLst/>
          </a:prstGeom>
        </p:spPr>
      </p:pic>
      <p:pic>
        <p:nvPicPr>
          <p:cNvPr id="5" name="Image 4"/>
          <p:cNvPicPr>
            <a:picLocks noChangeAspect="1"/>
          </p:cNvPicPr>
          <p:nvPr/>
        </p:nvPicPr>
        <p:blipFill>
          <a:blip r:embed="rId4"/>
          <a:stretch>
            <a:fillRect/>
          </a:stretch>
        </p:blipFill>
        <p:spPr>
          <a:xfrm>
            <a:off x="4171740" y="3615752"/>
            <a:ext cx="5039996" cy="3242248"/>
          </a:xfrm>
          <a:prstGeom prst="rect">
            <a:avLst/>
          </a:prstGeom>
        </p:spPr>
      </p:pic>
      <p:sp>
        <p:nvSpPr>
          <p:cNvPr id="7" name="Espace réservé du contenu 2"/>
          <p:cNvSpPr txBox="1">
            <a:spLocks/>
          </p:cNvSpPr>
          <p:nvPr/>
        </p:nvSpPr>
        <p:spPr>
          <a:xfrm>
            <a:off x="33866" y="3683479"/>
            <a:ext cx="4157134" cy="3055983"/>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GB" sz="2000" b="1" dirty="0" smtClean="0"/>
              <a:t>BUT</a:t>
            </a:r>
            <a:r>
              <a:rPr lang="en-GB" sz="2000" dirty="0" smtClean="0"/>
              <a:t> not very clear evidences concerning sign of the surface changes in the Nordic Seas up to now. </a:t>
            </a:r>
            <a:r>
              <a:rPr lang="en-GB" dirty="0" smtClean="0"/>
              <a:t> </a:t>
            </a:r>
            <a:endParaRPr lang="en-GB" dirty="0"/>
          </a:p>
        </p:txBody>
      </p:sp>
      <p:sp>
        <p:nvSpPr>
          <p:cNvPr id="8" name="ZoneTexte 7"/>
          <p:cNvSpPr txBox="1"/>
          <p:nvPr/>
        </p:nvSpPr>
        <p:spPr>
          <a:xfrm>
            <a:off x="7560734" y="3318931"/>
            <a:ext cx="1854199" cy="261610"/>
          </a:xfrm>
          <a:prstGeom prst="rect">
            <a:avLst/>
          </a:prstGeom>
          <a:noFill/>
        </p:spPr>
        <p:txBody>
          <a:bodyPr wrap="square" rtlCol="0">
            <a:spAutoFit/>
          </a:bodyPr>
          <a:lstStyle/>
          <a:p>
            <a:r>
              <a:rPr lang="en-GB" sz="1100" dirty="0" err="1" smtClean="0">
                <a:solidFill>
                  <a:srgbClr val="800000"/>
                </a:solidFill>
              </a:rPr>
              <a:t>Dokken</a:t>
            </a:r>
            <a:r>
              <a:rPr lang="en-GB" sz="1100" dirty="0" smtClean="0">
                <a:solidFill>
                  <a:srgbClr val="800000"/>
                </a:solidFill>
              </a:rPr>
              <a:t> et al. (2013)</a:t>
            </a:r>
            <a:endParaRPr lang="en-GB" sz="1100" dirty="0">
              <a:solidFill>
                <a:srgbClr val="800000"/>
              </a:solidFill>
            </a:endParaRPr>
          </a:p>
        </p:txBody>
      </p:sp>
    </p:spTree>
    <p:extLst>
      <p:ext uri="{BB962C8B-B14F-4D97-AF65-F5344CB8AC3E}">
        <p14:creationId xmlns:p14="http://schemas.microsoft.com/office/powerpoint/2010/main" val="23674113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4673600" cy="1336956"/>
          </a:xfrm>
        </p:spPr>
        <p:txBody>
          <a:bodyPr/>
          <a:lstStyle/>
          <a:p>
            <a:r>
              <a:rPr lang="en-GB" sz="3600" dirty="0" smtClean="0"/>
              <a:t>Reconstructing past AMOC variations</a:t>
            </a:r>
            <a:endParaRPr lang="en-GB" sz="3600" dirty="0"/>
          </a:p>
        </p:txBody>
      </p:sp>
      <p:grpSp>
        <p:nvGrpSpPr>
          <p:cNvPr id="16" name="Grouper 15"/>
          <p:cNvGrpSpPr/>
          <p:nvPr/>
        </p:nvGrpSpPr>
        <p:grpSpPr>
          <a:xfrm>
            <a:off x="4466397" y="5246695"/>
            <a:ext cx="4679997" cy="1657125"/>
            <a:chOff x="4466397" y="5246695"/>
            <a:chExt cx="4679997" cy="1657125"/>
          </a:xfrm>
        </p:grpSpPr>
        <p:pic>
          <p:nvPicPr>
            <p:cNvPr id="6" name="Image 5"/>
            <p:cNvPicPr>
              <a:picLocks noChangeAspect="1"/>
            </p:cNvPicPr>
            <p:nvPr/>
          </p:nvPicPr>
          <p:blipFill>
            <a:blip r:embed="rId3"/>
            <a:stretch>
              <a:fillRect/>
            </a:stretch>
          </p:blipFill>
          <p:spPr>
            <a:xfrm>
              <a:off x="4466397" y="5246695"/>
              <a:ext cx="4679997" cy="1611305"/>
            </a:xfrm>
            <a:prstGeom prst="rect">
              <a:avLst/>
            </a:prstGeom>
          </p:spPr>
        </p:pic>
        <p:sp>
          <p:nvSpPr>
            <p:cNvPr id="8" name="ZoneTexte 7"/>
            <p:cNvSpPr txBox="1"/>
            <p:nvPr/>
          </p:nvSpPr>
          <p:spPr>
            <a:xfrm>
              <a:off x="5929060" y="6642210"/>
              <a:ext cx="2133600" cy="261610"/>
            </a:xfrm>
            <a:prstGeom prst="rect">
              <a:avLst/>
            </a:prstGeom>
            <a:noFill/>
          </p:spPr>
          <p:txBody>
            <a:bodyPr wrap="square" rtlCol="0">
              <a:spAutoFit/>
            </a:bodyPr>
            <a:lstStyle/>
            <a:p>
              <a:r>
                <a:rPr lang="en-GB" sz="1100" dirty="0" smtClean="0">
                  <a:solidFill>
                    <a:srgbClr val="800000"/>
                  </a:solidFill>
                </a:rPr>
                <a:t>Ritz et al. 2013</a:t>
              </a:r>
              <a:endParaRPr lang="en-GB" sz="1100" dirty="0">
                <a:solidFill>
                  <a:srgbClr val="800000"/>
                </a:solidFill>
              </a:endParaRPr>
            </a:p>
          </p:txBody>
        </p:sp>
      </p:grpSp>
      <p:grpSp>
        <p:nvGrpSpPr>
          <p:cNvPr id="13" name="Grouper 12"/>
          <p:cNvGrpSpPr/>
          <p:nvPr/>
        </p:nvGrpSpPr>
        <p:grpSpPr>
          <a:xfrm>
            <a:off x="4466397" y="-16934"/>
            <a:ext cx="4840870" cy="3679747"/>
            <a:chOff x="4466397" y="-16934"/>
            <a:chExt cx="4840870" cy="3679747"/>
          </a:xfrm>
        </p:grpSpPr>
        <p:pic>
          <p:nvPicPr>
            <p:cNvPr id="4" name="Image 3"/>
            <p:cNvPicPr>
              <a:picLocks noChangeAspect="1"/>
            </p:cNvPicPr>
            <p:nvPr/>
          </p:nvPicPr>
          <p:blipFill>
            <a:blip r:embed="rId4"/>
            <a:stretch>
              <a:fillRect/>
            </a:stretch>
          </p:blipFill>
          <p:spPr>
            <a:xfrm>
              <a:off x="4466397" y="-16934"/>
              <a:ext cx="4677603" cy="1570364"/>
            </a:xfrm>
            <a:prstGeom prst="rect">
              <a:avLst/>
            </a:prstGeom>
          </p:spPr>
        </p:pic>
        <p:pic>
          <p:nvPicPr>
            <p:cNvPr id="5" name="Image 4"/>
            <p:cNvPicPr>
              <a:picLocks noChangeAspect="1"/>
            </p:cNvPicPr>
            <p:nvPr/>
          </p:nvPicPr>
          <p:blipFill>
            <a:blip r:embed="rId5"/>
            <a:stretch>
              <a:fillRect/>
            </a:stretch>
          </p:blipFill>
          <p:spPr>
            <a:xfrm>
              <a:off x="5012272" y="1511095"/>
              <a:ext cx="3599989" cy="2151718"/>
            </a:xfrm>
            <a:prstGeom prst="rect">
              <a:avLst/>
            </a:prstGeom>
          </p:spPr>
        </p:pic>
        <p:sp>
          <p:nvSpPr>
            <p:cNvPr id="7" name="ZoneTexte 6"/>
            <p:cNvSpPr txBox="1"/>
            <p:nvPr/>
          </p:nvSpPr>
          <p:spPr>
            <a:xfrm>
              <a:off x="7173667" y="1409807"/>
              <a:ext cx="2133600" cy="261610"/>
            </a:xfrm>
            <a:prstGeom prst="rect">
              <a:avLst/>
            </a:prstGeom>
            <a:noFill/>
          </p:spPr>
          <p:txBody>
            <a:bodyPr wrap="square" rtlCol="0">
              <a:spAutoFit/>
            </a:bodyPr>
            <a:lstStyle/>
            <a:p>
              <a:r>
                <a:rPr lang="en-GB" sz="1100" dirty="0" smtClean="0">
                  <a:solidFill>
                    <a:srgbClr val="800000"/>
                  </a:solidFill>
                </a:rPr>
                <a:t>Lynch-Stieglitz et al. (2014)</a:t>
              </a:r>
              <a:endParaRPr lang="en-GB" sz="1100" dirty="0">
                <a:solidFill>
                  <a:srgbClr val="800000"/>
                </a:solidFill>
              </a:endParaRPr>
            </a:p>
          </p:txBody>
        </p:sp>
      </p:grpSp>
      <p:grpSp>
        <p:nvGrpSpPr>
          <p:cNvPr id="15" name="Grouper 14"/>
          <p:cNvGrpSpPr/>
          <p:nvPr/>
        </p:nvGrpSpPr>
        <p:grpSpPr>
          <a:xfrm>
            <a:off x="4826394" y="1553430"/>
            <a:ext cx="4427677" cy="3737330"/>
            <a:chOff x="4826394" y="1553430"/>
            <a:chExt cx="4427677" cy="3737330"/>
          </a:xfrm>
        </p:grpSpPr>
        <p:pic>
          <p:nvPicPr>
            <p:cNvPr id="9" name="Image 8"/>
            <p:cNvPicPr>
              <a:picLocks noChangeAspect="1"/>
            </p:cNvPicPr>
            <p:nvPr/>
          </p:nvPicPr>
          <p:blipFill>
            <a:blip r:embed="rId6"/>
            <a:stretch>
              <a:fillRect/>
            </a:stretch>
          </p:blipFill>
          <p:spPr>
            <a:xfrm>
              <a:off x="4826394" y="1608875"/>
              <a:ext cx="4320000" cy="3620886"/>
            </a:xfrm>
            <a:prstGeom prst="rect">
              <a:avLst/>
            </a:prstGeom>
          </p:spPr>
        </p:pic>
        <p:sp>
          <p:nvSpPr>
            <p:cNvPr id="10" name="ZoneTexte 9"/>
            <p:cNvSpPr txBox="1"/>
            <p:nvPr/>
          </p:nvSpPr>
          <p:spPr>
            <a:xfrm>
              <a:off x="8077204" y="4859873"/>
              <a:ext cx="1176867" cy="430887"/>
            </a:xfrm>
            <a:prstGeom prst="rect">
              <a:avLst/>
            </a:prstGeom>
            <a:noFill/>
          </p:spPr>
          <p:txBody>
            <a:bodyPr wrap="square" rtlCol="0">
              <a:spAutoFit/>
            </a:bodyPr>
            <a:lstStyle/>
            <a:p>
              <a:r>
                <a:rPr lang="en-GB" sz="1100" dirty="0" smtClean="0">
                  <a:solidFill>
                    <a:srgbClr val="800000"/>
                  </a:solidFill>
                </a:rPr>
                <a:t>Gottschalk et al. (2015)</a:t>
              </a:r>
              <a:endParaRPr lang="en-GB" sz="1100" dirty="0">
                <a:solidFill>
                  <a:srgbClr val="800000"/>
                </a:solidFill>
              </a:endParaRPr>
            </a:p>
          </p:txBody>
        </p:sp>
        <p:sp>
          <p:nvSpPr>
            <p:cNvPr id="14" name="Rectangle 13"/>
            <p:cNvSpPr/>
            <p:nvPr/>
          </p:nvSpPr>
          <p:spPr>
            <a:xfrm>
              <a:off x="4826394" y="1553430"/>
              <a:ext cx="549939" cy="31770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Espace réservé du contenu 2"/>
          <p:cNvSpPr>
            <a:spLocks noGrp="1"/>
          </p:cNvSpPr>
          <p:nvPr>
            <p:ph idx="1"/>
          </p:nvPr>
        </p:nvSpPr>
        <p:spPr>
          <a:xfrm>
            <a:off x="-1" y="1553430"/>
            <a:ext cx="4673601" cy="4788104"/>
          </a:xfrm>
        </p:spPr>
        <p:txBody>
          <a:bodyPr>
            <a:normAutofit/>
          </a:bodyPr>
          <a:lstStyle/>
          <a:p>
            <a:r>
              <a:rPr lang="en-GB" sz="2000" dirty="0" smtClean="0"/>
              <a:t>Reconstruction of Gulf Stream (Lynch Stieglitz et al. 2014): not much change in its intensity for H2 and H3</a:t>
            </a:r>
          </a:p>
          <a:p>
            <a:r>
              <a:rPr lang="en-GB" sz="2000" dirty="0" smtClean="0"/>
              <a:t>South Atlantic: (Gottschalk et al. 2015) large intrusion of NADW for each </a:t>
            </a:r>
            <a:r>
              <a:rPr lang="en-GB" sz="2000" dirty="0" err="1" smtClean="0"/>
              <a:t>interstadial</a:t>
            </a:r>
            <a:endParaRPr lang="en-GB" sz="2000" dirty="0" smtClean="0"/>
          </a:p>
          <a:p>
            <a:r>
              <a:rPr lang="en-GB" sz="2000" dirty="0" smtClean="0"/>
              <a:t>AMOC variations during </a:t>
            </a:r>
            <a:r>
              <a:rPr lang="en-GB" sz="2000" dirty="0" err="1" smtClean="0"/>
              <a:t>deglaciation</a:t>
            </a:r>
            <a:r>
              <a:rPr lang="en-GB" sz="2000" dirty="0" smtClean="0"/>
              <a:t> (Ritz et al. 2013)</a:t>
            </a:r>
          </a:p>
          <a:p>
            <a:r>
              <a:rPr lang="en-GB" sz="2000" dirty="0" smtClean="0"/>
              <a:t>Workshop in Boulder next May on AMOC reconstruction using </a:t>
            </a:r>
            <a:r>
              <a:rPr lang="en-GB" sz="2000" dirty="0" err="1" smtClean="0"/>
              <a:t>paleo</a:t>
            </a:r>
            <a:r>
              <a:rPr lang="en-GB" sz="2000" dirty="0" smtClean="0"/>
              <a:t> and present-day techniques</a:t>
            </a:r>
            <a:endParaRPr lang="en-GB" sz="2000" dirty="0"/>
          </a:p>
        </p:txBody>
      </p:sp>
    </p:spTree>
    <p:extLst>
      <p:ext uri="{BB962C8B-B14F-4D97-AF65-F5344CB8AC3E}">
        <p14:creationId xmlns:p14="http://schemas.microsoft.com/office/powerpoint/2010/main" val="1445773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269" y="27154"/>
            <a:ext cx="9108536" cy="607846"/>
          </a:xfrm>
        </p:spPr>
        <p:txBody>
          <a:bodyPr/>
          <a:lstStyle/>
          <a:p>
            <a:r>
              <a:rPr lang="en-GB" sz="3600" dirty="0" err="1" smtClean="0"/>
              <a:t>Teleconnections</a:t>
            </a:r>
            <a:r>
              <a:rPr lang="en-GB" sz="3600" dirty="0" smtClean="0"/>
              <a:t> from the North Atlantic</a:t>
            </a:r>
            <a:endParaRPr lang="en-GB" sz="3600" dirty="0"/>
          </a:p>
        </p:txBody>
      </p:sp>
      <p:sp>
        <p:nvSpPr>
          <p:cNvPr id="3" name="Espace réservé du contenu 2"/>
          <p:cNvSpPr>
            <a:spLocks noGrp="1"/>
          </p:cNvSpPr>
          <p:nvPr>
            <p:ph idx="1"/>
          </p:nvPr>
        </p:nvSpPr>
        <p:spPr>
          <a:xfrm>
            <a:off x="0" y="1193796"/>
            <a:ext cx="4546600" cy="4597400"/>
          </a:xfrm>
        </p:spPr>
        <p:txBody>
          <a:bodyPr>
            <a:noAutofit/>
          </a:bodyPr>
          <a:lstStyle/>
          <a:p>
            <a:r>
              <a:rPr lang="en-GB" sz="2000" dirty="0" smtClean="0"/>
              <a:t>Heinrich events can impact Asian monsoon (</a:t>
            </a:r>
            <a:r>
              <a:rPr lang="en-GB" sz="2000" dirty="0" err="1" smtClean="0"/>
              <a:t>Marzin</a:t>
            </a:r>
            <a:r>
              <a:rPr lang="en-GB" sz="2000" dirty="0" smtClean="0"/>
              <a:t> et al. 2013, </a:t>
            </a:r>
            <a:r>
              <a:rPr lang="en-GB" sz="2000" dirty="0" err="1" smtClean="0"/>
              <a:t>Mohtadi</a:t>
            </a:r>
            <a:r>
              <a:rPr lang="en-GB" sz="2000" dirty="0" smtClean="0"/>
              <a:t> et al. 2014) </a:t>
            </a:r>
          </a:p>
          <a:p>
            <a:r>
              <a:rPr lang="en-GB" sz="2000" dirty="0" smtClean="0"/>
              <a:t>With a signature on methane concentration through its impact on the ITCZ (Rhodes et al. 2015)</a:t>
            </a:r>
          </a:p>
          <a:p>
            <a:r>
              <a:rPr lang="en-GB" sz="2000" dirty="0" smtClean="0"/>
              <a:t>Seesaw mechanism: not so simple? (Capron et al. 2010, </a:t>
            </a:r>
            <a:r>
              <a:rPr lang="en-GB" sz="2000" dirty="0" err="1" smtClean="0"/>
              <a:t>Landais</a:t>
            </a:r>
            <a:r>
              <a:rPr lang="en-GB" sz="2000" dirty="0" smtClean="0"/>
              <a:t> et al. 2015)</a:t>
            </a:r>
          </a:p>
          <a:p>
            <a:r>
              <a:rPr lang="en-GB" sz="2000" dirty="0" err="1" smtClean="0"/>
              <a:t>Teleconnection</a:t>
            </a:r>
            <a:r>
              <a:rPr lang="en-GB" sz="2000" dirty="0" smtClean="0"/>
              <a:t> from the North P</a:t>
            </a:r>
            <a:r>
              <a:rPr lang="en-GB" sz="2000" dirty="0"/>
              <a:t>o</a:t>
            </a:r>
            <a:r>
              <a:rPr lang="en-GB" sz="2000" dirty="0" smtClean="0"/>
              <a:t>le to the South Pole through the tropics! (</a:t>
            </a:r>
            <a:r>
              <a:rPr lang="en-GB" sz="2000" dirty="0" err="1" smtClean="0"/>
              <a:t>Buiron</a:t>
            </a:r>
            <a:r>
              <a:rPr lang="en-GB" sz="2000" dirty="0" smtClean="0"/>
              <a:t> et al. 2012)</a:t>
            </a:r>
            <a:endParaRPr lang="en-GB" sz="2000" dirty="0"/>
          </a:p>
        </p:txBody>
      </p:sp>
      <p:pic>
        <p:nvPicPr>
          <p:cNvPr id="7" name="Image 6"/>
          <p:cNvPicPr>
            <a:picLocks noChangeAspect="1"/>
          </p:cNvPicPr>
          <p:nvPr/>
        </p:nvPicPr>
        <p:blipFill>
          <a:blip r:embed="rId3"/>
          <a:stretch>
            <a:fillRect/>
          </a:stretch>
        </p:blipFill>
        <p:spPr>
          <a:xfrm>
            <a:off x="4646602" y="810706"/>
            <a:ext cx="4497398" cy="2849039"/>
          </a:xfrm>
          <a:prstGeom prst="rect">
            <a:avLst/>
          </a:prstGeom>
        </p:spPr>
      </p:pic>
      <p:pic>
        <p:nvPicPr>
          <p:cNvPr id="8" name="Image 7"/>
          <p:cNvPicPr>
            <a:picLocks noChangeAspect="1"/>
          </p:cNvPicPr>
          <p:nvPr/>
        </p:nvPicPr>
        <p:blipFill>
          <a:blip r:embed="rId4"/>
          <a:stretch>
            <a:fillRect/>
          </a:stretch>
        </p:blipFill>
        <p:spPr>
          <a:xfrm>
            <a:off x="4556853" y="954633"/>
            <a:ext cx="1619996" cy="805261"/>
          </a:xfrm>
          <a:prstGeom prst="rect">
            <a:avLst/>
          </a:prstGeom>
        </p:spPr>
      </p:pic>
      <p:pic>
        <p:nvPicPr>
          <p:cNvPr id="10" name="Image 9"/>
          <p:cNvPicPr>
            <a:picLocks noChangeAspect="1"/>
          </p:cNvPicPr>
          <p:nvPr/>
        </p:nvPicPr>
        <p:blipFill>
          <a:blip r:embed="rId5"/>
          <a:stretch>
            <a:fillRect/>
          </a:stretch>
        </p:blipFill>
        <p:spPr>
          <a:xfrm>
            <a:off x="4824000" y="3740824"/>
            <a:ext cx="4320000" cy="3117176"/>
          </a:xfrm>
          <a:prstGeom prst="rect">
            <a:avLst/>
          </a:prstGeom>
        </p:spPr>
      </p:pic>
      <p:sp>
        <p:nvSpPr>
          <p:cNvPr id="12" name="ZoneTexte 11"/>
          <p:cNvSpPr txBox="1"/>
          <p:nvPr/>
        </p:nvSpPr>
        <p:spPr>
          <a:xfrm>
            <a:off x="8432800" y="2396065"/>
            <a:ext cx="711200" cy="600164"/>
          </a:xfrm>
          <a:prstGeom prst="rect">
            <a:avLst/>
          </a:prstGeom>
          <a:noFill/>
        </p:spPr>
        <p:txBody>
          <a:bodyPr wrap="square" rtlCol="0">
            <a:spAutoFit/>
          </a:bodyPr>
          <a:lstStyle/>
          <a:p>
            <a:r>
              <a:rPr lang="en-GB" sz="1100" dirty="0" err="1" smtClean="0">
                <a:solidFill>
                  <a:srgbClr val="800000"/>
                </a:solidFill>
              </a:rPr>
              <a:t>Marzin</a:t>
            </a:r>
            <a:r>
              <a:rPr lang="en-GB" sz="1100" dirty="0" smtClean="0">
                <a:solidFill>
                  <a:srgbClr val="800000"/>
                </a:solidFill>
              </a:rPr>
              <a:t> et al. (2013)</a:t>
            </a:r>
            <a:endParaRPr lang="en-GB" sz="1100" dirty="0">
              <a:solidFill>
                <a:srgbClr val="800000"/>
              </a:solidFill>
            </a:endParaRPr>
          </a:p>
        </p:txBody>
      </p:sp>
      <p:cxnSp>
        <p:nvCxnSpPr>
          <p:cNvPr id="17" name="Connecteur droit avec flèche 16"/>
          <p:cNvCxnSpPr/>
          <p:nvPr/>
        </p:nvCxnSpPr>
        <p:spPr>
          <a:xfrm flipH="1">
            <a:off x="5359400" y="1388533"/>
            <a:ext cx="313267" cy="5672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0" name="Grouper 19"/>
          <p:cNvGrpSpPr/>
          <p:nvPr/>
        </p:nvGrpSpPr>
        <p:grpSpPr>
          <a:xfrm>
            <a:off x="4798599" y="3650208"/>
            <a:ext cx="4320000" cy="3223791"/>
            <a:chOff x="-1151467" y="3455054"/>
            <a:chExt cx="4320000" cy="3223791"/>
          </a:xfrm>
        </p:grpSpPr>
        <p:grpSp>
          <p:nvGrpSpPr>
            <p:cNvPr id="15" name="Grouper 14"/>
            <p:cNvGrpSpPr/>
            <p:nvPr/>
          </p:nvGrpSpPr>
          <p:grpSpPr>
            <a:xfrm>
              <a:off x="-1151467" y="3532746"/>
              <a:ext cx="4320000" cy="3146099"/>
              <a:chOff x="-764000" y="3610019"/>
              <a:chExt cx="4320000" cy="3146099"/>
            </a:xfrm>
          </p:grpSpPr>
          <p:pic>
            <p:nvPicPr>
              <p:cNvPr id="11" name="Image 10"/>
              <p:cNvPicPr>
                <a:picLocks noChangeAspect="1"/>
              </p:cNvPicPr>
              <p:nvPr/>
            </p:nvPicPr>
            <p:blipFill>
              <a:blip r:embed="rId6"/>
              <a:stretch>
                <a:fillRect/>
              </a:stretch>
            </p:blipFill>
            <p:spPr>
              <a:xfrm>
                <a:off x="-764000" y="3659745"/>
                <a:ext cx="4320000" cy="3096373"/>
              </a:xfrm>
              <a:prstGeom prst="rect">
                <a:avLst/>
              </a:prstGeom>
            </p:spPr>
          </p:pic>
          <p:sp>
            <p:nvSpPr>
              <p:cNvPr id="13" name="ZoneTexte 12"/>
              <p:cNvSpPr txBox="1"/>
              <p:nvPr/>
            </p:nvSpPr>
            <p:spPr>
              <a:xfrm>
                <a:off x="2032014" y="3610019"/>
                <a:ext cx="1523986" cy="261610"/>
              </a:xfrm>
              <a:prstGeom prst="rect">
                <a:avLst/>
              </a:prstGeom>
              <a:noFill/>
            </p:spPr>
            <p:txBody>
              <a:bodyPr wrap="square" rtlCol="0">
                <a:spAutoFit/>
              </a:bodyPr>
              <a:lstStyle/>
              <a:p>
                <a:r>
                  <a:rPr lang="en-GB" sz="1100" dirty="0" err="1" smtClean="0">
                    <a:solidFill>
                      <a:srgbClr val="800000"/>
                    </a:solidFill>
                  </a:rPr>
                  <a:t>Buiron</a:t>
                </a:r>
                <a:r>
                  <a:rPr lang="en-GB" sz="1100" dirty="0" smtClean="0">
                    <a:solidFill>
                      <a:srgbClr val="800000"/>
                    </a:solidFill>
                  </a:rPr>
                  <a:t> et al. (2012)</a:t>
                </a:r>
                <a:endParaRPr lang="en-GB" sz="1100" dirty="0">
                  <a:solidFill>
                    <a:srgbClr val="800000"/>
                  </a:solidFill>
                </a:endParaRPr>
              </a:p>
            </p:txBody>
          </p:sp>
          <p:sp>
            <p:nvSpPr>
              <p:cNvPr id="14" name="Rectangle à coins arrondis 13"/>
              <p:cNvSpPr/>
              <p:nvPr/>
            </p:nvSpPr>
            <p:spPr>
              <a:xfrm>
                <a:off x="-747066" y="3676679"/>
                <a:ext cx="230600" cy="211884"/>
              </a:xfrm>
              <a:prstGeom prst="round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9" name="ZoneTexte 18"/>
            <p:cNvSpPr txBox="1"/>
            <p:nvPr/>
          </p:nvSpPr>
          <p:spPr>
            <a:xfrm>
              <a:off x="-1151467" y="3455054"/>
              <a:ext cx="2779080" cy="307777"/>
            </a:xfrm>
            <a:prstGeom prst="rect">
              <a:avLst/>
            </a:prstGeom>
            <a:solidFill>
              <a:srgbClr val="FFFFFF"/>
            </a:solidFill>
          </p:spPr>
          <p:txBody>
            <a:bodyPr wrap="square" rtlCol="0">
              <a:spAutoFit/>
            </a:bodyPr>
            <a:lstStyle/>
            <a:p>
              <a:r>
                <a:rPr lang="en-GB" sz="1400" dirty="0" smtClean="0"/>
                <a:t>       Surface temperature</a:t>
              </a:r>
              <a:endParaRPr lang="en-GB" sz="1400" dirty="0"/>
            </a:p>
          </p:txBody>
        </p:sp>
      </p:grpSp>
    </p:spTree>
    <p:extLst>
      <p:ext uri="{BB962C8B-B14F-4D97-AF65-F5344CB8AC3E}">
        <p14:creationId xmlns:p14="http://schemas.microsoft.com/office/powerpoint/2010/main" val="3299960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3868"/>
            <a:ext cx="9166651" cy="889000"/>
          </a:xfrm>
        </p:spPr>
        <p:txBody>
          <a:bodyPr/>
          <a:lstStyle/>
          <a:p>
            <a:r>
              <a:rPr lang="en-GB" sz="3600" dirty="0" smtClean="0"/>
              <a:t>Freshwater impact on the Nordic Seas</a:t>
            </a:r>
            <a:endParaRPr lang="en-GB" sz="3600" dirty="0"/>
          </a:p>
        </p:txBody>
      </p:sp>
      <p:pic>
        <p:nvPicPr>
          <p:cNvPr id="4" name="Image 3"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1136" y="1243929"/>
            <a:ext cx="6155515" cy="5039999"/>
          </a:xfrm>
          <a:prstGeom prst="rect">
            <a:avLst/>
          </a:prstGeom>
        </p:spPr>
      </p:pic>
      <p:sp>
        <p:nvSpPr>
          <p:cNvPr id="7" name="Espace réservé du contenu 2"/>
          <p:cNvSpPr>
            <a:spLocks noGrp="1"/>
          </p:cNvSpPr>
          <p:nvPr>
            <p:ph idx="1"/>
          </p:nvPr>
        </p:nvSpPr>
        <p:spPr>
          <a:xfrm>
            <a:off x="0" y="1464717"/>
            <a:ext cx="3163542" cy="4597400"/>
          </a:xfrm>
        </p:spPr>
        <p:txBody>
          <a:bodyPr>
            <a:noAutofit/>
          </a:bodyPr>
          <a:lstStyle/>
          <a:p>
            <a:r>
              <a:rPr lang="en-GB" sz="2000" dirty="0" smtClean="0"/>
              <a:t>Results </a:t>
            </a:r>
            <a:r>
              <a:rPr lang="en-GB" sz="2000" dirty="0"/>
              <a:t>from multi-model ensemble under present-day conditions </a:t>
            </a:r>
            <a:r>
              <a:rPr lang="en-GB" sz="2000" dirty="0" smtClean="0"/>
              <a:t>(THOR </a:t>
            </a:r>
            <a:r>
              <a:rPr lang="en-GB" sz="2000" dirty="0"/>
              <a:t>European </a:t>
            </a:r>
            <a:r>
              <a:rPr lang="en-GB" sz="2000" dirty="0" smtClean="0"/>
              <a:t>project)</a:t>
            </a:r>
          </a:p>
          <a:p>
            <a:r>
              <a:rPr lang="en-GB" sz="2000" dirty="0" smtClean="0"/>
              <a:t>Warming </a:t>
            </a:r>
            <a:r>
              <a:rPr lang="en-GB" sz="2000" dirty="0"/>
              <a:t>of the Nordic Seas through capping of the SPG and increase of surface current towards Nordic Seas</a:t>
            </a:r>
          </a:p>
          <a:p>
            <a:endParaRPr lang="en-GB" sz="2000" dirty="0"/>
          </a:p>
        </p:txBody>
      </p:sp>
      <p:sp>
        <p:nvSpPr>
          <p:cNvPr id="8" name="ZoneTexte 7"/>
          <p:cNvSpPr txBox="1"/>
          <p:nvPr/>
        </p:nvSpPr>
        <p:spPr>
          <a:xfrm>
            <a:off x="7543811" y="6333866"/>
            <a:ext cx="1752600" cy="261610"/>
          </a:xfrm>
          <a:prstGeom prst="rect">
            <a:avLst/>
          </a:prstGeom>
          <a:noFill/>
        </p:spPr>
        <p:txBody>
          <a:bodyPr wrap="square" rtlCol="0">
            <a:spAutoFit/>
          </a:bodyPr>
          <a:lstStyle/>
          <a:p>
            <a:r>
              <a:rPr lang="en-GB" sz="1100" dirty="0" smtClean="0">
                <a:solidFill>
                  <a:srgbClr val="800000"/>
                </a:solidFill>
              </a:rPr>
              <a:t>Wary et al. (in prep.)</a:t>
            </a:r>
            <a:endParaRPr lang="en-GB" sz="1100" dirty="0">
              <a:solidFill>
                <a:srgbClr val="800000"/>
              </a:solidFill>
            </a:endParaRPr>
          </a:p>
        </p:txBody>
      </p:sp>
    </p:spTree>
    <p:extLst>
      <p:ext uri="{BB962C8B-B14F-4D97-AF65-F5344CB8AC3E}">
        <p14:creationId xmlns:p14="http://schemas.microsoft.com/office/powerpoint/2010/main" val="2005679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0069" y="-112563"/>
            <a:ext cx="4978400" cy="1336956"/>
          </a:xfrm>
        </p:spPr>
        <p:txBody>
          <a:bodyPr/>
          <a:lstStyle/>
          <a:p>
            <a:r>
              <a:rPr lang="en-GB" sz="3600" dirty="0" smtClean="0"/>
              <a:t>Warm Nordic Seas during </a:t>
            </a:r>
            <a:r>
              <a:rPr lang="en-GB" sz="3600" dirty="0" err="1" smtClean="0"/>
              <a:t>stadials</a:t>
            </a:r>
            <a:r>
              <a:rPr lang="en-GB" sz="3600" dirty="0" smtClean="0"/>
              <a:t>?</a:t>
            </a:r>
            <a:endParaRPr lang="en-GB" sz="3600" dirty="0"/>
          </a:p>
        </p:txBody>
      </p:sp>
      <p:pic>
        <p:nvPicPr>
          <p:cNvPr id="4" name="Image 3" descr="Figure2b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944" y="0"/>
            <a:ext cx="3715056" cy="6858000"/>
          </a:xfrm>
          <a:prstGeom prst="rect">
            <a:avLst/>
          </a:prstGeom>
        </p:spPr>
      </p:pic>
      <p:pic>
        <p:nvPicPr>
          <p:cNvPr id="5" name="Image 4" descr="Figure4_Conceptual_schem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2100738"/>
            <a:ext cx="5399999" cy="4758958"/>
          </a:xfrm>
          <a:prstGeom prst="rect">
            <a:avLst/>
          </a:prstGeom>
        </p:spPr>
      </p:pic>
      <p:sp>
        <p:nvSpPr>
          <p:cNvPr id="6" name="Espace réservé du contenu 5"/>
          <p:cNvSpPr>
            <a:spLocks noGrp="1"/>
          </p:cNvSpPr>
          <p:nvPr>
            <p:ph idx="1"/>
          </p:nvPr>
        </p:nvSpPr>
        <p:spPr>
          <a:xfrm>
            <a:off x="-2" y="1396993"/>
            <a:ext cx="5399999" cy="4343400"/>
          </a:xfrm>
        </p:spPr>
        <p:txBody>
          <a:bodyPr>
            <a:normAutofit/>
          </a:bodyPr>
          <a:lstStyle/>
          <a:p>
            <a:pPr marL="0" indent="0">
              <a:buNone/>
            </a:pPr>
            <a:r>
              <a:rPr lang="en-GB" sz="2000" dirty="0" smtClean="0"/>
              <a:t>Quantitative reconstructions from </a:t>
            </a:r>
            <a:r>
              <a:rPr lang="en-GB" sz="2000" dirty="0" err="1" smtClean="0"/>
              <a:t>dinocyst</a:t>
            </a:r>
            <a:r>
              <a:rPr lang="en-GB" sz="2000" dirty="0" smtClean="0"/>
              <a:t> assemblages (Wary et al., in prep.)</a:t>
            </a:r>
            <a:endParaRPr lang="en-GB" sz="2000" dirty="0"/>
          </a:p>
        </p:txBody>
      </p:sp>
    </p:spTree>
    <p:extLst>
      <p:ext uri="{BB962C8B-B14F-4D97-AF65-F5344CB8AC3E}">
        <p14:creationId xmlns:p14="http://schemas.microsoft.com/office/powerpoint/2010/main" val="1102977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9429"/>
            <a:ext cx="8042276" cy="679829"/>
          </a:xfrm>
        </p:spPr>
        <p:txBody>
          <a:bodyPr/>
          <a:lstStyle/>
          <a:p>
            <a:r>
              <a:rPr lang="en-GB" sz="3600" dirty="0" smtClean="0"/>
              <a:t>What is an abrupt climate change?</a:t>
            </a:r>
            <a:endParaRPr lang="en-GB" sz="3600" dirty="0"/>
          </a:p>
        </p:txBody>
      </p:sp>
      <p:grpSp>
        <p:nvGrpSpPr>
          <p:cNvPr id="10" name="Grouper 9"/>
          <p:cNvGrpSpPr/>
          <p:nvPr/>
        </p:nvGrpSpPr>
        <p:grpSpPr>
          <a:xfrm>
            <a:off x="4927588" y="1175317"/>
            <a:ext cx="4336468" cy="2634748"/>
            <a:chOff x="4827148" y="3201131"/>
            <a:chExt cx="4381786" cy="2634748"/>
          </a:xfrm>
        </p:grpSpPr>
        <p:pic>
          <p:nvPicPr>
            <p:cNvPr id="4" name="Image 3"/>
            <p:cNvPicPr>
              <a:picLocks noChangeAspect="1"/>
            </p:cNvPicPr>
            <p:nvPr/>
          </p:nvPicPr>
          <p:blipFill>
            <a:blip r:embed="rId2"/>
            <a:stretch>
              <a:fillRect/>
            </a:stretch>
          </p:blipFill>
          <p:spPr>
            <a:xfrm>
              <a:off x="4827148" y="3201131"/>
              <a:ext cx="4381786" cy="2553073"/>
            </a:xfrm>
            <a:prstGeom prst="rect">
              <a:avLst/>
            </a:prstGeom>
          </p:spPr>
        </p:pic>
        <p:sp>
          <p:nvSpPr>
            <p:cNvPr id="5" name="ZoneTexte 4"/>
            <p:cNvSpPr txBox="1"/>
            <p:nvPr/>
          </p:nvSpPr>
          <p:spPr>
            <a:xfrm>
              <a:off x="6646742" y="5574269"/>
              <a:ext cx="1983199" cy="261610"/>
            </a:xfrm>
            <a:prstGeom prst="rect">
              <a:avLst/>
            </a:prstGeom>
            <a:noFill/>
          </p:spPr>
          <p:txBody>
            <a:bodyPr wrap="square" rtlCol="0">
              <a:spAutoFit/>
            </a:bodyPr>
            <a:lstStyle/>
            <a:p>
              <a:r>
                <a:rPr lang="en-GB" sz="1100" dirty="0" err="1" smtClean="0">
                  <a:solidFill>
                    <a:srgbClr val="800000"/>
                  </a:solidFill>
                </a:rPr>
                <a:t>Lenton</a:t>
              </a:r>
              <a:r>
                <a:rPr lang="en-GB" sz="1100" dirty="0" smtClean="0">
                  <a:solidFill>
                    <a:srgbClr val="800000"/>
                  </a:solidFill>
                </a:rPr>
                <a:t> et al. (2011)</a:t>
              </a:r>
              <a:endParaRPr lang="en-GB" sz="1100" dirty="0">
                <a:solidFill>
                  <a:srgbClr val="800000"/>
                </a:solidFill>
              </a:endParaRPr>
            </a:p>
          </p:txBody>
        </p:sp>
      </p:grpSp>
      <p:grpSp>
        <p:nvGrpSpPr>
          <p:cNvPr id="9" name="Grouper 8"/>
          <p:cNvGrpSpPr/>
          <p:nvPr/>
        </p:nvGrpSpPr>
        <p:grpSpPr>
          <a:xfrm>
            <a:off x="4648200" y="4292600"/>
            <a:ext cx="4783684" cy="1527662"/>
            <a:chOff x="4648203" y="1600188"/>
            <a:chExt cx="4783684" cy="1366303"/>
          </a:xfrm>
        </p:grpSpPr>
        <p:pic>
          <p:nvPicPr>
            <p:cNvPr id="7" name="Image 6"/>
            <p:cNvPicPr>
              <a:picLocks noChangeAspect="1"/>
            </p:cNvPicPr>
            <p:nvPr/>
          </p:nvPicPr>
          <p:blipFill>
            <a:blip r:embed="rId3"/>
            <a:stretch>
              <a:fillRect/>
            </a:stretch>
          </p:blipFill>
          <p:spPr>
            <a:xfrm>
              <a:off x="4648203" y="1600188"/>
              <a:ext cx="4499997" cy="1339614"/>
            </a:xfrm>
            <a:prstGeom prst="rect">
              <a:avLst/>
            </a:prstGeom>
          </p:spPr>
        </p:pic>
        <p:sp>
          <p:nvSpPr>
            <p:cNvPr id="8" name="ZoneTexte 7"/>
            <p:cNvSpPr txBox="1"/>
            <p:nvPr/>
          </p:nvSpPr>
          <p:spPr>
            <a:xfrm>
              <a:off x="7751221" y="2732513"/>
              <a:ext cx="1680666" cy="233978"/>
            </a:xfrm>
            <a:prstGeom prst="rect">
              <a:avLst/>
            </a:prstGeom>
            <a:noFill/>
          </p:spPr>
          <p:txBody>
            <a:bodyPr wrap="square" rtlCol="0">
              <a:spAutoFit/>
            </a:bodyPr>
            <a:lstStyle/>
            <a:p>
              <a:r>
                <a:rPr lang="en-GB" sz="1100" dirty="0" smtClean="0">
                  <a:solidFill>
                    <a:srgbClr val="800000"/>
                  </a:solidFill>
                </a:rPr>
                <a:t>Rahmstorf (2002)</a:t>
              </a:r>
              <a:endParaRPr lang="en-GB" sz="1100" dirty="0">
                <a:solidFill>
                  <a:srgbClr val="800000"/>
                </a:solidFill>
              </a:endParaRPr>
            </a:p>
          </p:txBody>
        </p:sp>
      </p:grpSp>
      <p:sp>
        <p:nvSpPr>
          <p:cNvPr id="3" name="Espace réservé du contenu 2"/>
          <p:cNvSpPr>
            <a:spLocks noGrp="1"/>
          </p:cNvSpPr>
          <p:nvPr>
            <p:ph idx="1"/>
          </p:nvPr>
        </p:nvSpPr>
        <p:spPr>
          <a:xfrm>
            <a:off x="-8470" y="905941"/>
            <a:ext cx="5029204" cy="5698067"/>
          </a:xfrm>
        </p:spPr>
        <p:txBody>
          <a:bodyPr>
            <a:normAutofit/>
          </a:bodyPr>
          <a:lstStyle/>
          <a:p>
            <a:r>
              <a:rPr lang="en-GB" sz="2000" dirty="0" smtClean="0"/>
              <a:t>IPCC 2013: “it’s </a:t>
            </a:r>
            <a:r>
              <a:rPr lang="en-GB" sz="2000" dirty="0"/>
              <a:t>a large-scale change in the </a:t>
            </a:r>
            <a:r>
              <a:rPr lang="en-GB" sz="2000" dirty="0" smtClean="0"/>
              <a:t>climate system </a:t>
            </a:r>
            <a:r>
              <a:rPr lang="en-GB" sz="2000" dirty="0"/>
              <a:t>that takes place over a few decades or less, persists </a:t>
            </a:r>
            <a:r>
              <a:rPr lang="en-GB" sz="2000" dirty="0" smtClean="0"/>
              <a:t>for </a:t>
            </a:r>
            <a:r>
              <a:rPr lang="en-GB" sz="2000" dirty="0"/>
              <a:t>at least a few </a:t>
            </a:r>
            <a:r>
              <a:rPr lang="en-GB" sz="2000" dirty="0" smtClean="0"/>
              <a:t>decades and </a:t>
            </a:r>
            <a:r>
              <a:rPr lang="en-GB" sz="2000" dirty="0"/>
              <a:t>causes substantial disruptions in human and natural </a:t>
            </a:r>
            <a:r>
              <a:rPr lang="en-GB" sz="2000" dirty="0" smtClean="0"/>
              <a:t>systems”</a:t>
            </a:r>
          </a:p>
          <a:p>
            <a:r>
              <a:rPr lang="en-GB" sz="2000" dirty="0" smtClean="0"/>
              <a:t>A response faster than the external forcing causing it (</a:t>
            </a:r>
            <a:r>
              <a:rPr lang="en-GB" sz="2000" dirty="0" err="1" smtClean="0"/>
              <a:t>Drijfhout</a:t>
            </a:r>
            <a:r>
              <a:rPr lang="en-GB" sz="2000" dirty="0" smtClean="0"/>
              <a:t> et al. 2015)</a:t>
            </a:r>
          </a:p>
          <a:p>
            <a:r>
              <a:rPr lang="en-GB" sz="2000" dirty="0" smtClean="0"/>
              <a:t>Implies a non-linear system with different stable states and bifurcations</a:t>
            </a:r>
          </a:p>
          <a:p>
            <a:r>
              <a:rPr lang="en-GB" sz="2000" dirty="0" smtClean="0"/>
              <a:t>The North Atlantic is known to be highly non-linear in this respect</a:t>
            </a:r>
            <a:endParaRPr lang="en-GB" sz="2000" dirty="0"/>
          </a:p>
        </p:txBody>
      </p:sp>
    </p:spTree>
    <p:extLst>
      <p:ext uri="{BB962C8B-B14F-4D97-AF65-F5344CB8AC3E}">
        <p14:creationId xmlns:p14="http://schemas.microsoft.com/office/powerpoint/2010/main" val="1209700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5409" y="-163352"/>
            <a:ext cx="8042276" cy="1060824"/>
          </a:xfrm>
        </p:spPr>
        <p:txBody>
          <a:bodyPr/>
          <a:lstStyle/>
          <a:p>
            <a:r>
              <a:rPr lang="en-GB" dirty="0" smtClean="0"/>
              <a:t>Conclusions</a:t>
            </a:r>
            <a:endParaRPr lang="en-GB" dirty="0"/>
          </a:p>
        </p:txBody>
      </p:sp>
      <p:sp>
        <p:nvSpPr>
          <p:cNvPr id="3" name="Espace réservé du contenu 2"/>
          <p:cNvSpPr>
            <a:spLocks noGrp="1"/>
          </p:cNvSpPr>
          <p:nvPr>
            <p:ph idx="1"/>
          </p:nvPr>
        </p:nvSpPr>
        <p:spPr>
          <a:xfrm>
            <a:off x="101601" y="1413929"/>
            <a:ext cx="8991600" cy="4783666"/>
          </a:xfrm>
        </p:spPr>
        <p:txBody>
          <a:bodyPr>
            <a:normAutofit/>
          </a:bodyPr>
          <a:lstStyle/>
          <a:p>
            <a:r>
              <a:rPr lang="en-GB" sz="2000" dirty="0" smtClean="0"/>
              <a:t>The on-going variations of the North Atlantic is worrying given </a:t>
            </a:r>
            <a:r>
              <a:rPr lang="en-GB" sz="2000" dirty="0" err="1" smtClean="0"/>
              <a:t>paleo</a:t>
            </a:r>
            <a:r>
              <a:rPr lang="en-GB" sz="2000" dirty="0"/>
              <a:t> </a:t>
            </a:r>
            <a:r>
              <a:rPr lang="en-GB" sz="2000" dirty="0" smtClean="0"/>
              <a:t>evidences of abrupt changes as well as from CMIP5 models.</a:t>
            </a:r>
          </a:p>
          <a:p>
            <a:r>
              <a:rPr lang="en-GB" sz="2000" dirty="0" err="1" smtClean="0"/>
              <a:t>Paleoclimate</a:t>
            </a:r>
            <a:r>
              <a:rPr lang="en-GB" sz="2000" dirty="0" smtClean="0"/>
              <a:t> can be a compass to evaluate likeliness of crossing a threshold but we need quantified compilation for Dansgaard-Oeschger variability. </a:t>
            </a:r>
          </a:p>
          <a:p>
            <a:r>
              <a:rPr lang="en-GB" sz="2000" dirty="0" smtClean="0"/>
              <a:t>Hydrological budget of the North Atlantic is key, but complex for ice ages, with interactions between ocean circulation and ice shelves    =&gt; coupled ice sheet climate models are required </a:t>
            </a:r>
          </a:p>
          <a:p>
            <a:r>
              <a:rPr lang="en-GB" sz="2000" dirty="0" smtClean="0"/>
              <a:t>Need for reconstruction of AMOC for </a:t>
            </a:r>
            <a:r>
              <a:rPr lang="en-GB" sz="2000" dirty="0" err="1" smtClean="0"/>
              <a:t>paleo</a:t>
            </a:r>
            <a:r>
              <a:rPr lang="en-GB" sz="2000" dirty="0" smtClean="0"/>
              <a:t>-time based on robust physical principles (it is already hard to reconstruct the present-day AMOC variations!)</a:t>
            </a:r>
            <a:endParaRPr lang="en-GB" dirty="0" smtClean="0"/>
          </a:p>
          <a:p>
            <a:endParaRPr lang="en-GB" dirty="0"/>
          </a:p>
        </p:txBody>
      </p:sp>
    </p:spTree>
    <p:extLst>
      <p:ext uri="{BB962C8B-B14F-4D97-AF65-F5344CB8AC3E}">
        <p14:creationId xmlns:p14="http://schemas.microsoft.com/office/powerpoint/2010/main" val="577747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ORCA12_LIM-T321_T_5m_Natl_y2009m10d01_palmicom_gridblueORCA1on12_darkwallpape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6" y="-754593"/>
            <a:ext cx="9180000" cy="9180000"/>
          </a:xfrm>
          <a:prstGeom prst="rect">
            <a:avLst/>
          </a:prstGeom>
        </p:spPr>
      </p:pic>
      <p:sp>
        <p:nvSpPr>
          <p:cNvPr id="2" name="Titre 1"/>
          <p:cNvSpPr>
            <a:spLocks noGrp="1"/>
          </p:cNvSpPr>
          <p:nvPr>
            <p:ph type="ctrTitle"/>
          </p:nvPr>
        </p:nvSpPr>
        <p:spPr>
          <a:xfrm>
            <a:off x="495296" y="1282700"/>
            <a:ext cx="7899400" cy="3077644"/>
          </a:xfrm>
        </p:spPr>
        <p:txBody>
          <a:bodyPr/>
          <a:lstStyle/>
          <a:p>
            <a:pPr>
              <a:lnSpc>
                <a:spcPct val="150000"/>
              </a:lnSpc>
            </a:pPr>
            <a:r>
              <a:rPr lang="fr-FR" sz="4800" b="1" dirty="0" err="1" smtClean="0">
                <a:solidFill>
                  <a:schemeClr val="bg1"/>
                </a:solidFill>
                <a:effectLst>
                  <a:glow rad="139700">
                    <a:schemeClr val="accent2">
                      <a:satMod val="175000"/>
                      <a:alpha val="40000"/>
                    </a:schemeClr>
                  </a:glow>
                </a:effectLst>
              </a:rPr>
              <a:t>Thank</a:t>
            </a:r>
            <a:r>
              <a:rPr lang="fr-FR" sz="4800" b="1" dirty="0" smtClean="0">
                <a:solidFill>
                  <a:schemeClr val="bg1"/>
                </a:solidFill>
                <a:effectLst>
                  <a:glow rad="139700">
                    <a:schemeClr val="accent2">
                      <a:satMod val="175000"/>
                      <a:alpha val="40000"/>
                    </a:schemeClr>
                  </a:glow>
                </a:effectLst>
              </a:rPr>
              <a:t> </a:t>
            </a:r>
            <a:r>
              <a:rPr lang="fr-FR" sz="4800" b="1" dirty="0" err="1" smtClean="0">
                <a:solidFill>
                  <a:schemeClr val="bg1"/>
                </a:solidFill>
                <a:effectLst>
                  <a:glow rad="139700">
                    <a:schemeClr val="accent2">
                      <a:satMod val="175000"/>
                      <a:alpha val="40000"/>
                    </a:schemeClr>
                  </a:glow>
                </a:effectLst>
              </a:rPr>
              <a:t>you</a:t>
            </a:r>
            <a:r>
              <a:rPr lang="fr-FR" sz="4800" b="1" dirty="0" smtClean="0">
                <a:solidFill>
                  <a:schemeClr val="bg1"/>
                </a:solidFill>
                <a:effectLst>
                  <a:glow rad="139700">
                    <a:schemeClr val="accent2">
                      <a:satMod val="175000"/>
                      <a:alpha val="40000"/>
                    </a:schemeClr>
                  </a:glow>
                </a:effectLst>
              </a:rPr>
              <a:t>!</a:t>
            </a:r>
            <a:endParaRPr lang="fr-FR" sz="4800" b="1" dirty="0">
              <a:solidFill>
                <a:schemeClr val="bg1"/>
              </a:solidFill>
              <a:effectLst>
                <a:glow rad="139700">
                  <a:schemeClr val="accent2">
                    <a:satMod val="175000"/>
                    <a:alpha val="40000"/>
                  </a:schemeClr>
                </a:glow>
              </a:effectLst>
            </a:endParaRPr>
          </a:p>
        </p:txBody>
      </p:sp>
      <p:sp>
        <p:nvSpPr>
          <p:cNvPr id="3" name="Sous-titre 2"/>
          <p:cNvSpPr>
            <a:spLocks noGrp="1"/>
          </p:cNvSpPr>
          <p:nvPr>
            <p:ph type="subTitle" idx="1"/>
          </p:nvPr>
        </p:nvSpPr>
        <p:spPr>
          <a:xfrm>
            <a:off x="1716622" y="6176433"/>
            <a:ext cx="6076946" cy="469236"/>
          </a:xfrm>
        </p:spPr>
        <p:txBody>
          <a:bodyPr>
            <a:noAutofit/>
          </a:bodyPr>
          <a:lstStyle/>
          <a:p>
            <a:r>
              <a:rPr lang="fr-FR" sz="2400" b="1" dirty="0">
                <a:solidFill>
                  <a:srgbClr val="FFFFFF"/>
                </a:solidFill>
                <a:effectLst>
                  <a:glow rad="228600">
                    <a:schemeClr val="accent2">
                      <a:satMod val="175000"/>
                      <a:alpha val="40000"/>
                    </a:schemeClr>
                  </a:glow>
                </a:effectLst>
              </a:rPr>
              <a:t>d</a:t>
            </a:r>
            <a:r>
              <a:rPr lang="fr-FR" sz="2400" b="1" dirty="0" smtClean="0">
                <a:solidFill>
                  <a:srgbClr val="FFFFFF"/>
                </a:solidFill>
                <a:effectLst>
                  <a:glow rad="228600">
                    <a:schemeClr val="accent2">
                      <a:satMod val="175000"/>
                      <a:alpha val="40000"/>
                    </a:schemeClr>
                  </a:glow>
                </a:effectLst>
              </a:rPr>
              <a:t>idier.swingedouw@u-bordeaux1.fr</a:t>
            </a:r>
            <a:endParaRPr lang="fr-FR" sz="2400" b="1" dirty="0">
              <a:solidFill>
                <a:srgbClr val="FFFFFF"/>
              </a:solidFill>
              <a:effectLst>
                <a:glow rad="228600">
                  <a:schemeClr val="accent2">
                    <a:satMod val="175000"/>
                    <a:alpha val="40000"/>
                  </a:schemeClr>
                </a:glow>
              </a:effectLst>
            </a:endParaRPr>
          </a:p>
        </p:txBody>
      </p:sp>
      <p:pic>
        <p:nvPicPr>
          <p:cNvPr id="4" name="Image 1" descr="CNRSfr-Bichro-P.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68" y="5693328"/>
            <a:ext cx="1223999" cy="1223999"/>
          </a:xfrm>
          <a:prstGeom prst="rect">
            <a:avLst/>
          </a:prstGeom>
          <a:noFill/>
          <a:ln>
            <a:noFill/>
          </a:ln>
          <a:effectLst>
            <a:glow rad="101600">
              <a:schemeClr val="tx1">
                <a:alpha val="75000"/>
              </a:schemeClr>
            </a:glow>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4"/>
          <a:stretch>
            <a:fillRect/>
          </a:stretch>
        </p:blipFill>
        <p:spPr>
          <a:xfrm>
            <a:off x="7322368" y="-56093"/>
            <a:ext cx="1800000" cy="752886"/>
          </a:xfrm>
          <a:prstGeom prst="rect">
            <a:avLst/>
          </a:prstGeom>
          <a:effectLst>
            <a:glow rad="101600">
              <a:schemeClr val="tx1">
                <a:alpha val="75000"/>
              </a:schemeClr>
            </a:glow>
            <a:softEdge rad="63500"/>
          </a:effectLst>
        </p:spPr>
      </p:pic>
      <p:pic>
        <p:nvPicPr>
          <p:cNvPr id="8" name="Image 7" descr="Universite Bordeaux RVB-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3032"/>
            <a:ext cx="1974032" cy="791999"/>
          </a:xfrm>
          <a:prstGeom prst="rect">
            <a:avLst/>
          </a:prstGeom>
          <a:solidFill>
            <a:schemeClr val="tx1"/>
          </a:solidFill>
          <a:effectLst>
            <a:glow rad="342900">
              <a:schemeClr val="tx1">
                <a:alpha val="71000"/>
              </a:schemeClr>
            </a:glow>
            <a:softEdge rad="114300"/>
          </a:effectLst>
        </p:spPr>
      </p:pic>
      <p:pic>
        <p:nvPicPr>
          <p:cNvPr id="10" name="Image 9" descr="logoEPHE.ph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6406" y="5931431"/>
            <a:ext cx="1008000" cy="896406"/>
          </a:xfrm>
          <a:prstGeom prst="rect">
            <a:avLst/>
          </a:prstGeom>
          <a:ln>
            <a:gradFill flip="none" rotWithShape="1">
              <a:gsLst>
                <a:gs pos="10000">
                  <a:schemeClr val="tx1">
                    <a:alpha val="90000"/>
                  </a:schemeClr>
                </a:gs>
                <a:gs pos="100000">
                  <a:prstClr val="white"/>
                </a:gs>
              </a:gsLst>
              <a:lin ang="0" scaled="1"/>
              <a:tileRect/>
            </a:gradFill>
          </a:ln>
          <a:effectLst>
            <a:softEdge rad="101600"/>
          </a:effectLst>
        </p:spPr>
      </p:pic>
    </p:spTree>
    <p:extLst>
      <p:ext uri="{BB962C8B-B14F-4D97-AF65-F5344CB8AC3E}">
        <p14:creationId xmlns:p14="http://schemas.microsoft.com/office/powerpoint/2010/main" val="16156887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smtClean="0"/>
              <a:t>Dokken</a:t>
            </a:r>
            <a:r>
              <a:rPr lang="en-GB" dirty="0" smtClean="0"/>
              <a:t> et al. 2013</a:t>
            </a:r>
            <a:endParaRPr lang="en-GB" dirty="0"/>
          </a:p>
        </p:txBody>
      </p:sp>
      <p:pic>
        <p:nvPicPr>
          <p:cNvPr id="4" name="Image 3"/>
          <p:cNvPicPr>
            <a:picLocks noChangeAspect="1"/>
          </p:cNvPicPr>
          <p:nvPr/>
        </p:nvPicPr>
        <p:blipFill>
          <a:blip r:embed="rId2"/>
          <a:stretch>
            <a:fillRect/>
          </a:stretch>
        </p:blipFill>
        <p:spPr>
          <a:xfrm>
            <a:off x="1134534" y="0"/>
            <a:ext cx="7044667" cy="6858000"/>
          </a:xfrm>
          <a:prstGeom prst="rect">
            <a:avLst/>
          </a:prstGeom>
        </p:spPr>
      </p:pic>
    </p:spTree>
    <p:extLst>
      <p:ext uri="{BB962C8B-B14F-4D97-AF65-F5344CB8AC3E}">
        <p14:creationId xmlns:p14="http://schemas.microsoft.com/office/powerpoint/2010/main" val="6190665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67732"/>
            <a:ext cx="4671609" cy="1579679"/>
          </a:xfrm>
        </p:spPr>
        <p:txBody>
          <a:bodyPr/>
          <a:lstStyle/>
          <a:p>
            <a:r>
              <a:rPr lang="en-GB" sz="4000" dirty="0" smtClean="0"/>
              <a:t>North Atlantic Dynamics</a:t>
            </a:r>
            <a:endParaRPr lang="en-GB" sz="4000" dirty="0"/>
          </a:p>
        </p:txBody>
      </p:sp>
      <p:sp>
        <p:nvSpPr>
          <p:cNvPr id="3" name="Espace réservé du contenu 2"/>
          <p:cNvSpPr>
            <a:spLocks noGrp="1"/>
          </p:cNvSpPr>
          <p:nvPr>
            <p:ph idx="1"/>
          </p:nvPr>
        </p:nvSpPr>
        <p:spPr>
          <a:xfrm>
            <a:off x="50799" y="2234564"/>
            <a:ext cx="4620809" cy="4013829"/>
          </a:xfrm>
        </p:spPr>
        <p:txBody>
          <a:bodyPr>
            <a:normAutofit/>
          </a:bodyPr>
          <a:lstStyle/>
          <a:p>
            <a:r>
              <a:rPr lang="en-GB" sz="2000" dirty="0" smtClean="0"/>
              <a:t>Cross-equatorial heat transport in the Atlantic</a:t>
            </a:r>
          </a:p>
          <a:p>
            <a:r>
              <a:rPr lang="en-GB" sz="2000" dirty="0" smtClean="0"/>
              <a:t>Due to deep water formation in the Nordic and Labrador Seas</a:t>
            </a:r>
          </a:p>
          <a:p>
            <a:r>
              <a:rPr lang="en-GB" sz="2000" dirty="0" smtClean="0"/>
              <a:t>Positive salinity transport feedback leading to </a:t>
            </a:r>
            <a:r>
              <a:rPr lang="en-GB" sz="2000" dirty="0" err="1" smtClean="0"/>
              <a:t>bistability</a:t>
            </a:r>
            <a:r>
              <a:rPr lang="en-GB" sz="2000" dirty="0" smtClean="0"/>
              <a:t> of the circulation system in response to freshwater release in the North Atlantic</a:t>
            </a:r>
          </a:p>
        </p:txBody>
      </p:sp>
      <p:grpSp>
        <p:nvGrpSpPr>
          <p:cNvPr id="25" name="Grouper 24"/>
          <p:cNvGrpSpPr/>
          <p:nvPr/>
        </p:nvGrpSpPr>
        <p:grpSpPr>
          <a:xfrm>
            <a:off x="4671609" y="1862036"/>
            <a:ext cx="4359017" cy="2761506"/>
            <a:chOff x="4671609" y="1895904"/>
            <a:chExt cx="4359017" cy="2761506"/>
          </a:xfrm>
        </p:grpSpPr>
        <p:grpSp>
          <p:nvGrpSpPr>
            <p:cNvPr id="21" name="Grouper 20"/>
            <p:cNvGrpSpPr/>
            <p:nvPr/>
          </p:nvGrpSpPr>
          <p:grpSpPr>
            <a:xfrm>
              <a:off x="4671609" y="1895904"/>
              <a:ext cx="4355711" cy="2761506"/>
              <a:chOff x="4531357" y="1579684"/>
              <a:chExt cx="4355711" cy="2761506"/>
            </a:xfrm>
          </p:grpSpPr>
          <p:pic>
            <p:nvPicPr>
              <p:cNvPr id="7" name="Image 6"/>
              <p:cNvPicPr>
                <a:picLocks noChangeAspect="1"/>
              </p:cNvPicPr>
              <p:nvPr/>
            </p:nvPicPr>
            <p:blipFill>
              <a:blip r:embed="rId2"/>
              <a:stretch>
                <a:fillRect/>
              </a:stretch>
            </p:blipFill>
            <p:spPr>
              <a:xfrm>
                <a:off x="4531357" y="1579684"/>
                <a:ext cx="4319994" cy="2761506"/>
              </a:xfrm>
              <a:prstGeom prst="rect">
                <a:avLst/>
              </a:prstGeom>
            </p:spPr>
          </p:pic>
          <p:sp>
            <p:nvSpPr>
              <p:cNvPr id="19" name="ZoneTexte 18"/>
              <p:cNvSpPr txBox="1"/>
              <p:nvPr/>
            </p:nvSpPr>
            <p:spPr>
              <a:xfrm>
                <a:off x="7966788" y="3779445"/>
                <a:ext cx="920280" cy="447788"/>
              </a:xfrm>
              <a:prstGeom prst="rect">
                <a:avLst/>
              </a:prstGeom>
              <a:noFill/>
            </p:spPr>
            <p:txBody>
              <a:bodyPr wrap="square" rtlCol="0">
                <a:spAutoFit/>
              </a:bodyPr>
              <a:lstStyle/>
              <a:p>
                <a:r>
                  <a:rPr lang="en-GB" sz="1100" dirty="0" err="1" smtClean="0">
                    <a:solidFill>
                      <a:schemeClr val="accent3">
                        <a:lumMod val="60000"/>
                        <a:lumOff val="40000"/>
                      </a:schemeClr>
                    </a:solidFill>
                  </a:rPr>
                  <a:t>Quafasel</a:t>
                </a:r>
                <a:r>
                  <a:rPr lang="en-GB" sz="1100" dirty="0" smtClean="0">
                    <a:solidFill>
                      <a:schemeClr val="accent3">
                        <a:lumMod val="60000"/>
                        <a:lumOff val="40000"/>
                      </a:schemeClr>
                    </a:solidFill>
                  </a:rPr>
                  <a:t> (2007)</a:t>
                </a:r>
                <a:endParaRPr lang="en-GB" sz="1100" dirty="0">
                  <a:solidFill>
                    <a:schemeClr val="accent3">
                      <a:lumMod val="60000"/>
                      <a:lumOff val="40000"/>
                    </a:schemeClr>
                  </a:solidFill>
                </a:endParaRPr>
              </a:p>
            </p:txBody>
          </p:sp>
        </p:grpSp>
        <p:sp>
          <p:nvSpPr>
            <p:cNvPr id="24" name="ZoneTexte 23"/>
            <p:cNvSpPr txBox="1"/>
            <p:nvPr/>
          </p:nvSpPr>
          <p:spPr>
            <a:xfrm>
              <a:off x="8022370" y="2184402"/>
              <a:ext cx="1008256" cy="253916"/>
            </a:xfrm>
            <a:prstGeom prst="rect">
              <a:avLst/>
            </a:prstGeom>
            <a:solidFill>
              <a:srgbClr val="FFFFFF"/>
            </a:solidFill>
            <a:ln>
              <a:noFill/>
            </a:ln>
          </p:spPr>
          <p:txBody>
            <a:bodyPr wrap="square" rtlCol="0">
              <a:spAutoFit/>
            </a:bodyPr>
            <a:lstStyle/>
            <a:p>
              <a:r>
                <a:rPr lang="en-GB" sz="1050" b="1" dirty="0"/>
                <a:t>f</a:t>
              </a:r>
              <a:r>
                <a:rPr lang="en-GB" sz="1050" b="1" dirty="0" smtClean="0"/>
                <a:t>reshwater</a:t>
              </a:r>
              <a:endParaRPr lang="en-GB" sz="1050" b="1" dirty="0"/>
            </a:p>
          </p:txBody>
        </p:sp>
      </p:grpSp>
      <p:grpSp>
        <p:nvGrpSpPr>
          <p:cNvPr id="20" name="Grouper 19"/>
          <p:cNvGrpSpPr/>
          <p:nvPr/>
        </p:nvGrpSpPr>
        <p:grpSpPr>
          <a:xfrm>
            <a:off x="4718397" y="-70820"/>
            <a:ext cx="4896290" cy="2296177"/>
            <a:chOff x="4718397" y="-70820"/>
            <a:chExt cx="4896290" cy="2296177"/>
          </a:xfrm>
        </p:grpSpPr>
        <p:grpSp>
          <p:nvGrpSpPr>
            <p:cNvPr id="17" name="Grouper 16"/>
            <p:cNvGrpSpPr/>
            <p:nvPr/>
          </p:nvGrpSpPr>
          <p:grpSpPr>
            <a:xfrm>
              <a:off x="4718397" y="-70820"/>
              <a:ext cx="4442536" cy="2296177"/>
              <a:chOff x="4718397" y="-70820"/>
              <a:chExt cx="4442536" cy="2296177"/>
            </a:xfrm>
          </p:grpSpPr>
          <p:pic>
            <p:nvPicPr>
              <p:cNvPr id="6" name="Image 5"/>
              <p:cNvPicPr>
                <a:picLocks noChangeAspect="1"/>
              </p:cNvPicPr>
              <p:nvPr/>
            </p:nvPicPr>
            <p:blipFill>
              <a:blip r:embed="rId3"/>
              <a:stretch>
                <a:fillRect/>
              </a:stretch>
            </p:blipFill>
            <p:spPr>
              <a:xfrm>
                <a:off x="4840933" y="-10956"/>
                <a:ext cx="4320000" cy="2236313"/>
              </a:xfrm>
              <a:prstGeom prst="rect">
                <a:avLst/>
              </a:prstGeom>
            </p:spPr>
          </p:pic>
          <p:sp>
            <p:nvSpPr>
              <p:cNvPr id="9" name="Rectangle 8"/>
              <p:cNvSpPr/>
              <p:nvPr/>
            </p:nvSpPr>
            <p:spPr>
              <a:xfrm>
                <a:off x="4840933" y="-10956"/>
                <a:ext cx="408400" cy="34055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8583203" y="-70820"/>
                <a:ext cx="408400" cy="34055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p:cNvSpPr/>
              <p:nvPr/>
            </p:nvSpPr>
            <p:spPr>
              <a:xfrm>
                <a:off x="8463668" y="1734723"/>
                <a:ext cx="408400" cy="4906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4806068" y="1641805"/>
                <a:ext cx="408400" cy="58355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a:spLocks noChangeAspect="1"/>
              </p:cNvSpPr>
              <p:nvPr/>
            </p:nvSpPr>
            <p:spPr>
              <a:xfrm>
                <a:off x="4718397" y="1205259"/>
                <a:ext cx="179997" cy="1702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a:spLocks/>
              </p:cNvSpPr>
              <p:nvPr/>
            </p:nvSpPr>
            <p:spPr>
              <a:xfrm>
                <a:off x="8628850" y="211070"/>
                <a:ext cx="283240" cy="2159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a:spLocks noChangeAspect="1"/>
              </p:cNvSpPr>
              <p:nvPr/>
            </p:nvSpPr>
            <p:spPr>
              <a:xfrm>
                <a:off x="8656563" y="1579679"/>
                <a:ext cx="283240" cy="267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a:spLocks/>
              </p:cNvSpPr>
              <p:nvPr/>
            </p:nvSpPr>
            <p:spPr>
              <a:xfrm>
                <a:off x="8713518" y="397336"/>
                <a:ext cx="283240" cy="1079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8" name="ZoneTexte 17"/>
            <p:cNvSpPr txBox="1"/>
            <p:nvPr/>
          </p:nvSpPr>
          <p:spPr>
            <a:xfrm>
              <a:off x="8315726" y="-50852"/>
              <a:ext cx="1298961" cy="430887"/>
            </a:xfrm>
            <a:prstGeom prst="rect">
              <a:avLst/>
            </a:prstGeom>
            <a:noFill/>
          </p:spPr>
          <p:txBody>
            <a:bodyPr wrap="square" rtlCol="0">
              <a:spAutoFit/>
            </a:bodyPr>
            <a:lstStyle/>
            <a:p>
              <a:r>
                <a:rPr lang="en-GB" sz="1100" dirty="0" smtClean="0">
                  <a:solidFill>
                    <a:srgbClr val="800000"/>
                  </a:solidFill>
                </a:rPr>
                <a:t>Rahmstorf (2002)</a:t>
              </a:r>
              <a:endParaRPr lang="en-GB" sz="1100" dirty="0">
                <a:solidFill>
                  <a:srgbClr val="800000"/>
                </a:solidFill>
              </a:endParaRPr>
            </a:p>
          </p:txBody>
        </p:sp>
      </p:grpSp>
      <p:grpSp>
        <p:nvGrpSpPr>
          <p:cNvPr id="23" name="Grouper 22"/>
          <p:cNvGrpSpPr/>
          <p:nvPr/>
        </p:nvGrpSpPr>
        <p:grpSpPr>
          <a:xfrm>
            <a:off x="4604258" y="4560387"/>
            <a:ext cx="4499996" cy="2343994"/>
            <a:chOff x="4497869" y="4572643"/>
            <a:chExt cx="4499996" cy="2343994"/>
          </a:xfrm>
        </p:grpSpPr>
        <p:pic>
          <p:nvPicPr>
            <p:cNvPr id="8" name="Image 7"/>
            <p:cNvPicPr>
              <a:picLocks noChangeAspect="1"/>
            </p:cNvPicPr>
            <p:nvPr/>
          </p:nvPicPr>
          <p:blipFill>
            <a:blip r:embed="rId4"/>
            <a:stretch>
              <a:fillRect/>
            </a:stretch>
          </p:blipFill>
          <p:spPr>
            <a:xfrm>
              <a:off x="4497869" y="4572643"/>
              <a:ext cx="4499996" cy="2343994"/>
            </a:xfrm>
            <a:prstGeom prst="rect">
              <a:avLst/>
            </a:prstGeom>
          </p:spPr>
        </p:pic>
        <p:sp>
          <p:nvSpPr>
            <p:cNvPr id="22" name="ZoneTexte 21"/>
            <p:cNvSpPr txBox="1"/>
            <p:nvPr/>
          </p:nvSpPr>
          <p:spPr>
            <a:xfrm>
              <a:off x="4497869" y="6625838"/>
              <a:ext cx="1766082" cy="261610"/>
            </a:xfrm>
            <a:prstGeom prst="rect">
              <a:avLst/>
            </a:prstGeom>
            <a:noFill/>
          </p:spPr>
          <p:txBody>
            <a:bodyPr wrap="square" rtlCol="0">
              <a:spAutoFit/>
            </a:bodyPr>
            <a:lstStyle/>
            <a:p>
              <a:r>
                <a:rPr lang="en-GB" sz="1100" dirty="0" smtClean="0">
                  <a:solidFill>
                    <a:srgbClr val="800000"/>
                  </a:solidFill>
                </a:rPr>
                <a:t>Rahmstorf et al. (2005)</a:t>
              </a:r>
              <a:endParaRPr lang="en-GB" sz="1100" dirty="0">
                <a:solidFill>
                  <a:srgbClr val="800000"/>
                </a:solidFill>
              </a:endParaRPr>
            </a:p>
          </p:txBody>
        </p:sp>
      </p:grpSp>
    </p:spTree>
    <p:extLst>
      <p:ext uri="{BB962C8B-B14F-4D97-AF65-F5344CB8AC3E}">
        <p14:creationId xmlns:p14="http://schemas.microsoft.com/office/powerpoint/2010/main" val="450023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936" y="0"/>
            <a:ext cx="4296064" cy="287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 name="Rectangle 21"/>
          <p:cNvSpPr/>
          <p:nvPr/>
        </p:nvSpPr>
        <p:spPr>
          <a:xfrm>
            <a:off x="4831530" y="2797924"/>
            <a:ext cx="434634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p:cNvSpPr/>
          <p:nvPr/>
        </p:nvSpPr>
        <p:spPr>
          <a:xfrm>
            <a:off x="4814597" y="-1"/>
            <a:ext cx="106074" cy="280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p:cNvSpPr>
            <a:spLocks noChangeArrowheads="1"/>
          </p:cNvSpPr>
          <p:nvPr/>
        </p:nvSpPr>
        <p:spPr bwMode="auto">
          <a:xfrm>
            <a:off x="7537050" y="2249394"/>
            <a:ext cx="1516656" cy="552716"/>
          </a:xfrm>
          <a:prstGeom prst="ellips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r-FR" b="1" dirty="0" smtClean="0">
                <a:solidFill>
                  <a:srgbClr val="FFFFFF"/>
                </a:solidFill>
              </a:rPr>
              <a:t>GIS </a:t>
            </a:r>
            <a:r>
              <a:rPr lang="fr-FR" b="1" dirty="0" err="1" smtClean="0">
                <a:solidFill>
                  <a:srgbClr val="FFFFFF"/>
                </a:solidFill>
              </a:rPr>
              <a:t>melting</a:t>
            </a:r>
            <a:endParaRPr lang="en-US" b="1" dirty="0">
              <a:solidFill>
                <a:srgbClr val="FFFFFF"/>
              </a:solidFill>
            </a:endParaRPr>
          </a:p>
        </p:txBody>
      </p:sp>
      <p:sp>
        <p:nvSpPr>
          <p:cNvPr id="2" name="Titre 1"/>
          <p:cNvSpPr>
            <a:spLocks noGrp="1"/>
          </p:cNvSpPr>
          <p:nvPr>
            <p:ph type="title"/>
          </p:nvPr>
        </p:nvSpPr>
        <p:spPr>
          <a:xfrm>
            <a:off x="118533" y="107576"/>
            <a:ext cx="4342435" cy="1202361"/>
          </a:xfrm>
        </p:spPr>
        <p:txBody>
          <a:bodyPr/>
          <a:lstStyle/>
          <a:p>
            <a:r>
              <a:rPr lang="fr-FR" sz="3600" dirty="0" err="1" smtClean="0"/>
              <a:t>Climatic</a:t>
            </a:r>
            <a:r>
              <a:rPr lang="fr-FR" sz="3600" dirty="0" smtClean="0"/>
              <a:t> impact of an AMOC shift</a:t>
            </a:r>
            <a:endParaRPr lang="fr-FR" sz="3600" dirty="0"/>
          </a:p>
        </p:txBody>
      </p:sp>
      <p:sp>
        <p:nvSpPr>
          <p:cNvPr id="12" name="Oval 11"/>
          <p:cNvSpPr>
            <a:spLocks noChangeArrowheads="1"/>
          </p:cNvSpPr>
          <p:nvPr/>
        </p:nvSpPr>
        <p:spPr bwMode="auto">
          <a:xfrm>
            <a:off x="8328217" y="1309937"/>
            <a:ext cx="742421" cy="554098"/>
          </a:xfrm>
          <a:prstGeom prst="ellipse">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r-FR" b="1" dirty="0">
                <a:solidFill>
                  <a:srgbClr val="FFFFFF"/>
                </a:solidFill>
              </a:rPr>
              <a:t>CTL</a:t>
            </a:r>
            <a:endParaRPr lang="en-US" b="1" dirty="0">
              <a:solidFill>
                <a:srgbClr val="FFFFFF"/>
              </a:solidFill>
            </a:endParaRPr>
          </a:p>
        </p:txBody>
      </p:sp>
      <p:sp>
        <p:nvSpPr>
          <p:cNvPr id="13" name="Oval 12"/>
          <p:cNvSpPr>
            <a:spLocks noChangeArrowheads="1"/>
          </p:cNvSpPr>
          <p:nvPr/>
        </p:nvSpPr>
        <p:spPr bwMode="auto">
          <a:xfrm>
            <a:off x="7823200" y="116070"/>
            <a:ext cx="1247439" cy="552716"/>
          </a:xfrm>
          <a:prstGeom prst="ellipse">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r-FR" b="1" dirty="0" smtClean="0">
                <a:solidFill>
                  <a:srgbClr val="FFFFFF"/>
                </a:solidFill>
              </a:rPr>
              <a:t>No </a:t>
            </a:r>
            <a:r>
              <a:rPr lang="fr-FR" b="1" dirty="0" err="1" smtClean="0">
                <a:solidFill>
                  <a:srgbClr val="FFFFFF"/>
                </a:solidFill>
              </a:rPr>
              <a:t>melting</a:t>
            </a:r>
            <a:endParaRPr lang="en-US" b="1" dirty="0">
              <a:solidFill>
                <a:srgbClr val="FFFFFF"/>
              </a:solidFill>
            </a:endParaRPr>
          </a:p>
        </p:txBody>
      </p:sp>
      <p:sp>
        <p:nvSpPr>
          <p:cNvPr id="5" name="ZoneTexte 4"/>
          <p:cNvSpPr txBox="1"/>
          <p:nvPr/>
        </p:nvSpPr>
        <p:spPr>
          <a:xfrm>
            <a:off x="304800" y="1495616"/>
            <a:ext cx="3633787" cy="523220"/>
          </a:xfrm>
          <a:prstGeom prst="rect">
            <a:avLst/>
          </a:prstGeom>
          <a:noFill/>
        </p:spPr>
        <p:txBody>
          <a:bodyPr wrap="square" rtlCol="0">
            <a:spAutoFit/>
          </a:bodyPr>
          <a:lstStyle/>
          <a:p>
            <a:r>
              <a:rPr lang="fr-FR" sz="1400" dirty="0" smtClean="0">
                <a:solidFill>
                  <a:srgbClr val="800000"/>
                </a:solidFill>
              </a:rPr>
              <a:t>Swingedouw et al., </a:t>
            </a:r>
            <a:r>
              <a:rPr lang="fr-FR" sz="1400" i="1" dirty="0" smtClean="0">
                <a:solidFill>
                  <a:srgbClr val="800000"/>
                </a:solidFill>
              </a:rPr>
              <a:t>Clim. Dyn</a:t>
            </a:r>
            <a:r>
              <a:rPr lang="fr-FR" sz="1400" dirty="0" smtClean="0">
                <a:solidFill>
                  <a:srgbClr val="800000"/>
                </a:solidFill>
              </a:rPr>
              <a:t>., 2007a, Masson-Delmotte et al., </a:t>
            </a:r>
            <a:r>
              <a:rPr lang="fr-FR" sz="1400" i="1" dirty="0" smtClean="0">
                <a:solidFill>
                  <a:srgbClr val="800000"/>
                </a:solidFill>
              </a:rPr>
              <a:t>WIRE</a:t>
            </a:r>
            <a:r>
              <a:rPr lang="fr-FR" sz="1400" dirty="0" smtClean="0">
                <a:solidFill>
                  <a:srgbClr val="800000"/>
                </a:solidFill>
              </a:rPr>
              <a:t>, 2012</a:t>
            </a:r>
            <a:endParaRPr lang="fr-FR" sz="1400" dirty="0">
              <a:solidFill>
                <a:srgbClr val="800000"/>
              </a:solidFill>
            </a:endParaRPr>
          </a:p>
        </p:txBody>
      </p:sp>
      <p:pic>
        <p:nvPicPr>
          <p:cNvPr id="14" name="Picture 5" descr="conveyorbe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707" y="0"/>
            <a:ext cx="1179657" cy="86508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7"/>
          <p:cNvGrpSpPr>
            <a:grpSpLocks/>
          </p:cNvGrpSpPr>
          <p:nvPr/>
        </p:nvGrpSpPr>
        <p:grpSpPr bwMode="auto">
          <a:xfrm>
            <a:off x="4739060" y="59459"/>
            <a:ext cx="796708" cy="894194"/>
            <a:chOff x="2208" y="2223"/>
            <a:chExt cx="543" cy="553"/>
          </a:xfrm>
        </p:grpSpPr>
        <p:sp>
          <p:nvSpPr>
            <p:cNvPr id="17" name="Line 8"/>
            <p:cNvSpPr>
              <a:spLocks noChangeShapeType="1"/>
            </p:cNvSpPr>
            <p:nvPr/>
          </p:nvSpPr>
          <p:spPr bwMode="auto">
            <a:xfrm rot="6840124" flipV="1">
              <a:off x="2442" y="2468"/>
              <a:ext cx="197" cy="42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GB"/>
            </a:p>
          </p:txBody>
        </p:sp>
        <p:sp>
          <p:nvSpPr>
            <p:cNvPr id="18" name="Oval 9"/>
            <p:cNvSpPr>
              <a:spLocks noChangeArrowheads="1"/>
            </p:cNvSpPr>
            <p:nvPr/>
          </p:nvSpPr>
          <p:spPr bwMode="auto">
            <a:xfrm>
              <a:off x="2208" y="2223"/>
              <a:ext cx="384" cy="288"/>
            </a:xfrm>
            <a:prstGeom prst="ellipse">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grpSp>
      <p:grpSp>
        <p:nvGrpSpPr>
          <p:cNvPr id="4" name="Grouper 3"/>
          <p:cNvGrpSpPr/>
          <p:nvPr/>
        </p:nvGrpSpPr>
        <p:grpSpPr>
          <a:xfrm>
            <a:off x="33870" y="2103501"/>
            <a:ext cx="9144000" cy="4775115"/>
            <a:chOff x="0" y="2130701"/>
            <a:chExt cx="9144000" cy="4775115"/>
          </a:xfrm>
        </p:grpSpPr>
        <p:pic>
          <p:nvPicPr>
            <p:cNvPr id="7" name="Image 6"/>
            <p:cNvPicPr>
              <a:picLocks noChangeAspect="1"/>
            </p:cNvPicPr>
            <p:nvPr/>
          </p:nvPicPr>
          <p:blipFill>
            <a:blip r:embed="rId5"/>
            <a:stretch>
              <a:fillRect/>
            </a:stretch>
          </p:blipFill>
          <p:spPr>
            <a:xfrm>
              <a:off x="0" y="2130701"/>
              <a:ext cx="9144000" cy="4775115"/>
            </a:xfrm>
            <a:prstGeom prst="rect">
              <a:avLst/>
            </a:prstGeom>
          </p:spPr>
        </p:pic>
        <p:sp>
          <p:nvSpPr>
            <p:cNvPr id="3" name="ZoneTexte 2"/>
            <p:cNvSpPr txBox="1"/>
            <p:nvPr/>
          </p:nvSpPr>
          <p:spPr>
            <a:xfrm>
              <a:off x="1532467" y="2353733"/>
              <a:ext cx="6045200" cy="369332"/>
            </a:xfrm>
            <a:prstGeom prst="rect">
              <a:avLst/>
            </a:prstGeom>
            <a:solidFill>
              <a:srgbClr val="FFFFFF"/>
            </a:solidFill>
          </p:spPr>
          <p:txBody>
            <a:bodyPr wrap="square" rtlCol="0">
              <a:spAutoFit/>
            </a:bodyPr>
            <a:lstStyle/>
            <a:p>
              <a:r>
                <a:rPr lang="en-GB" b="1" dirty="0" smtClean="0">
                  <a:solidFill>
                    <a:srgbClr val="0000FF"/>
                  </a:solidFill>
                </a:rPr>
                <a:t>    No melting</a:t>
              </a:r>
              <a:r>
                <a:rPr lang="en-GB" dirty="0" smtClean="0"/>
                <a:t>		               </a:t>
              </a:r>
              <a:r>
                <a:rPr lang="en-GB" b="1" dirty="0" smtClean="0">
                  <a:solidFill>
                    <a:srgbClr val="FF0000"/>
                  </a:solidFill>
                </a:rPr>
                <a:t>With melting</a:t>
              </a:r>
              <a:endParaRPr lang="en-GB" b="1" dirty="0">
                <a:solidFill>
                  <a:srgbClr val="FF0000"/>
                </a:solidFill>
              </a:endParaRPr>
            </a:p>
          </p:txBody>
        </p:sp>
      </p:grpSp>
      <p:grpSp>
        <p:nvGrpSpPr>
          <p:cNvPr id="20" name="Grouper 19"/>
          <p:cNvGrpSpPr/>
          <p:nvPr/>
        </p:nvGrpSpPr>
        <p:grpSpPr>
          <a:xfrm>
            <a:off x="430882" y="2323630"/>
            <a:ext cx="8060172" cy="4485222"/>
            <a:chOff x="4460968" y="4514589"/>
            <a:chExt cx="8060172" cy="4485222"/>
          </a:xfrm>
        </p:grpSpPr>
        <p:pic>
          <p:nvPicPr>
            <p:cNvPr id="8" name="Image 7"/>
            <p:cNvPicPr>
              <a:picLocks noChangeAspect="1"/>
            </p:cNvPicPr>
            <p:nvPr/>
          </p:nvPicPr>
          <p:blipFill>
            <a:blip r:embed="rId6"/>
            <a:stretch>
              <a:fillRect/>
            </a:stretch>
          </p:blipFill>
          <p:spPr>
            <a:xfrm>
              <a:off x="4460968" y="4716188"/>
              <a:ext cx="8060172" cy="4283623"/>
            </a:xfrm>
            <a:prstGeom prst="rect">
              <a:avLst/>
            </a:prstGeom>
          </p:spPr>
        </p:pic>
        <p:sp>
          <p:nvSpPr>
            <p:cNvPr id="19" name="ZoneTexte 18"/>
            <p:cNvSpPr txBox="1"/>
            <p:nvPr/>
          </p:nvSpPr>
          <p:spPr>
            <a:xfrm>
              <a:off x="5531078" y="4514589"/>
              <a:ext cx="6045200" cy="369332"/>
            </a:xfrm>
            <a:prstGeom prst="rect">
              <a:avLst/>
            </a:prstGeom>
            <a:solidFill>
              <a:srgbClr val="FFFFFF"/>
            </a:solidFill>
          </p:spPr>
          <p:txBody>
            <a:bodyPr wrap="square" rtlCol="0">
              <a:spAutoFit/>
            </a:bodyPr>
            <a:lstStyle/>
            <a:p>
              <a:r>
                <a:rPr lang="en-GB" b="1" dirty="0" smtClean="0">
                  <a:solidFill>
                    <a:srgbClr val="0000FF"/>
                  </a:solidFill>
                </a:rPr>
                <a:t>    No melting         </a:t>
              </a:r>
              <a:r>
                <a:rPr lang="en-GB" dirty="0" smtClean="0"/>
                <a:t>			    </a:t>
              </a:r>
              <a:r>
                <a:rPr lang="en-GB" b="1" dirty="0" smtClean="0">
                  <a:solidFill>
                    <a:srgbClr val="FF0000"/>
                  </a:solidFill>
                </a:rPr>
                <a:t>With melting</a:t>
              </a:r>
              <a:endParaRPr lang="en-GB" b="1" dirty="0">
                <a:solidFill>
                  <a:srgbClr val="FF0000"/>
                </a:solidFill>
              </a:endParaRPr>
            </a:p>
          </p:txBody>
        </p:sp>
      </p:grpSp>
    </p:spTree>
    <p:extLst>
      <p:ext uri="{BB962C8B-B14F-4D97-AF65-F5344CB8AC3E}">
        <p14:creationId xmlns:p14="http://schemas.microsoft.com/office/powerpoint/2010/main" val="419652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84851"/>
            <a:ext cx="6011334" cy="1045256"/>
          </a:xfrm>
        </p:spPr>
        <p:txBody>
          <a:bodyPr/>
          <a:lstStyle/>
          <a:p>
            <a:r>
              <a:rPr lang="en-GB" sz="3600" dirty="0" smtClean="0"/>
              <a:t>A cold blob in the Atlantic?</a:t>
            </a:r>
            <a:endParaRPr lang="en-GB" sz="3600" dirty="0"/>
          </a:p>
        </p:txBody>
      </p:sp>
      <p:pic>
        <p:nvPicPr>
          <p:cNvPr id="5" name="Image 4"/>
          <p:cNvPicPr>
            <a:picLocks noChangeAspect="1"/>
          </p:cNvPicPr>
          <p:nvPr/>
        </p:nvPicPr>
        <p:blipFill>
          <a:blip r:embed="rId3"/>
          <a:stretch>
            <a:fillRect/>
          </a:stretch>
        </p:blipFill>
        <p:spPr>
          <a:xfrm>
            <a:off x="6011334" y="-19799"/>
            <a:ext cx="3139973" cy="3240000"/>
          </a:xfrm>
          <a:prstGeom prst="rect">
            <a:avLst/>
          </a:prstGeom>
        </p:spPr>
      </p:pic>
      <p:pic>
        <p:nvPicPr>
          <p:cNvPr id="6" name="Image 5"/>
          <p:cNvPicPr>
            <a:picLocks noChangeAspect="1"/>
          </p:cNvPicPr>
          <p:nvPr/>
        </p:nvPicPr>
        <p:blipFill>
          <a:blip r:embed="rId4"/>
          <a:stretch>
            <a:fillRect/>
          </a:stretch>
        </p:blipFill>
        <p:spPr>
          <a:xfrm>
            <a:off x="5071957" y="4002703"/>
            <a:ext cx="4072043" cy="2880000"/>
          </a:xfrm>
          <a:prstGeom prst="rect">
            <a:avLst/>
          </a:prstGeom>
        </p:spPr>
      </p:pic>
      <p:grpSp>
        <p:nvGrpSpPr>
          <p:cNvPr id="18" name="Grouper 17"/>
          <p:cNvGrpSpPr/>
          <p:nvPr/>
        </p:nvGrpSpPr>
        <p:grpSpPr>
          <a:xfrm>
            <a:off x="4831307" y="1075267"/>
            <a:ext cx="4320000" cy="3005203"/>
            <a:chOff x="4831307" y="1075267"/>
            <a:chExt cx="4320000" cy="3005203"/>
          </a:xfrm>
        </p:grpSpPr>
        <p:pic>
          <p:nvPicPr>
            <p:cNvPr id="10" name="Image 9"/>
            <p:cNvPicPr>
              <a:picLocks noChangeAspect="1"/>
            </p:cNvPicPr>
            <p:nvPr/>
          </p:nvPicPr>
          <p:blipFill>
            <a:blip r:embed="rId5"/>
            <a:stretch>
              <a:fillRect/>
            </a:stretch>
          </p:blipFill>
          <p:spPr>
            <a:xfrm>
              <a:off x="4831307" y="1880796"/>
              <a:ext cx="4320000" cy="2199674"/>
            </a:xfrm>
            <a:prstGeom prst="rect">
              <a:avLst/>
            </a:prstGeom>
          </p:spPr>
        </p:pic>
        <p:sp>
          <p:nvSpPr>
            <p:cNvPr id="11" name="Rectangle à coins arrondis 10"/>
            <p:cNvSpPr/>
            <p:nvPr/>
          </p:nvSpPr>
          <p:spPr>
            <a:xfrm>
              <a:off x="7476067" y="1075267"/>
              <a:ext cx="668866" cy="558800"/>
            </a:xfrm>
            <a:prstGeom prst="round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3" name="Connecteur droit 12"/>
            <p:cNvCxnSpPr>
              <a:stCxn id="11" idx="1"/>
            </p:cNvCxnSpPr>
            <p:nvPr/>
          </p:nvCxnSpPr>
          <p:spPr>
            <a:xfrm flipH="1">
              <a:off x="5300135" y="1354667"/>
              <a:ext cx="2175932" cy="526129"/>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831307" y="1880796"/>
              <a:ext cx="240650" cy="2358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15" name="Connecteur droit avec flèche 14"/>
          <p:cNvCxnSpPr/>
          <p:nvPr/>
        </p:nvCxnSpPr>
        <p:spPr>
          <a:xfrm>
            <a:off x="6189131" y="2563367"/>
            <a:ext cx="0" cy="914400"/>
          </a:xfrm>
          <a:prstGeom prst="straightConnector1">
            <a:avLst/>
          </a:prstGeom>
          <a:ln w="762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flipV="1">
            <a:off x="7721608" y="2319868"/>
            <a:ext cx="0" cy="575732"/>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p:nvPr/>
        </p:nvCxnSpPr>
        <p:spPr>
          <a:xfrm>
            <a:off x="8974667" y="2608667"/>
            <a:ext cx="0" cy="539999"/>
          </a:xfrm>
          <a:prstGeom prst="straightConnector1">
            <a:avLst/>
          </a:prstGeom>
          <a:ln w="762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 name="Espace réservé du contenu 2"/>
          <p:cNvSpPr>
            <a:spLocks noGrp="1"/>
          </p:cNvSpPr>
          <p:nvPr>
            <p:ph idx="1"/>
          </p:nvPr>
        </p:nvSpPr>
        <p:spPr>
          <a:xfrm>
            <a:off x="7772" y="913037"/>
            <a:ext cx="5241562" cy="4343400"/>
          </a:xfrm>
        </p:spPr>
        <p:txBody>
          <a:bodyPr>
            <a:normAutofit/>
          </a:bodyPr>
          <a:lstStyle/>
          <a:p>
            <a:r>
              <a:rPr lang="en-GB" sz="2000" dirty="0" smtClean="0"/>
              <a:t>Abrupt cooling in the early 1970s, warming around 1995 and now large cooling</a:t>
            </a:r>
          </a:p>
          <a:p>
            <a:r>
              <a:rPr lang="en-GB" sz="2000" dirty="0" smtClean="0"/>
              <a:t>Link with AMOC weakening? </a:t>
            </a:r>
          </a:p>
          <a:p>
            <a:r>
              <a:rPr lang="en-GB" sz="2000" dirty="0" smtClean="0"/>
              <a:t>Natural variations can play a role (Swingedouw et al., </a:t>
            </a:r>
            <a:r>
              <a:rPr lang="en-GB" sz="2000" i="1" dirty="0" smtClean="0"/>
              <a:t>Nat. Com.</a:t>
            </a:r>
            <a:r>
              <a:rPr lang="en-GB" sz="2000" dirty="0" smtClean="0"/>
              <a:t>, 2015)</a:t>
            </a:r>
          </a:p>
          <a:p>
            <a:endParaRPr lang="en-GB" dirty="0"/>
          </a:p>
        </p:txBody>
      </p:sp>
      <p:grpSp>
        <p:nvGrpSpPr>
          <p:cNvPr id="32" name="Grouper 31"/>
          <p:cNvGrpSpPr/>
          <p:nvPr/>
        </p:nvGrpSpPr>
        <p:grpSpPr>
          <a:xfrm>
            <a:off x="71623" y="4529667"/>
            <a:ext cx="4859994" cy="2327105"/>
            <a:chOff x="71623" y="4529667"/>
            <a:chExt cx="4859994" cy="2327105"/>
          </a:xfrm>
        </p:grpSpPr>
        <p:pic>
          <p:nvPicPr>
            <p:cNvPr id="9" name="Image 8"/>
            <p:cNvPicPr>
              <a:picLocks noChangeAspect="1"/>
            </p:cNvPicPr>
            <p:nvPr/>
          </p:nvPicPr>
          <p:blipFill>
            <a:blip r:embed="rId6"/>
            <a:stretch>
              <a:fillRect/>
            </a:stretch>
          </p:blipFill>
          <p:spPr>
            <a:xfrm>
              <a:off x="71623" y="4866228"/>
              <a:ext cx="4859994" cy="1990544"/>
            </a:xfrm>
            <a:prstGeom prst="rect">
              <a:avLst/>
            </a:prstGeom>
          </p:spPr>
        </p:pic>
        <p:sp>
          <p:nvSpPr>
            <p:cNvPr id="31" name="ZoneTexte 30"/>
            <p:cNvSpPr txBox="1"/>
            <p:nvPr/>
          </p:nvSpPr>
          <p:spPr>
            <a:xfrm>
              <a:off x="423333" y="4529667"/>
              <a:ext cx="4055533" cy="369332"/>
            </a:xfrm>
            <a:prstGeom prst="rect">
              <a:avLst/>
            </a:prstGeom>
            <a:noFill/>
          </p:spPr>
          <p:txBody>
            <a:bodyPr wrap="square" rtlCol="0">
              <a:spAutoFit/>
            </a:bodyPr>
            <a:lstStyle/>
            <a:p>
              <a:r>
                <a:rPr lang="en-GB" dirty="0" smtClean="0"/>
                <a:t>RAPID array to measure the AMOC</a:t>
              </a:r>
              <a:endParaRPr lang="en-GB" dirty="0"/>
            </a:p>
          </p:txBody>
        </p:sp>
      </p:grpSp>
      <p:grpSp>
        <p:nvGrpSpPr>
          <p:cNvPr id="4" name="Grouper 3"/>
          <p:cNvGrpSpPr>
            <a:grpSpLocks noChangeAspect="1"/>
          </p:cNvGrpSpPr>
          <p:nvPr/>
        </p:nvGrpSpPr>
        <p:grpSpPr>
          <a:xfrm>
            <a:off x="70329" y="3473713"/>
            <a:ext cx="4861288" cy="3383059"/>
            <a:chOff x="4451218" y="3992932"/>
            <a:chExt cx="4306893" cy="2997244"/>
          </a:xfrm>
        </p:grpSpPr>
        <p:pic>
          <p:nvPicPr>
            <p:cNvPr id="7" name="Image 6"/>
            <p:cNvPicPr>
              <a:picLocks noChangeAspect="1"/>
            </p:cNvPicPr>
            <p:nvPr/>
          </p:nvPicPr>
          <p:blipFill>
            <a:blip r:embed="rId7"/>
            <a:stretch>
              <a:fillRect/>
            </a:stretch>
          </p:blipFill>
          <p:spPr>
            <a:xfrm>
              <a:off x="4451218" y="3992932"/>
              <a:ext cx="4306893" cy="2997244"/>
            </a:xfrm>
            <a:prstGeom prst="rect">
              <a:avLst/>
            </a:prstGeom>
          </p:spPr>
        </p:pic>
        <p:sp>
          <p:nvSpPr>
            <p:cNvPr id="8" name="ZoneTexte 7"/>
            <p:cNvSpPr txBox="1"/>
            <p:nvPr/>
          </p:nvSpPr>
          <p:spPr>
            <a:xfrm>
              <a:off x="6905942" y="6725845"/>
              <a:ext cx="1745621" cy="231775"/>
            </a:xfrm>
            <a:prstGeom prst="rect">
              <a:avLst/>
            </a:prstGeom>
            <a:solidFill>
              <a:srgbClr val="FFFFFF"/>
            </a:solidFill>
          </p:spPr>
          <p:txBody>
            <a:bodyPr wrap="square" rtlCol="0">
              <a:spAutoFit/>
            </a:bodyPr>
            <a:lstStyle/>
            <a:p>
              <a:r>
                <a:rPr lang="en-GB" sz="1100" dirty="0" smtClean="0">
                  <a:solidFill>
                    <a:srgbClr val="800000"/>
                  </a:solidFill>
                </a:rPr>
                <a:t>Robson et al. (2014)</a:t>
              </a:r>
              <a:endParaRPr lang="en-GB" sz="1100" dirty="0">
                <a:solidFill>
                  <a:srgbClr val="800000"/>
                </a:solidFill>
              </a:endParaRPr>
            </a:p>
          </p:txBody>
        </p:sp>
      </p:grpSp>
    </p:spTree>
    <p:extLst>
      <p:ext uri="{BB962C8B-B14F-4D97-AF65-F5344CB8AC3E}">
        <p14:creationId xmlns:p14="http://schemas.microsoft.com/office/powerpoint/2010/main" val="3549868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107576"/>
            <a:ext cx="4368800" cy="1094691"/>
          </a:xfrm>
        </p:spPr>
        <p:txBody>
          <a:bodyPr/>
          <a:lstStyle/>
          <a:p>
            <a:r>
              <a:rPr lang="en-GB" sz="3600" dirty="0" smtClean="0"/>
              <a:t>Natural variability of the AMOC</a:t>
            </a:r>
            <a:endParaRPr lang="en-GB" sz="3600" dirty="0"/>
          </a:p>
        </p:txBody>
      </p:sp>
      <p:pic>
        <p:nvPicPr>
          <p:cNvPr id="4" name="Image 3"/>
          <p:cNvPicPr>
            <a:picLocks noChangeAspect="1"/>
          </p:cNvPicPr>
          <p:nvPr/>
        </p:nvPicPr>
        <p:blipFill>
          <a:blip r:embed="rId3"/>
          <a:stretch>
            <a:fillRect/>
          </a:stretch>
        </p:blipFill>
        <p:spPr>
          <a:xfrm>
            <a:off x="4296399" y="0"/>
            <a:ext cx="4882583" cy="6876000"/>
          </a:xfrm>
          <a:prstGeom prst="rect">
            <a:avLst/>
          </a:prstGeom>
        </p:spPr>
      </p:pic>
      <p:sp>
        <p:nvSpPr>
          <p:cNvPr id="5" name="Rectangle 4"/>
          <p:cNvSpPr/>
          <p:nvPr/>
        </p:nvSpPr>
        <p:spPr>
          <a:xfrm>
            <a:off x="8183016" y="332656"/>
            <a:ext cx="349424" cy="6156688"/>
          </a:xfrm>
          <a:prstGeom prst="rect">
            <a:avLst/>
          </a:prstGeom>
          <a:solidFill>
            <a:srgbClr val="FFFF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p:cNvSpPr/>
          <p:nvPr/>
        </p:nvSpPr>
        <p:spPr>
          <a:xfrm>
            <a:off x="6814864" y="332656"/>
            <a:ext cx="349424" cy="6155998"/>
          </a:xfrm>
          <a:prstGeom prst="rect">
            <a:avLst/>
          </a:prstGeom>
          <a:solidFill>
            <a:srgbClr val="E2751D">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p:cNvSpPr txBox="1"/>
          <p:nvPr/>
        </p:nvSpPr>
        <p:spPr>
          <a:xfrm>
            <a:off x="4932040" y="476672"/>
            <a:ext cx="1224136" cy="276999"/>
          </a:xfrm>
          <a:prstGeom prst="rect">
            <a:avLst/>
          </a:prstGeom>
          <a:solidFill>
            <a:schemeClr val="bg1"/>
          </a:solidFill>
        </p:spPr>
        <p:txBody>
          <a:bodyPr wrap="square" rtlCol="0">
            <a:spAutoFit/>
          </a:bodyPr>
          <a:lstStyle/>
          <a:p>
            <a:r>
              <a:rPr lang="fr-FR" sz="1200" b="1" dirty="0" smtClean="0">
                <a:solidFill>
                  <a:srgbClr val="FF0000"/>
                </a:solidFill>
              </a:rPr>
              <a:t>Obs. (</a:t>
            </a:r>
            <a:r>
              <a:rPr lang="fr-FR" sz="1200" b="1" dirty="0" err="1" smtClean="0">
                <a:solidFill>
                  <a:srgbClr val="FF0000"/>
                </a:solidFill>
              </a:rPr>
              <a:t>Huck</a:t>
            </a:r>
            <a:r>
              <a:rPr lang="fr-FR" sz="1200" b="1" dirty="0" smtClean="0">
                <a:solidFill>
                  <a:srgbClr val="FF0000"/>
                </a:solidFill>
              </a:rPr>
              <a:t> et</a:t>
            </a:r>
            <a:endParaRPr lang="fr-FR" sz="1200" b="1" dirty="0">
              <a:solidFill>
                <a:srgbClr val="FF0000"/>
              </a:solidFill>
            </a:endParaRPr>
          </a:p>
        </p:txBody>
      </p:sp>
      <p:sp>
        <p:nvSpPr>
          <p:cNvPr id="8" name="ZoneTexte 7"/>
          <p:cNvSpPr txBox="1"/>
          <p:nvPr/>
        </p:nvSpPr>
        <p:spPr>
          <a:xfrm>
            <a:off x="4788024" y="3501008"/>
            <a:ext cx="935484" cy="276999"/>
          </a:xfrm>
          <a:prstGeom prst="rect">
            <a:avLst/>
          </a:prstGeom>
          <a:solidFill>
            <a:schemeClr val="bg1"/>
          </a:solidFill>
        </p:spPr>
        <p:txBody>
          <a:bodyPr wrap="square" rtlCol="0">
            <a:spAutoFit/>
          </a:bodyPr>
          <a:lstStyle/>
          <a:p>
            <a:r>
              <a:rPr lang="fr-FR" sz="1200" b="1" dirty="0" err="1" smtClean="0"/>
              <a:t>Historical</a:t>
            </a:r>
            <a:endParaRPr lang="fr-FR" sz="1200" b="1" dirty="0"/>
          </a:p>
        </p:txBody>
      </p:sp>
      <p:sp>
        <p:nvSpPr>
          <p:cNvPr id="9" name="ZoneTexte 8"/>
          <p:cNvSpPr txBox="1"/>
          <p:nvPr/>
        </p:nvSpPr>
        <p:spPr>
          <a:xfrm>
            <a:off x="4788024" y="404664"/>
            <a:ext cx="1800200" cy="307777"/>
          </a:xfrm>
          <a:prstGeom prst="rect">
            <a:avLst/>
          </a:prstGeom>
          <a:solidFill>
            <a:schemeClr val="bg1"/>
          </a:solidFill>
        </p:spPr>
        <p:txBody>
          <a:bodyPr wrap="square" rtlCol="0">
            <a:spAutoFit/>
          </a:bodyPr>
          <a:lstStyle/>
          <a:p>
            <a:r>
              <a:rPr lang="fr-FR" sz="1400" b="1" dirty="0" smtClean="0">
                <a:solidFill>
                  <a:srgbClr val="FF0000"/>
                </a:solidFill>
              </a:rPr>
              <a:t>Reconstructions</a:t>
            </a:r>
            <a:endParaRPr lang="fr-FR" sz="1400" b="1" dirty="0">
              <a:solidFill>
                <a:srgbClr val="FF0000"/>
              </a:solidFill>
            </a:endParaRPr>
          </a:p>
        </p:txBody>
      </p:sp>
      <p:sp>
        <p:nvSpPr>
          <p:cNvPr id="10" name="ZoneTexte 9"/>
          <p:cNvSpPr txBox="1"/>
          <p:nvPr/>
        </p:nvSpPr>
        <p:spPr>
          <a:xfrm>
            <a:off x="4788024" y="2060848"/>
            <a:ext cx="936104" cy="276999"/>
          </a:xfrm>
          <a:prstGeom prst="rect">
            <a:avLst/>
          </a:prstGeom>
          <a:solidFill>
            <a:schemeClr val="bg1"/>
          </a:solidFill>
        </p:spPr>
        <p:txBody>
          <a:bodyPr wrap="square" rtlCol="0">
            <a:spAutoFit/>
          </a:bodyPr>
          <a:lstStyle/>
          <a:p>
            <a:r>
              <a:rPr lang="fr-FR" sz="1200" b="1" dirty="0" err="1" smtClean="0">
                <a:solidFill>
                  <a:srgbClr val="0000FF"/>
                </a:solidFill>
              </a:rPr>
              <a:t>Nudged</a:t>
            </a:r>
            <a:endParaRPr lang="fr-FR" sz="1200" b="1" dirty="0">
              <a:solidFill>
                <a:srgbClr val="0000FF"/>
              </a:solidFill>
            </a:endParaRPr>
          </a:p>
        </p:txBody>
      </p:sp>
      <p:sp>
        <p:nvSpPr>
          <p:cNvPr id="11" name="ZoneTexte 10"/>
          <p:cNvSpPr txBox="1"/>
          <p:nvPr/>
        </p:nvSpPr>
        <p:spPr>
          <a:xfrm>
            <a:off x="4788024" y="5085184"/>
            <a:ext cx="792088" cy="276999"/>
          </a:xfrm>
          <a:prstGeom prst="rect">
            <a:avLst/>
          </a:prstGeom>
          <a:solidFill>
            <a:schemeClr val="bg1"/>
          </a:solidFill>
        </p:spPr>
        <p:txBody>
          <a:bodyPr wrap="square" rtlCol="0">
            <a:spAutoFit/>
          </a:bodyPr>
          <a:lstStyle/>
          <a:p>
            <a:r>
              <a:rPr lang="fr-FR" sz="1200" b="1" dirty="0" smtClean="0"/>
              <a:t>Control</a:t>
            </a:r>
            <a:endParaRPr lang="fr-FR" sz="1200" b="1" dirty="0"/>
          </a:p>
        </p:txBody>
      </p:sp>
      <p:sp>
        <p:nvSpPr>
          <p:cNvPr id="15" name="Rectangle 14"/>
          <p:cNvSpPr>
            <a:spLocks noChangeAspect="1"/>
          </p:cNvSpPr>
          <p:nvPr/>
        </p:nvSpPr>
        <p:spPr>
          <a:xfrm>
            <a:off x="4499964" y="1444526"/>
            <a:ext cx="288060" cy="274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6" name="Grouper 15"/>
          <p:cNvGrpSpPr/>
          <p:nvPr/>
        </p:nvGrpSpPr>
        <p:grpSpPr>
          <a:xfrm>
            <a:off x="5465167" y="5733256"/>
            <a:ext cx="691009" cy="1202650"/>
            <a:chOff x="5465167" y="5724468"/>
            <a:chExt cx="691009" cy="1202650"/>
          </a:xfrm>
        </p:grpSpPr>
        <p:grpSp>
          <p:nvGrpSpPr>
            <p:cNvPr id="17" name="Grouper 16"/>
            <p:cNvGrpSpPr/>
            <p:nvPr/>
          </p:nvGrpSpPr>
          <p:grpSpPr>
            <a:xfrm>
              <a:off x="5614190" y="5724468"/>
              <a:ext cx="363892" cy="754737"/>
              <a:chOff x="-2196752" y="1196752"/>
              <a:chExt cx="1620143" cy="3391326"/>
            </a:xfrm>
          </p:grpSpPr>
          <p:sp>
            <p:nvSpPr>
              <p:cNvPr id="20" name="Nuage 19"/>
              <p:cNvSpPr/>
              <p:nvPr/>
            </p:nvSpPr>
            <p:spPr>
              <a:xfrm>
                <a:off x="-1836712" y="1196752"/>
                <a:ext cx="864096" cy="1656184"/>
              </a:xfrm>
              <a:prstGeom prst="cloud">
                <a:avLst/>
              </a:prstGeom>
              <a:solidFill>
                <a:srgbClr val="000000"/>
              </a:solidFill>
              <a:ln w="127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Trapèze 20"/>
              <p:cNvSpPr>
                <a:spLocks noChangeAspect="1"/>
              </p:cNvSpPr>
              <p:nvPr/>
            </p:nvSpPr>
            <p:spPr>
              <a:xfrm>
                <a:off x="-2196752" y="2967935"/>
                <a:ext cx="1620143" cy="1620143"/>
              </a:xfrm>
              <a:prstGeom prst="trapezoid">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8" name="ZoneTexte 17"/>
            <p:cNvSpPr txBox="1"/>
            <p:nvPr/>
          </p:nvSpPr>
          <p:spPr>
            <a:xfrm>
              <a:off x="5465167" y="6588564"/>
              <a:ext cx="691009" cy="338554"/>
            </a:xfrm>
            <a:prstGeom prst="rect">
              <a:avLst/>
            </a:prstGeom>
            <a:noFill/>
          </p:spPr>
          <p:txBody>
            <a:bodyPr wrap="square" rtlCol="0">
              <a:spAutoFit/>
            </a:bodyPr>
            <a:lstStyle/>
            <a:p>
              <a:r>
                <a:rPr lang="en-GB" sz="1600" b="1" dirty="0" smtClean="0"/>
                <a:t>1963</a:t>
              </a:r>
              <a:endParaRPr lang="en-GB" sz="1600" b="1" dirty="0"/>
            </a:p>
          </p:txBody>
        </p:sp>
        <p:cxnSp>
          <p:nvCxnSpPr>
            <p:cNvPr id="19" name="Connecteur droit 18"/>
            <p:cNvCxnSpPr/>
            <p:nvPr/>
          </p:nvCxnSpPr>
          <p:spPr>
            <a:xfrm>
              <a:off x="5796136" y="6453336"/>
              <a:ext cx="0" cy="216024"/>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er 21"/>
          <p:cNvGrpSpPr/>
          <p:nvPr/>
        </p:nvGrpSpPr>
        <p:grpSpPr>
          <a:xfrm>
            <a:off x="5774848" y="2204863"/>
            <a:ext cx="1111057" cy="3462210"/>
            <a:chOff x="10260632" y="3144709"/>
            <a:chExt cx="1111057" cy="3164611"/>
          </a:xfrm>
        </p:grpSpPr>
        <p:grpSp>
          <p:nvGrpSpPr>
            <p:cNvPr id="23" name="Grouper 22"/>
            <p:cNvGrpSpPr/>
            <p:nvPr/>
          </p:nvGrpSpPr>
          <p:grpSpPr>
            <a:xfrm>
              <a:off x="10260633" y="3144709"/>
              <a:ext cx="1111056" cy="1364411"/>
              <a:chOff x="5775816" y="2442978"/>
              <a:chExt cx="1111056" cy="1364411"/>
            </a:xfrm>
          </p:grpSpPr>
          <p:cxnSp>
            <p:nvCxnSpPr>
              <p:cNvPr id="25" name="Connecteur droit avec flèche 24"/>
              <p:cNvCxnSpPr/>
              <p:nvPr/>
            </p:nvCxnSpPr>
            <p:spPr>
              <a:xfrm>
                <a:off x="5775816" y="2442978"/>
                <a:ext cx="1111056"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a:off x="5775816" y="3807389"/>
                <a:ext cx="1111056"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5869111" y="3430256"/>
                <a:ext cx="792088" cy="3087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solidFill>
                      <a:srgbClr val="000000"/>
                    </a:solidFill>
                  </a:rPr>
                  <a:t>15 </a:t>
                </a:r>
                <a:r>
                  <a:rPr lang="fr-FR" sz="1600" dirty="0" err="1" smtClean="0">
                    <a:solidFill>
                      <a:srgbClr val="000000"/>
                    </a:solidFill>
                  </a:rPr>
                  <a:t>yrs</a:t>
                </a:r>
                <a:endParaRPr lang="fr-FR" sz="1600" dirty="0">
                  <a:solidFill>
                    <a:srgbClr val="000000"/>
                  </a:solidFill>
                </a:endParaRPr>
              </a:p>
            </p:txBody>
          </p:sp>
        </p:grpSp>
        <p:cxnSp>
          <p:nvCxnSpPr>
            <p:cNvPr id="24" name="Connecteur droit avec flèche 23"/>
            <p:cNvCxnSpPr/>
            <p:nvPr/>
          </p:nvCxnSpPr>
          <p:spPr>
            <a:xfrm>
              <a:off x="10260632" y="3144709"/>
              <a:ext cx="1" cy="3164611"/>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grpSp>
      <p:pic>
        <p:nvPicPr>
          <p:cNvPr id="28" name="Image 27"/>
          <p:cNvPicPr>
            <a:picLocks noChangeAspect="1"/>
          </p:cNvPicPr>
          <p:nvPr/>
        </p:nvPicPr>
        <p:blipFill>
          <a:blip r:embed="rId4"/>
          <a:stretch>
            <a:fillRect/>
          </a:stretch>
        </p:blipFill>
        <p:spPr>
          <a:xfrm>
            <a:off x="110743" y="3996011"/>
            <a:ext cx="4055291" cy="2879989"/>
          </a:xfrm>
          <a:prstGeom prst="rect">
            <a:avLst/>
          </a:prstGeom>
        </p:spPr>
      </p:pic>
      <p:sp>
        <p:nvSpPr>
          <p:cNvPr id="30" name="ZoneTexte 29"/>
          <p:cNvSpPr txBox="1"/>
          <p:nvPr/>
        </p:nvSpPr>
        <p:spPr>
          <a:xfrm>
            <a:off x="7350562" y="6661214"/>
            <a:ext cx="1979712" cy="261610"/>
          </a:xfrm>
          <a:prstGeom prst="rect">
            <a:avLst/>
          </a:prstGeom>
          <a:noFill/>
        </p:spPr>
        <p:txBody>
          <a:bodyPr wrap="square" rtlCol="0">
            <a:spAutoFit/>
          </a:bodyPr>
          <a:lstStyle/>
          <a:p>
            <a:r>
              <a:rPr lang="en-GB" sz="1100" dirty="0" smtClean="0">
                <a:solidFill>
                  <a:srgbClr val="800000"/>
                </a:solidFill>
              </a:rPr>
              <a:t>Swingedouw et al. 2013b</a:t>
            </a:r>
            <a:endParaRPr lang="en-GB" sz="1100" dirty="0">
              <a:solidFill>
                <a:srgbClr val="800000"/>
              </a:solidFill>
            </a:endParaRPr>
          </a:p>
        </p:txBody>
      </p:sp>
      <p:grpSp>
        <p:nvGrpSpPr>
          <p:cNvPr id="32" name="Grouper 31"/>
          <p:cNvGrpSpPr/>
          <p:nvPr/>
        </p:nvGrpSpPr>
        <p:grpSpPr>
          <a:xfrm>
            <a:off x="1" y="1202267"/>
            <a:ext cx="4050328" cy="2836681"/>
            <a:chOff x="1" y="1202267"/>
            <a:chExt cx="4050328" cy="2836681"/>
          </a:xfrm>
        </p:grpSpPr>
        <p:pic>
          <p:nvPicPr>
            <p:cNvPr id="12" name="Image 11"/>
            <p:cNvPicPr>
              <a:picLocks noChangeAspect="1"/>
            </p:cNvPicPr>
            <p:nvPr/>
          </p:nvPicPr>
          <p:blipFill>
            <a:blip r:embed="rId5"/>
            <a:stretch>
              <a:fillRect/>
            </a:stretch>
          </p:blipFill>
          <p:spPr>
            <a:xfrm>
              <a:off x="246721" y="1202267"/>
              <a:ext cx="3803608" cy="2709646"/>
            </a:xfrm>
            <a:prstGeom prst="rect">
              <a:avLst/>
            </a:prstGeom>
          </p:spPr>
        </p:pic>
        <p:sp>
          <p:nvSpPr>
            <p:cNvPr id="13" name="Rectangle 12"/>
            <p:cNvSpPr/>
            <p:nvPr/>
          </p:nvSpPr>
          <p:spPr>
            <a:xfrm>
              <a:off x="1837072" y="1553103"/>
              <a:ext cx="349424" cy="2061240"/>
            </a:xfrm>
            <a:prstGeom prst="rect">
              <a:avLst/>
            </a:prstGeom>
            <a:solidFill>
              <a:srgbClr val="FFFF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Rectangle 13"/>
            <p:cNvSpPr/>
            <p:nvPr/>
          </p:nvSpPr>
          <p:spPr>
            <a:xfrm>
              <a:off x="3259666" y="1553102"/>
              <a:ext cx="355599" cy="2061240"/>
            </a:xfrm>
            <a:prstGeom prst="rect">
              <a:avLst/>
            </a:prstGeom>
            <a:solidFill>
              <a:srgbClr val="FFFF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cxnSp>
          <p:nvCxnSpPr>
            <p:cNvPr id="29" name="Connecteur droit 28"/>
            <p:cNvCxnSpPr/>
            <p:nvPr/>
          </p:nvCxnSpPr>
          <p:spPr>
            <a:xfrm>
              <a:off x="225172" y="3928275"/>
              <a:ext cx="3815996" cy="0"/>
            </a:xfrm>
            <a:prstGeom prst="line">
              <a:avLst/>
            </a:prstGeom>
            <a:ln w="762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31" name="ZoneTexte 30"/>
            <p:cNvSpPr txBox="1"/>
            <p:nvPr/>
          </p:nvSpPr>
          <p:spPr>
            <a:xfrm>
              <a:off x="1" y="3777338"/>
              <a:ext cx="1979712" cy="261610"/>
            </a:xfrm>
            <a:prstGeom prst="rect">
              <a:avLst/>
            </a:prstGeom>
            <a:noFill/>
          </p:spPr>
          <p:txBody>
            <a:bodyPr wrap="square" rtlCol="0">
              <a:spAutoFit/>
            </a:bodyPr>
            <a:lstStyle/>
            <a:p>
              <a:r>
                <a:rPr lang="en-GB" sz="1100" dirty="0" smtClean="0">
                  <a:solidFill>
                    <a:srgbClr val="800000"/>
                  </a:solidFill>
                </a:rPr>
                <a:t>Swingedouw et al. 2015</a:t>
              </a:r>
              <a:endParaRPr lang="en-GB" sz="1100" dirty="0">
                <a:solidFill>
                  <a:srgbClr val="800000"/>
                </a:solidFill>
              </a:endParaRPr>
            </a:p>
          </p:txBody>
        </p:sp>
      </p:grpSp>
      <p:sp>
        <p:nvSpPr>
          <p:cNvPr id="33" name="Rectangle 32"/>
          <p:cNvSpPr/>
          <p:nvPr/>
        </p:nvSpPr>
        <p:spPr>
          <a:xfrm>
            <a:off x="225172" y="1202267"/>
            <a:ext cx="274361" cy="24225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1167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83" y="0"/>
            <a:ext cx="4522562" cy="1247092"/>
          </a:xfrm>
        </p:spPr>
        <p:txBody>
          <a:bodyPr/>
          <a:lstStyle/>
          <a:p>
            <a:r>
              <a:rPr lang="en-GB" sz="3600" dirty="0" smtClean="0"/>
              <a:t>Recent trend in the convection sites</a:t>
            </a:r>
            <a:endParaRPr lang="en-GB" sz="3600" dirty="0"/>
          </a:p>
        </p:txBody>
      </p:sp>
      <p:sp>
        <p:nvSpPr>
          <p:cNvPr id="3" name="Espace réservé du contenu 2"/>
          <p:cNvSpPr>
            <a:spLocks noGrp="1"/>
          </p:cNvSpPr>
          <p:nvPr>
            <p:ph idx="1"/>
          </p:nvPr>
        </p:nvSpPr>
        <p:spPr>
          <a:xfrm>
            <a:off x="22983" y="1710268"/>
            <a:ext cx="4429125" cy="4343400"/>
          </a:xfrm>
        </p:spPr>
        <p:txBody>
          <a:bodyPr>
            <a:normAutofit/>
          </a:bodyPr>
          <a:lstStyle/>
          <a:p>
            <a:r>
              <a:rPr lang="en-GB" sz="2000" dirty="0" smtClean="0"/>
              <a:t>Long term decrease of the Labrador Sea waters (Yang et al., </a:t>
            </a:r>
            <a:r>
              <a:rPr lang="en-GB" sz="2000" i="1" dirty="0" smtClean="0"/>
              <a:t>Nat. com</a:t>
            </a:r>
            <a:r>
              <a:rPr lang="en-GB" sz="2000" dirty="0" smtClean="0"/>
              <a:t>. 2016) </a:t>
            </a:r>
          </a:p>
          <a:p>
            <a:r>
              <a:rPr lang="en-GB" sz="2000" dirty="0"/>
              <a:t>D</a:t>
            </a:r>
            <a:r>
              <a:rPr lang="en-GB" sz="2000" dirty="0" smtClean="0"/>
              <a:t>ecrease of surface heat fluxes in the Nordic Seas (Moore et al., </a:t>
            </a:r>
            <a:r>
              <a:rPr lang="en-GB" sz="2000" i="1" dirty="0" smtClean="0"/>
              <a:t>Nat. </a:t>
            </a:r>
            <a:r>
              <a:rPr lang="en-GB" sz="2000" i="1" dirty="0" err="1" smtClean="0"/>
              <a:t>Clim</a:t>
            </a:r>
            <a:r>
              <a:rPr lang="en-GB" sz="2000" i="1" dirty="0" smtClean="0"/>
              <a:t>. Change</a:t>
            </a:r>
            <a:r>
              <a:rPr lang="en-GB" sz="2000" dirty="0" smtClean="0"/>
              <a:t>, 2015) </a:t>
            </a:r>
          </a:p>
          <a:p>
            <a:r>
              <a:rPr lang="en-GB" sz="2000" dirty="0" smtClean="0"/>
              <a:t>Future? </a:t>
            </a:r>
            <a:r>
              <a:rPr lang="en-GB" sz="2000" dirty="0" err="1" smtClean="0"/>
              <a:t>Drijfhout</a:t>
            </a:r>
            <a:r>
              <a:rPr lang="en-GB" sz="2000" dirty="0" smtClean="0"/>
              <a:t> et al. (PNAS 2015): lots of abrupt changes in CMIP5 models</a:t>
            </a:r>
          </a:p>
        </p:txBody>
      </p:sp>
      <p:grpSp>
        <p:nvGrpSpPr>
          <p:cNvPr id="5" name="Grouper 4"/>
          <p:cNvGrpSpPr/>
          <p:nvPr/>
        </p:nvGrpSpPr>
        <p:grpSpPr>
          <a:xfrm>
            <a:off x="4522562" y="4287198"/>
            <a:ext cx="4853598" cy="2591193"/>
            <a:chOff x="4522562" y="4338000"/>
            <a:chExt cx="4853598" cy="2591193"/>
          </a:xfrm>
        </p:grpSpPr>
        <p:pic>
          <p:nvPicPr>
            <p:cNvPr id="4" name="Image 3"/>
            <p:cNvPicPr>
              <a:picLocks noChangeAspect="1"/>
            </p:cNvPicPr>
            <p:nvPr/>
          </p:nvPicPr>
          <p:blipFill>
            <a:blip r:embed="rId2"/>
            <a:stretch>
              <a:fillRect/>
            </a:stretch>
          </p:blipFill>
          <p:spPr>
            <a:xfrm>
              <a:off x="4522562" y="4338000"/>
              <a:ext cx="4752000" cy="2591193"/>
            </a:xfrm>
            <a:prstGeom prst="rect">
              <a:avLst/>
            </a:prstGeom>
          </p:spPr>
        </p:pic>
        <p:sp>
          <p:nvSpPr>
            <p:cNvPr id="7" name="ZoneTexte 6"/>
            <p:cNvSpPr txBox="1"/>
            <p:nvPr/>
          </p:nvSpPr>
          <p:spPr>
            <a:xfrm>
              <a:off x="8077199" y="6451604"/>
              <a:ext cx="1298961" cy="430887"/>
            </a:xfrm>
            <a:prstGeom prst="rect">
              <a:avLst/>
            </a:prstGeom>
            <a:noFill/>
          </p:spPr>
          <p:txBody>
            <a:bodyPr wrap="square" rtlCol="0">
              <a:spAutoFit/>
            </a:bodyPr>
            <a:lstStyle/>
            <a:p>
              <a:r>
                <a:rPr lang="en-GB" sz="1100" dirty="0" err="1" smtClean="0">
                  <a:solidFill>
                    <a:srgbClr val="800000"/>
                  </a:solidFill>
                </a:rPr>
                <a:t>Drijfhout</a:t>
              </a:r>
              <a:r>
                <a:rPr lang="en-GB" sz="1100" dirty="0" smtClean="0">
                  <a:solidFill>
                    <a:srgbClr val="800000"/>
                  </a:solidFill>
                </a:rPr>
                <a:t> et al. (2015)</a:t>
              </a:r>
              <a:endParaRPr lang="en-GB" sz="1100" dirty="0">
                <a:solidFill>
                  <a:srgbClr val="800000"/>
                </a:solidFill>
              </a:endParaRPr>
            </a:p>
          </p:txBody>
        </p:sp>
      </p:grpSp>
      <p:grpSp>
        <p:nvGrpSpPr>
          <p:cNvPr id="10" name="Grouper 9"/>
          <p:cNvGrpSpPr/>
          <p:nvPr/>
        </p:nvGrpSpPr>
        <p:grpSpPr>
          <a:xfrm>
            <a:off x="4469041" y="2722578"/>
            <a:ext cx="5019623" cy="1615422"/>
            <a:chOff x="4452108" y="2177321"/>
            <a:chExt cx="5019623" cy="1615422"/>
          </a:xfrm>
        </p:grpSpPr>
        <p:pic>
          <p:nvPicPr>
            <p:cNvPr id="6" name="Image 5"/>
            <p:cNvPicPr>
              <a:picLocks noChangeAspect="1"/>
            </p:cNvPicPr>
            <p:nvPr/>
          </p:nvPicPr>
          <p:blipFill>
            <a:blip r:embed="rId3"/>
            <a:stretch>
              <a:fillRect/>
            </a:stretch>
          </p:blipFill>
          <p:spPr>
            <a:xfrm>
              <a:off x="4452108" y="2429933"/>
              <a:ext cx="4679002" cy="1179217"/>
            </a:xfrm>
            <a:prstGeom prst="rect">
              <a:avLst/>
            </a:prstGeom>
          </p:spPr>
        </p:pic>
        <p:sp>
          <p:nvSpPr>
            <p:cNvPr id="8" name="ZoneTexte 7"/>
            <p:cNvSpPr txBox="1"/>
            <p:nvPr/>
          </p:nvSpPr>
          <p:spPr>
            <a:xfrm>
              <a:off x="7653852" y="3531133"/>
              <a:ext cx="1817879" cy="261610"/>
            </a:xfrm>
            <a:prstGeom prst="rect">
              <a:avLst/>
            </a:prstGeom>
            <a:noFill/>
          </p:spPr>
          <p:txBody>
            <a:bodyPr wrap="square" rtlCol="0">
              <a:spAutoFit/>
            </a:bodyPr>
            <a:lstStyle/>
            <a:p>
              <a:r>
                <a:rPr lang="en-GB" sz="1100" dirty="0" smtClean="0">
                  <a:solidFill>
                    <a:srgbClr val="800000"/>
                  </a:solidFill>
                </a:rPr>
                <a:t>Moore et al. (2015)</a:t>
              </a:r>
              <a:endParaRPr lang="en-GB" sz="1100" dirty="0">
                <a:solidFill>
                  <a:srgbClr val="800000"/>
                </a:solidFill>
              </a:endParaRPr>
            </a:p>
          </p:txBody>
        </p:sp>
        <p:sp>
          <p:nvSpPr>
            <p:cNvPr id="9" name="ZoneTexte 8"/>
            <p:cNvSpPr txBox="1"/>
            <p:nvPr/>
          </p:nvSpPr>
          <p:spPr>
            <a:xfrm>
              <a:off x="5300137" y="2177321"/>
              <a:ext cx="3206413" cy="307777"/>
            </a:xfrm>
            <a:prstGeom prst="rect">
              <a:avLst/>
            </a:prstGeom>
            <a:noFill/>
          </p:spPr>
          <p:txBody>
            <a:bodyPr wrap="square" rtlCol="0">
              <a:spAutoFit/>
            </a:bodyPr>
            <a:lstStyle/>
            <a:p>
              <a:r>
                <a:rPr lang="en-GB" sz="1400" dirty="0" smtClean="0"/>
                <a:t>Nordic Seas heat flux variations</a:t>
              </a:r>
              <a:endParaRPr lang="en-GB" sz="1400" dirty="0"/>
            </a:p>
          </p:txBody>
        </p:sp>
      </p:grpSp>
      <p:pic>
        <p:nvPicPr>
          <p:cNvPr id="11" name="Image 10"/>
          <p:cNvPicPr>
            <a:picLocks noChangeAspect="1"/>
          </p:cNvPicPr>
          <p:nvPr/>
        </p:nvPicPr>
        <p:blipFill>
          <a:blip r:embed="rId4"/>
          <a:stretch>
            <a:fillRect/>
          </a:stretch>
        </p:blipFill>
        <p:spPr>
          <a:xfrm>
            <a:off x="4861229" y="232331"/>
            <a:ext cx="3419998" cy="2430168"/>
          </a:xfrm>
          <a:prstGeom prst="rect">
            <a:avLst/>
          </a:prstGeom>
        </p:spPr>
      </p:pic>
      <p:sp>
        <p:nvSpPr>
          <p:cNvPr id="12" name="ZoneTexte 11"/>
          <p:cNvSpPr txBox="1"/>
          <p:nvPr/>
        </p:nvSpPr>
        <p:spPr>
          <a:xfrm>
            <a:off x="5684414" y="0"/>
            <a:ext cx="3206413" cy="307777"/>
          </a:xfrm>
          <a:prstGeom prst="rect">
            <a:avLst/>
          </a:prstGeom>
          <a:noFill/>
        </p:spPr>
        <p:txBody>
          <a:bodyPr wrap="square" rtlCol="0">
            <a:spAutoFit/>
          </a:bodyPr>
          <a:lstStyle/>
          <a:p>
            <a:r>
              <a:rPr lang="en-GB" sz="1400" dirty="0" smtClean="0"/>
              <a:t>Labrador Sea variations</a:t>
            </a:r>
            <a:endParaRPr lang="en-GB" sz="1400" dirty="0"/>
          </a:p>
        </p:txBody>
      </p:sp>
      <p:sp>
        <p:nvSpPr>
          <p:cNvPr id="13" name="ZoneTexte 12"/>
          <p:cNvSpPr txBox="1"/>
          <p:nvPr/>
        </p:nvSpPr>
        <p:spPr>
          <a:xfrm>
            <a:off x="8290250" y="2004626"/>
            <a:ext cx="1162113" cy="430887"/>
          </a:xfrm>
          <a:prstGeom prst="rect">
            <a:avLst/>
          </a:prstGeom>
          <a:noFill/>
        </p:spPr>
        <p:txBody>
          <a:bodyPr wrap="square" rtlCol="0">
            <a:spAutoFit/>
          </a:bodyPr>
          <a:lstStyle/>
          <a:p>
            <a:r>
              <a:rPr lang="en-GB" sz="1100" dirty="0" smtClean="0">
                <a:solidFill>
                  <a:srgbClr val="800000"/>
                </a:solidFill>
              </a:rPr>
              <a:t>Yang et al. (2016)</a:t>
            </a:r>
            <a:endParaRPr lang="en-GB" sz="1100" dirty="0">
              <a:solidFill>
                <a:srgbClr val="800000"/>
              </a:solidFill>
            </a:endParaRPr>
          </a:p>
        </p:txBody>
      </p:sp>
    </p:spTree>
    <p:extLst>
      <p:ext uri="{BB962C8B-B14F-4D97-AF65-F5344CB8AC3E}">
        <p14:creationId xmlns:p14="http://schemas.microsoft.com/office/powerpoint/2010/main" val="3580008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4548" y="-25538"/>
            <a:ext cx="4019452" cy="2343210"/>
          </a:xfrm>
          <a:prstGeom prst="rect">
            <a:avLst/>
          </a:prstGeom>
        </p:spPr>
      </p:pic>
      <p:pic>
        <p:nvPicPr>
          <p:cNvPr id="7" name="Image 6"/>
          <p:cNvPicPr>
            <a:picLocks noChangeAspect="1"/>
          </p:cNvPicPr>
          <p:nvPr/>
        </p:nvPicPr>
        <p:blipFill>
          <a:blip r:embed="rId3"/>
          <a:stretch>
            <a:fillRect/>
          </a:stretch>
        </p:blipFill>
        <p:spPr>
          <a:xfrm>
            <a:off x="7128004" y="2237316"/>
            <a:ext cx="2015996" cy="4620684"/>
          </a:xfrm>
          <a:prstGeom prst="rect">
            <a:avLst/>
          </a:prstGeom>
        </p:spPr>
      </p:pic>
      <p:sp>
        <p:nvSpPr>
          <p:cNvPr id="3" name="Espace réservé du contenu 2"/>
          <p:cNvSpPr>
            <a:spLocks noGrp="1"/>
          </p:cNvSpPr>
          <p:nvPr>
            <p:ph idx="1"/>
          </p:nvPr>
        </p:nvSpPr>
        <p:spPr>
          <a:xfrm>
            <a:off x="33866" y="1447795"/>
            <a:ext cx="6480864" cy="2599272"/>
          </a:xfrm>
        </p:spPr>
        <p:txBody>
          <a:bodyPr>
            <a:normAutofit/>
          </a:bodyPr>
          <a:lstStyle/>
          <a:p>
            <a:r>
              <a:rPr lang="en-GB" sz="2000" dirty="0" err="1" smtClean="0"/>
              <a:t>Sgubin</a:t>
            </a:r>
            <a:r>
              <a:rPr lang="en-GB" sz="2000" dirty="0" smtClean="0"/>
              <a:t> et al. (</a:t>
            </a:r>
            <a:r>
              <a:rPr lang="en-GB" sz="2000" i="1" dirty="0" smtClean="0"/>
              <a:t>Nat. Com</a:t>
            </a:r>
            <a:r>
              <a:rPr lang="en-GB" sz="2000" dirty="0" smtClean="0"/>
              <a:t>., in rev.)</a:t>
            </a:r>
          </a:p>
          <a:p>
            <a:r>
              <a:rPr lang="en-GB" sz="2000" dirty="0" smtClean="0"/>
              <a:t>Subpolar gyre (SPG) abrupt change rather than an AMOC rapid collapse</a:t>
            </a:r>
          </a:p>
          <a:p>
            <a:r>
              <a:rPr lang="en-GB" sz="2000" dirty="0" smtClean="0"/>
              <a:t>Models showing such abrupt changes have a better represented stratification in the SPG</a:t>
            </a:r>
            <a:endParaRPr lang="en-GB" sz="2000" dirty="0"/>
          </a:p>
        </p:txBody>
      </p:sp>
      <p:sp>
        <p:nvSpPr>
          <p:cNvPr id="2" name="Titre 1"/>
          <p:cNvSpPr>
            <a:spLocks noGrp="1"/>
          </p:cNvSpPr>
          <p:nvPr>
            <p:ph type="title"/>
          </p:nvPr>
        </p:nvSpPr>
        <p:spPr>
          <a:xfrm>
            <a:off x="-84664" y="33866"/>
            <a:ext cx="5825066" cy="1227666"/>
          </a:xfrm>
        </p:spPr>
        <p:txBody>
          <a:bodyPr/>
          <a:lstStyle/>
          <a:p>
            <a:r>
              <a:rPr lang="en-GB" sz="3600" dirty="0" smtClean="0"/>
              <a:t>Possible abrupt changes in the North Atlantic?</a:t>
            </a:r>
            <a:endParaRPr lang="en-GB" sz="3600" dirty="0"/>
          </a:p>
        </p:txBody>
      </p:sp>
      <p:sp>
        <p:nvSpPr>
          <p:cNvPr id="9" name="Espace réservé du contenu 2"/>
          <p:cNvSpPr txBox="1">
            <a:spLocks/>
          </p:cNvSpPr>
          <p:nvPr/>
        </p:nvSpPr>
        <p:spPr>
          <a:xfrm>
            <a:off x="3465081" y="3960007"/>
            <a:ext cx="3318933" cy="2599272"/>
          </a:xfrm>
          <a:prstGeom prst="rect">
            <a:avLst/>
          </a:prstGeom>
          <a:ln w="38100" cmpd="sng">
            <a:solidFill>
              <a:srgbClr val="FF0000"/>
            </a:solidFill>
          </a:ln>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None/>
            </a:pPr>
            <a:r>
              <a:rPr lang="en-GB" sz="2000" dirty="0" smtClean="0"/>
              <a:t>From </a:t>
            </a:r>
            <a:r>
              <a:rPr lang="en-GB" sz="2000" b="1" dirty="0" smtClean="0"/>
              <a:t>17.5% chance </a:t>
            </a:r>
            <a:r>
              <a:rPr lang="en-GB" sz="2000" dirty="0" smtClean="0"/>
              <a:t>of having in abrupt changes if we consider all models </a:t>
            </a:r>
            <a:r>
              <a:rPr lang="en-GB" sz="2000" b="1" dirty="0" smtClean="0"/>
              <a:t>to 45.5%</a:t>
            </a:r>
            <a:r>
              <a:rPr lang="en-GB" sz="2000" dirty="0" smtClean="0"/>
              <a:t> if we consider the 11 most skilled models for the representation of SPG stratification !</a:t>
            </a:r>
            <a:endParaRPr lang="en-GB" sz="2000" dirty="0"/>
          </a:p>
        </p:txBody>
      </p:sp>
      <p:pic>
        <p:nvPicPr>
          <p:cNvPr id="8" name="Image 7"/>
          <p:cNvPicPr>
            <a:picLocks noChangeAspect="1"/>
          </p:cNvPicPr>
          <p:nvPr/>
        </p:nvPicPr>
        <p:blipFill>
          <a:blip r:embed="rId4"/>
          <a:stretch>
            <a:fillRect/>
          </a:stretch>
        </p:blipFill>
        <p:spPr>
          <a:xfrm>
            <a:off x="33866" y="3790677"/>
            <a:ext cx="3239987" cy="3067323"/>
          </a:xfrm>
          <a:prstGeom prst="rect">
            <a:avLst/>
          </a:prstGeom>
        </p:spPr>
      </p:pic>
    </p:spTree>
    <p:extLst>
      <p:ext uri="{BB962C8B-B14F-4D97-AF65-F5344CB8AC3E}">
        <p14:creationId xmlns:p14="http://schemas.microsoft.com/office/powerpoint/2010/main" val="3044076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r 15"/>
          <p:cNvGrpSpPr/>
          <p:nvPr/>
        </p:nvGrpSpPr>
        <p:grpSpPr>
          <a:xfrm>
            <a:off x="-17995" y="3603255"/>
            <a:ext cx="5095272" cy="3268535"/>
            <a:chOff x="-17995" y="3603255"/>
            <a:chExt cx="5095272" cy="3268535"/>
          </a:xfrm>
        </p:grpSpPr>
        <p:pic>
          <p:nvPicPr>
            <p:cNvPr id="5" name="Image 4"/>
            <p:cNvPicPr>
              <a:picLocks noChangeAspect="1"/>
            </p:cNvPicPr>
            <p:nvPr/>
          </p:nvPicPr>
          <p:blipFill>
            <a:blip r:embed="rId2"/>
            <a:stretch>
              <a:fillRect/>
            </a:stretch>
          </p:blipFill>
          <p:spPr>
            <a:xfrm>
              <a:off x="-17995" y="3603255"/>
              <a:ext cx="5040000" cy="3268535"/>
            </a:xfrm>
            <a:prstGeom prst="rect">
              <a:avLst/>
            </a:prstGeom>
          </p:spPr>
        </p:pic>
        <p:sp>
          <p:nvSpPr>
            <p:cNvPr id="15" name="ZoneTexte 14"/>
            <p:cNvSpPr txBox="1"/>
            <p:nvPr/>
          </p:nvSpPr>
          <p:spPr>
            <a:xfrm>
              <a:off x="3998138" y="6421734"/>
              <a:ext cx="1079139" cy="430887"/>
            </a:xfrm>
            <a:prstGeom prst="rect">
              <a:avLst/>
            </a:prstGeom>
            <a:solidFill>
              <a:srgbClr val="FFFFFF"/>
            </a:solidFill>
          </p:spPr>
          <p:txBody>
            <a:bodyPr wrap="square" rtlCol="0">
              <a:spAutoFit/>
            </a:bodyPr>
            <a:lstStyle/>
            <a:p>
              <a:r>
                <a:rPr lang="en-GB" sz="1100" dirty="0" smtClean="0">
                  <a:solidFill>
                    <a:srgbClr val="800000"/>
                  </a:solidFill>
                </a:rPr>
                <a:t>Stouffer et al. (2006)</a:t>
              </a:r>
              <a:endParaRPr lang="en-GB" sz="1100" dirty="0">
                <a:solidFill>
                  <a:srgbClr val="800000"/>
                </a:solidFill>
              </a:endParaRPr>
            </a:p>
          </p:txBody>
        </p:sp>
      </p:grpSp>
      <p:sp>
        <p:nvSpPr>
          <p:cNvPr id="2" name="Titre 1"/>
          <p:cNvSpPr>
            <a:spLocks noGrp="1"/>
          </p:cNvSpPr>
          <p:nvPr>
            <p:ph type="title"/>
          </p:nvPr>
        </p:nvSpPr>
        <p:spPr>
          <a:xfrm>
            <a:off x="0" y="-562253"/>
            <a:ext cx="9144000" cy="1336956"/>
          </a:xfrm>
        </p:spPr>
        <p:txBody>
          <a:bodyPr/>
          <a:lstStyle/>
          <a:p>
            <a:r>
              <a:rPr lang="en-GB" sz="3600" dirty="0" smtClean="0"/>
              <a:t>What about Greenland melting impact</a:t>
            </a:r>
            <a:endParaRPr lang="en-GB" sz="3600" dirty="0"/>
          </a:p>
        </p:txBody>
      </p:sp>
      <p:sp>
        <p:nvSpPr>
          <p:cNvPr id="3" name="Espace réservé du contenu 2"/>
          <p:cNvSpPr>
            <a:spLocks noGrp="1"/>
          </p:cNvSpPr>
          <p:nvPr>
            <p:ph idx="1"/>
          </p:nvPr>
        </p:nvSpPr>
        <p:spPr>
          <a:xfrm>
            <a:off x="-17995" y="1123620"/>
            <a:ext cx="6977593" cy="3996268"/>
          </a:xfrm>
        </p:spPr>
        <p:txBody>
          <a:bodyPr/>
          <a:lstStyle/>
          <a:p>
            <a:r>
              <a:rPr lang="en-GB" sz="2000" dirty="0" smtClean="0"/>
              <a:t>A very rapid melting with more and more indication of massive mass loss (Rignot et al. 2001)</a:t>
            </a:r>
          </a:p>
          <a:p>
            <a:r>
              <a:rPr lang="en-GB" sz="2000" dirty="0" smtClean="0"/>
              <a:t>What impact could there be on the AMOC (and SPG)?</a:t>
            </a:r>
          </a:p>
          <a:p>
            <a:r>
              <a:rPr lang="en-GB" sz="2000" dirty="0" smtClean="0"/>
              <a:t>Large dispersion among climate models in response to a given freshwater release (Stouffer et al. 2006)</a:t>
            </a:r>
          </a:p>
          <a:p>
            <a:endParaRPr lang="en-GB" dirty="0"/>
          </a:p>
        </p:txBody>
      </p:sp>
      <p:cxnSp>
        <p:nvCxnSpPr>
          <p:cNvPr id="7" name="Connecteur droit avec flèche 6"/>
          <p:cNvCxnSpPr/>
          <p:nvPr/>
        </p:nvCxnSpPr>
        <p:spPr>
          <a:xfrm flipH="1">
            <a:off x="2188629" y="4786677"/>
            <a:ext cx="16932" cy="1620319"/>
          </a:xfrm>
          <a:prstGeom prst="straightConnector1">
            <a:avLst/>
          </a:prstGeom>
          <a:ln w="57150" cmpd="sng">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8" name="Grouper 7"/>
          <p:cNvGrpSpPr>
            <a:grpSpLocks noChangeAspect="1"/>
          </p:cNvGrpSpPr>
          <p:nvPr/>
        </p:nvGrpSpPr>
        <p:grpSpPr>
          <a:xfrm>
            <a:off x="6772462" y="949934"/>
            <a:ext cx="2347552" cy="3011407"/>
            <a:chOff x="7162222" y="4132024"/>
            <a:chExt cx="2235782" cy="2868032"/>
          </a:xfrm>
        </p:grpSpPr>
        <p:pic>
          <p:nvPicPr>
            <p:cNvPr id="9" name="Image 8"/>
            <p:cNvPicPr>
              <a:picLocks noChangeAspect="1"/>
            </p:cNvPicPr>
            <p:nvPr/>
          </p:nvPicPr>
          <p:blipFill>
            <a:blip r:embed="rId3"/>
            <a:stretch>
              <a:fillRect/>
            </a:stretch>
          </p:blipFill>
          <p:spPr>
            <a:xfrm>
              <a:off x="7360564" y="4132024"/>
              <a:ext cx="1907997" cy="2575797"/>
            </a:xfrm>
            <a:prstGeom prst="rect">
              <a:avLst/>
            </a:prstGeom>
          </p:spPr>
        </p:pic>
        <p:sp>
          <p:nvSpPr>
            <p:cNvPr id="10" name="ZoneTexte 9"/>
            <p:cNvSpPr txBox="1"/>
            <p:nvPr/>
          </p:nvSpPr>
          <p:spPr>
            <a:xfrm>
              <a:off x="7162222" y="6750901"/>
              <a:ext cx="2235782" cy="249155"/>
            </a:xfrm>
            <a:prstGeom prst="rect">
              <a:avLst/>
            </a:prstGeom>
            <a:solidFill>
              <a:srgbClr val="FFFFFF"/>
            </a:solidFill>
          </p:spPr>
          <p:txBody>
            <a:bodyPr wrap="square" rtlCol="0">
              <a:spAutoFit/>
            </a:bodyPr>
            <a:lstStyle/>
            <a:p>
              <a:r>
                <a:rPr lang="en-GB" sz="1100" dirty="0" err="1" smtClean="0">
                  <a:solidFill>
                    <a:srgbClr val="800000"/>
                  </a:solidFill>
                </a:rPr>
                <a:t>Mouginot</a:t>
              </a:r>
              <a:r>
                <a:rPr lang="en-GB" sz="1100" dirty="0" smtClean="0">
                  <a:solidFill>
                    <a:srgbClr val="800000"/>
                  </a:solidFill>
                </a:rPr>
                <a:t> et al. (2015)</a:t>
              </a:r>
              <a:endParaRPr lang="en-GB" sz="1100" dirty="0">
                <a:solidFill>
                  <a:srgbClr val="800000"/>
                </a:solidFill>
              </a:endParaRPr>
            </a:p>
          </p:txBody>
        </p:sp>
      </p:grpSp>
      <p:grpSp>
        <p:nvGrpSpPr>
          <p:cNvPr id="14" name="Grouper 13"/>
          <p:cNvGrpSpPr/>
          <p:nvPr/>
        </p:nvGrpSpPr>
        <p:grpSpPr>
          <a:xfrm>
            <a:off x="5000446" y="3974420"/>
            <a:ext cx="4143554" cy="2906075"/>
            <a:chOff x="5000446" y="3974420"/>
            <a:chExt cx="4143554" cy="2906075"/>
          </a:xfrm>
        </p:grpSpPr>
        <p:pic>
          <p:nvPicPr>
            <p:cNvPr id="4" name="Image 3"/>
            <p:cNvPicPr>
              <a:picLocks noChangeAspect="1"/>
            </p:cNvPicPr>
            <p:nvPr/>
          </p:nvPicPr>
          <p:blipFill>
            <a:blip r:embed="rId4"/>
            <a:stretch>
              <a:fillRect/>
            </a:stretch>
          </p:blipFill>
          <p:spPr>
            <a:xfrm>
              <a:off x="5000446" y="4000499"/>
              <a:ext cx="4143554" cy="2879996"/>
            </a:xfrm>
            <a:prstGeom prst="rect">
              <a:avLst/>
            </a:prstGeom>
          </p:spPr>
        </p:pic>
        <p:sp>
          <p:nvSpPr>
            <p:cNvPr id="11" name="ZoneTexte 10"/>
            <p:cNvSpPr txBox="1"/>
            <p:nvPr/>
          </p:nvSpPr>
          <p:spPr>
            <a:xfrm>
              <a:off x="7884325" y="4203814"/>
              <a:ext cx="1079139" cy="430887"/>
            </a:xfrm>
            <a:prstGeom prst="rect">
              <a:avLst/>
            </a:prstGeom>
            <a:solidFill>
              <a:srgbClr val="FFFFFF"/>
            </a:solidFill>
          </p:spPr>
          <p:txBody>
            <a:bodyPr wrap="square" rtlCol="0">
              <a:spAutoFit/>
            </a:bodyPr>
            <a:lstStyle/>
            <a:p>
              <a:r>
                <a:rPr lang="en-GB" sz="1100" dirty="0" smtClean="0">
                  <a:solidFill>
                    <a:srgbClr val="800000"/>
                  </a:solidFill>
                </a:rPr>
                <a:t>Rignot et al. (2011)</a:t>
              </a:r>
              <a:endParaRPr lang="en-GB" sz="1100" dirty="0">
                <a:solidFill>
                  <a:srgbClr val="800000"/>
                </a:solidFill>
              </a:endParaRPr>
            </a:p>
          </p:txBody>
        </p:sp>
        <p:sp>
          <p:nvSpPr>
            <p:cNvPr id="6" name="Rectangle 5"/>
            <p:cNvSpPr/>
            <p:nvPr/>
          </p:nvSpPr>
          <p:spPr>
            <a:xfrm>
              <a:off x="5000446" y="3974420"/>
              <a:ext cx="392821" cy="30124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5008911" y="6582153"/>
              <a:ext cx="284821" cy="28799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43916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ise">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is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Brise.thmx</Template>
  <TotalTime>7908</TotalTime>
  <Words>1675</Words>
  <Application>Microsoft Macintosh PowerPoint</Application>
  <PresentationFormat>Présentation à l'écran (4:3)</PresentationFormat>
  <Paragraphs>149</Paragraphs>
  <Slides>22</Slides>
  <Notes>10</Notes>
  <HiddenSlides>0</HiddenSlides>
  <MMClips>0</MMClips>
  <ScaleCrop>false</ScaleCrop>
  <HeadingPairs>
    <vt:vector size="4" baseType="variant">
      <vt:variant>
        <vt:lpstr>Thème</vt:lpstr>
      </vt:variant>
      <vt:variant>
        <vt:i4>1</vt:i4>
      </vt:variant>
      <vt:variant>
        <vt:lpstr>Titres des diapositives</vt:lpstr>
      </vt:variant>
      <vt:variant>
        <vt:i4>22</vt:i4>
      </vt:variant>
    </vt:vector>
  </HeadingPairs>
  <TitlesOfParts>
    <vt:vector size="23" baseType="lpstr">
      <vt:lpstr>Brise</vt:lpstr>
      <vt:lpstr>Abrupt changes in the North Atlantic: some fresh news</vt:lpstr>
      <vt:lpstr>What is an abrupt climate change?</vt:lpstr>
      <vt:lpstr>North Atlantic Dynamics</vt:lpstr>
      <vt:lpstr>Climatic impact of an AMOC shift</vt:lpstr>
      <vt:lpstr>A cold blob in the Atlantic?</vt:lpstr>
      <vt:lpstr>Natural variability of the AMOC</vt:lpstr>
      <vt:lpstr>Recent trend in the convection sites</vt:lpstr>
      <vt:lpstr>Possible abrupt changes in the North Atlantic?</vt:lpstr>
      <vt:lpstr>What about Greenland melting impact</vt:lpstr>
      <vt:lpstr>What causes this spread in climate models?</vt:lpstr>
      <vt:lpstr>Can we better estimate the possibility of an abrupt change in the North Atlantic?</vt:lpstr>
      <vt:lpstr>An explanation for stadial-interstadial variability?</vt:lpstr>
      <vt:lpstr>Heinrich events reloaded</vt:lpstr>
      <vt:lpstr>Only freshwater release and AMOC?</vt:lpstr>
      <vt:lpstr>Nordic Seas as a driver of DO?</vt:lpstr>
      <vt:lpstr>Reconstructing past AMOC variations</vt:lpstr>
      <vt:lpstr>Teleconnections from the North Atlantic</vt:lpstr>
      <vt:lpstr>Freshwater impact on the Nordic Seas</vt:lpstr>
      <vt:lpstr>Warm Nordic Seas during stadials?</vt:lpstr>
      <vt:lpstr>Conclusions</vt:lpstr>
      <vt:lpstr>Thank you!</vt:lpstr>
      <vt:lpstr>Dokken et al. 2013</vt:lpstr>
    </vt:vector>
  </TitlesOfParts>
  <Company>CNRS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Changements climatiques abrupts passés et futurs : des nouvelles fraiches !</dc:title>
  <dc:creator>Didier Swingedouw</dc:creator>
  <cp:lastModifiedBy>Didier Swingedouw</cp:lastModifiedBy>
  <cp:revision>140</cp:revision>
  <dcterms:created xsi:type="dcterms:W3CDTF">2015-10-26T13:40:08Z</dcterms:created>
  <dcterms:modified xsi:type="dcterms:W3CDTF">2016-02-16T14:34:57Z</dcterms:modified>
</cp:coreProperties>
</file>